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20" r:id="rId1"/>
    <p:sldMasterId id="2147483732" r:id="rId2"/>
  </p:sldMasterIdLst>
  <p:sldIdLst>
    <p:sldId id="257" r:id="rId3"/>
    <p:sldId id="258" r:id="rId4"/>
    <p:sldId id="264" r:id="rId5"/>
    <p:sldId id="320" r:id="rId6"/>
    <p:sldId id="259" r:id="rId7"/>
    <p:sldId id="260" r:id="rId8"/>
    <p:sldId id="261" r:id="rId9"/>
    <p:sldId id="262" r:id="rId10"/>
    <p:sldId id="317" r:id="rId11"/>
    <p:sldId id="316" r:id="rId12"/>
    <p:sldId id="279" r:id="rId13"/>
    <p:sldId id="280" r:id="rId14"/>
    <p:sldId id="281" r:id="rId15"/>
    <p:sldId id="282" r:id="rId16"/>
    <p:sldId id="318" r:id="rId17"/>
    <p:sldId id="283" r:id="rId18"/>
    <p:sldId id="284" r:id="rId19"/>
    <p:sldId id="285" r:id="rId20"/>
    <p:sldId id="286" r:id="rId21"/>
    <p:sldId id="319" r:id="rId22"/>
    <p:sldId id="288" r:id="rId23"/>
    <p:sldId id="289" r:id="rId24"/>
    <p:sldId id="290" r:id="rId25"/>
    <p:sldId id="291" r:id="rId26"/>
    <p:sldId id="321" r:id="rId27"/>
    <p:sldId id="292" r:id="rId28"/>
    <p:sldId id="293" r:id="rId29"/>
    <p:sldId id="294" r:id="rId30"/>
    <p:sldId id="324" r:id="rId31"/>
    <p:sldId id="325" r:id="rId32"/>
    <p:sldId id="301" r:id="rId33"/>
    <p:sldId id="326" r:id="rId34"/>
    <p:sldId id="303" r:id="rId35"/>
    <p:sldId id="304" r:id="rId36"/>
    <p:sldId id="305" r:id="rId37"/>
    <p:sldId id="328" r:id="rId38"/>
    <p:sldId id="327" r:id="rId39"/>
    <p:sldId id="307" r:id="rId40"/>
    <p:sldId id="329" r:id="rId41"/>
    <p:sldId id="309" r:id="rId42"/>
    <p:sldId id="310" r:id="rId43"/>
    <p:sldId id="330" r:id="rId44"/>
    <p:sldId id="311" r:id="rId45"/>
    <p:sldId id="312" r:id="rId46"/>
    <p:sldId id="313" r:id="rId47"/>
    <p:sldId id="331" r:id="rId48"/>
    <p:sldId id="332" r:id="rId49"/>
    <p:sldId id="337" r:id="rId50"/>
    <p:sldId id="333" r:id="rId51"/>
    <p:sldId id="334" r:id="rId52"/>
    <p:sldId id="338" r:id="rId53"/>
    <p:sldId id="335" r:id="rId54"/>
    <p:sldId id="339" r:id="rId55"/>
    <p:sldId id="336" r:id="rId56"/>
    <p:sldId id="341" r:id="rId57"/>
    <p:sldId id="342" r:id="rId58"/>
    <p:sldId id="314" r:id="rId59"/>
    <p:sldId id="340" r:id="rId60"/>
    <p:sldId id="343" r:id="rId61"/>
    <p:sldId id="344" r:id="rId62"/>
    <p:sldId id="315" r:id="rId63"/>
    <p:sldId id="345" r:id="rId64"/>
    <p:sldId id="347" r:id="rId65"/>
    <p:sldId id="346" r:id="rId66"/>
    <p:sldId id="348" r:id="rId67"/>
    <p:sldId id="349" r:id="rId68"/>
    <p:sldId id="350" r:id="rId69"/>
    <p:sldId id="351" r:id="rId70"/>
    <p:sldId id="352" r:id="rId71"/>
    <p:sldId id="353" r:id="rId72"/>
    <p:sldId id="354" r:id="rId73"/>
    <p:sldId id="357" r:id="rId74"/>
    <p:sldId id="363" r:id="rId75"/>
    <p:sldId id="356" r:id="rId76"/>
    <p:sldId id="358" r:id="rId77"/>
    <p:sldId id="359" r:id="rId78"/>
    <p:sldId id="366" r:id="rId79"/>
    <p:sldId id="364" r:id="rId80"/>
    <p:sldId id="365" r:id="rId81"/>
    <p:sldId id="371" r:id="rId82"/>
    <p:sldId id="367" r:id="rId83"/>
    <p:sldId id="368" r:id="rId84"/>
    <p:sldId id="369" r:id="rId85"/>
    <p:sldId id="370" r:id="rId86"/>
    <p:sldId id="360" r:id="rId87"/>
    <p:sldId id="361" r:id="rId88"/>
    <p:sldId id="372" r:id="rId89"/>
    <p:sldId id="374" r:id="rId90"/>
    <p:sldId id="375" r:id="rId91"/>
    <p:sldId id="362" r:id="rId92"/>
    <p:sldId id="376" r:id="rId93"/>
    <p:sldId id="377" r:id="rId94"/>
    <p:sldId id="380" r:id="rId95"/>
    <p:sldId id="381" r:id="rId96"/>
    <p:sldId id="382" r:id="rId97"/>
    <p:sldId id="384" r:id="rId98"/>
    <p:sldId id="383" r:id="rId99"/>
    <p:sldId id="379" r:id="rId100"/>
    <p:sldId id="386" r:id="rId101"/>
    <p:sldId id="387" r:id="rId102"/>
    <p:sldId id="385" r:id="rId103"/>
  </p:sldIdLst>
  <p:sldSz cx="9906000" cy="6858000" type="A4"/>
  <p:notesSz cx="9144000" cy="6858000"/>
  <p:defaultTextStyle>
    <a:defPPr>
      <a:defRPr lang="ar-OM"/>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D1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05" autoAdjust="0"/>
    <p:restoredTop sz="94660"/>
  </p:normalViewPr>
  <p:slideViewPr>
    <p:cSldViewPr snapToGrid="0">
      <p:cViewPr varScale="1">
        <p:scale>
          <a:sx n="81" d="100"/>
          <a:sy n="81" d="100"/>
        </p:scale>
        <p:origin x="125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ableStyles" Target="tableStyle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122363"/>
            <a:ext cx="7429500" cy="2387600"/>
          </a:xfrm>
        </p:spPr>
        <p:txBody>
          <a:bodyPr anchor="b"/>
          <a:lstStyle>
            <a:lvl1pPr algn="ctr">
              <a:defRPr sz="6000"/>
            </a:lvl1pPr>
          </a:lstStyle>
          <a:p>
            <a:r>
              <a:rPr lang="en-US" smtClean="0"/>
              <a:t>Click to edit Master title style</a:t>
            </a:r>
            <a:endParaRPr lang="ar-OM"/>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ar-OM"/>
          </a:p>
        </p:txBody>
      </p:sp>
      <p:sp>
        <p:nvSpPr>
          <p:cNvPr id="4" name="Date Placeholder 3"/>
          <p:cNvSpPr>
            <a:spLocks noGrp="1"/>
          </p:cNvSpPr>
          <p:nvPr>
            <p:ph type="dt" sz="half" idx="10"/>
          </p:nvPr>
        </p:nvSpPr>
        <p:spPr/>
        <p:txBody>
          <a:bodyPr/>
          <a:lstStyle/>
          <a:p>
            <a:fld id="{A86F5C0D-0CCD-407B-9465-1D0E3AC4E98C}" type="datetimeFigureOut">
              <a:rPr lang="ar-OM" smtClean="0"/>
              <a:t>13/11/1443</a:t>
            </a:fld>
            <a:endParaRPr lang="ar-OM"/>
          </a:p>
        </p:txBody>
      </p:sp>
      <p:sp>
        <p:nvSpPr>
          <p:cNvPr id="5" name="Footer Placeholder 4"/>
          <p:cNvSpPr>
            <a:spLocks noGrp="1"/>
          </p:cNvSpPr>
          <p:nvPr>
            <p:ph type="ftr" sz="quarter" idx="11"/>
          </p:nvPr>
        </p:nvSpPr>
        <p:spPr/>
        <p:txBody>
          <a:bodyPr/>
          <a:lstStyle/>
          <a:p>
            <a:endParaRPr lang="ar-OM"/>
          </a:p>
        </p:txBody>
      </p:sp>
      <p:sp>
        <p:nvSpPr>
          <p:cNvPr id="6" name="Slide Number Placeholder 5"/>
          <p:cNvSpPr>
            <a:spLocks noGrp="1"/>
          </p:cNvSpPr>
          <p:nvPr>
            <p:ph type="sldNum" sz="quarter" idx="12"/>
          </p:nvPr>
        </p:nvSpPr>
        <p:spPr/>
        <p:txBody>
          <a:bodyPr/>
          <a:lstStyle/>
          <a:p>
            <a:fld id="{A289057E-1396-4006-8725-E9342C885BC0}" type="slidenum">
              <a:rPr lang="ar-OM" smtClean="0"/>
              <a:t>‹#›</a:t>
            </a:fld>
            <a:endParaRPr lang="ar-OM"/>
          </a:p>
        </p:txBody>
      </p:sp>
    </p:spTree>
    <p:extLst>
      <p:ext uri="{BB962C8B-B14F-4D97-AF65-F5344CB8AC3E}">
        <p14:creationId xmlns:p14="http://schemas.microsoft.com/office/powerpoint/2010/main" val="3136080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OM"/>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OM"/>
          </a:p>
        </p:txBody>
      </p:sp>
      <p:sp>
        <p:nvSpPr>
          <p:cNvPr id="4" name="Date Placeholder 3"/>
          <p:cNvSpPr>
            <a:spLocks noGrp="1"/>
          </p:cNvSpPr>
          <p:nvPr>
            <p:ph type="dt" sz="half" idx="10"/>
          </p:nvPr>
        </p:nvSpPr>
        <p:spPr/>
        <p:txBody>
          <a:bodyPr/>
          <a:lstStyle/>
          <a:p>
            <a:fld id="{A86F5C0D-0CCD-407B-9465-1D0E3AC4E98C}" type="datetimeFigureOut">
              <a:rPr lang="ar-OM" smtClean="0"/>
              <a:t>13/11/1443</a:t>
            </a:fld>
            <a:endParaRPr lang="ar-OM"/>
          </a:p>
        </p:txBody>
      </p:sp>
      <p:sp>
        <p:nvSpPr>
          <p:cNvPr id="5" name="Footer Placeholder 4"/>
          <p:cNvSpPr>
            <a:spLocks noGrp="1"/>
          </p:cNvSpPr>
          <p:nvPr>
            <p:ph type="ftr" sz="quarter" idx="11"/>
          </p:nvPr>
        </p:nvSpPr>
        <p:spPr/>
        <p:txBody>
          <a:bodyPr/>
          <a:lstStyle/>
          <a:p>
            <a:endParaRPr lang="ar-OM"/>
          </a:p>
        </p:txBody>
      </p:sp>
      <p:sp>
        <p:nvSpPr>
          <p:cNvPr id="6" name="Slide Number Placeholder 5"/>
          <p:cNvSpPr>
            <a:spLocks noGrp="1"/>
          </p:cNvSpPr>
          <p:nvPr>
            <p:ph type="sldNum" sz="quarter" idx="12"/>
          </p:nvPr>
        </p:nvSpPr>
        <p:spPr/>
        <p:txBody>
          <a:bodyPr/>
          <a:lstStyle/>
          <a:p>
            <a:fld id="{A289057E-1396-4006-8725-E9342C885BC0}" type="slidenum">
              <a:rPr lang="ar-OM" smtClean="0"/>
              <a:t>‹#›</a:t>
            </a:fld>
            <a:endParaRPr lang="ar-OM"/>
          </a:p>
        </p:txBody>
      </p:sp>
    </p:spTree>
    <p:extLst>
      <p:ext uri="{BB962C8B-B14F-4D97-AF65-F5344CB8AC3E}">
        <p14:creationId xmlns:p14="http://schemas.microsoft.com/office/powerpoint/2010/main" val="789115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1" y="365125"/>
            <a:ext cx="2135981" cy="5811838"/>
          </a:xfrm>
        </p:spPr>
        <p:txBody>
          <a:bodyPr vert="eaVert"/>
          <a:lstStyle/>
          <a:p>
            <a:r>
              <a:rPr lang="en-US" smtClean="0"/>
              <a:t>Click to edit Master title style</a:t>
            </a:r>
            <a:endParaRPr lang="ar-OM"/>
          </a:p>
        </p:txBody>
      </p:sp>
      <p:sp>
        <p:nvSpPr>
          <p:cNvPr id="3" name="Vertical Text Placeholder 2"/>
          <p:cNvSpPr>
            <a:spLocks noGrp="1"/>
          </p:cNvSpPr>
          <p:nvPr>
            <p:ph type="body" orient="vert" idx="1"/>
          </p:nvPr>
        </p:nvSpPr>
        <p:spPr>
          <a:xfrm>
            <a:off x="681037" y="365125"/>
            <a:ext cx="6284119"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OM"/>
          </a:p>
        </p:txBody>
      </p:sp>
      <p:sp>
        <p:nvSpPr>
          <p:cNvPr id="4" name="Date Placeholder 3"/>
          <p:cNvSpPr>
            <a:spLocks noGrp="1"/>
          </p:cNvSpPr>
          <p:nvPr>
            <p:ph type="dt" sz="half" idx="10"/>
          </p:nvPr>
        </p:nvSpPr>
        <p:spPr/>
        <p:txBody>
          <a:bodyPr/>
          <a:lstStyle/>
          <a:p>
            <a:fld id="{A86F5C0D-0CCD-407B-9465-1D0E3AC4E98C}" type="datetimeFigureOut">
              <a:rPr lang="ar-OM" smtClean="0"/>
              <a:t>13/11/1443</a:t>
            </a:fld>
            <a:endParaRPr lang="ar-OM"/>
          </a:p>
        </p:txBody>
      </p:sp>
      <p:sp>
        <p:nvSpPr>
          <p:cNvPr id="5" name="Footer Placeholder 4"/>
          <p:cNvSpPr>
            <a:spLocks noGrp="1"/>
          </p:cNvSpPr>
          <p:nvPr>
            <p:ph type="ftr" sz="quarter" idx="11"/>
          </p:nvPr>
        </p:nvSpPr>
        <p:spPr/>
        <p:txBody>
          <a:bodyPr/>
          <a:lstStyle/>
          <a:p>
            <a:endParaRPr lang="ar-OM"/>
          </a:p>
        </p:txBody>
      </p:sp>
      <p:sp>
        <p:nvSpPr>
          <p:cNvPr id="6" name="Slide Number Placeholder 5"/>
          <p:cNvSpPr>
            <a:spLocks noGrp="1"/>
          </p:cNvSpPr>
          <p:nvPr>
            <p:ph type="sldNum" sz="quarter" idx="12"/>
          </p:nvPr>
        </p:nvSpPr>
        <p:spPr/>
        <p:txBody>
          <a:bodyPr/>
          <a:lstStyle/>
          <a:p>
            <a:fld id="{A289057E-1396-4006-8725-E9342C885BC0}" type="slidenum">
              <a:rPr lang="ar-OM" smtClean="0"/>
              <a:t>‹#›</a:t>
            </a:fld>
            <a:endParaRPr lang="ar-OM"/>
          </a:p>
        </p:txBody>
      </p:sp>
    </p:spTree>
    <p:extLst>
      <p:ext uri="{BB962C8B-B14F-4D97-AF65-F5344CB8AC3E}">
        <p14:creationId xmlns:p14="http://schemas.microsoft.com/office/powerpoint/2010/main" val="1612183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122363"/>
            <a:ext cx="7429500" cy="2387600"/>
          </a:xfrm>
        </p:spPr>
        <p:txBody>
          <a:bodyPr anchor="b"/>
          <a:lstStyle>
            <a:lvl1pPr algn="ctr">
              <a:defRPr sz="6000"/>
            </a:lvl1pPr>
          </a:lstStyle>
          <a:p>
            <a:r>
              <a:rPr lang="en-US" smtClean="0"/>
              <a:t>Click to edit Master title style</a:t>
            </a:r>
            <a:endParaRPr lang="ar-OM"/>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ar-OM"/>
          </a:p>
        </p:txBody>
      </p:sp>
      <p:sp>
        <p:nvSpPr>
          <p:cNvPr id="4" name="Date Placeholder 3"/>
          <p:cNvSpPr>
            <a:spLocks noGrp="1"/>
          </p:cNvSpPr>
          <p:nvPr>
            <p:ph type="dt" sz="half" idx="10"/>
          </p:nvPr>
        </p:nvSpPr>
        <p:spPr/>
        <p:txBody>
          <a:bodyPr/>
          <a:lstStyle/>
          <a:p>
            <a:fld id="{A86F5C0D-0CCD-407B-9465-1D0E3AC4E98C}" type="datetimeFigureOut">
              <a:rPr lang="ar-OM" smtClean="0"/>
              <a:t>13/11/1443</a:t>
            </a:fld>
            <a:endParaRPr lang="ar-OM"/>
          </a:p>
        </p:txBody>
      </p:sp>
      <p:sp>
        <p:nvSpPr>
          <p:cNvPr id="5" name="Footer Placeholder 4"/>
          <p:cNvSpPr>
            <a:spLocks noGrp="1"/>
          </p:cNvSpPr>
          <p:nvPr>
            <p:ph type="ftr" sz="quarter" idx="11"/>
          </p:nvPr>
        </p:nvSpPr>
        <p:spPr/>
        <p:txBody>
          <a:bodyPr/>
          <a:lstStyle/>
          <a:p>
            <a:endParaRPr lang="ar-OM"/>
          </a:p>
        </p:txBody>
      </p:sp>
      <p:sp>
        <p:nvSpPr>
          <p:cNvPr id="6" name="Slide Number Placeholder 5"/>
          <p:cNvSpPr>
            <a:spLocks noGrp="1"/>
          </p:cNvSpPr>
          <p:nvPr>
            <p:ph type="sldNum" sz="quarter" idx="12"/>
          </p:nvPr>
        </p:nvSpPr>
        <p:spPr/>
        <p:txBody>
          <a:bodyPr/>
          <a:lstStyle/>
          <a:p>
            <a:fld id="{A289057E-1396-4006-8725-E9342C885BC0}" type="slidenum">
              <a:rPr lang="ar-OM" smtClean="0"/>
              <a:t>‹#›</a:t>
            </a:fld>
            <a:endParaRPr lang="ar-OM"/>
          </a:p>
        </p:txBody>
      </p:sp>
    </p:spTree>
    <p:extLst>
      <p:ext uri="{BB962C8B-B14F-4D97-AF65-F5344CB8AC3E}">
        <p14:creationId xmlns:p14="http://schemas.microsoft.com/office/powerpoint/2010/main" val="4026537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OM"/>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OM"/>
          </a:p>
        </p:txBody>
      </p:sp>
      <p:sp>
        <p:nvSpPr>
          <p:cNvPr id="4" name="Date Placeholder 3"/>
          <p:cNvSpPr>
            <a:spLocks noGrp="1"/>
          </p:cNvSpPr>
          <p:nvPr>
            <p:ph type="dt" sz="half" idx="10"/>
          </p:nvPr>
        </p:nvSpPr>
        <p:spPr/>
        <p:txBody>
          <a:bodyPr/>
          <a:lstStyle/>
          <a:p>
            <a:fld id="{A86F5C0D-0CCD-407B-9465-1D0E3AC4E98C}" type="datetimeFigureOut">
              <a:rPr lang="ar-OM" smtClean="0"/>
              <a:t>13/11/1443</a:t>
            </a:fld>
            <a:endParaRPr lang="ar-OM"/>
          </a:p>
        </p:txBody>
      </p:sp>
      <p:sp>
        <p:nvSpPr>
          <p:cNvPr id="5" name="Footer Placeholder 4"/>
          <p:cNvSpPr>
            <a:spLocks noGrp="1"/>
          </p:cNvSpPr>
          <p:nvPr>
            <p:ph type="ftr" sz="quarter" idx="11"/>
          </p:nvPr>
        </p:nvSpPr>
        <p:spPr/>
        <p:txBody>
          <a:bodyPr/>
          <a:lstStyle/>
          <a:p>
            <a:endParaRPr lang="ar-OM"/>
          </a:p>
        </p:txBody>
      </p:sp>
      <p:sp>
        <p:nvSpPr>
          <p:cNvPr id="6" name="Slide Number Placeholder 5"/>
          <p:cNvSpPr>
            <a:spLocks noGrp="1"/>
          </p:cNvSpPr>
          <p:nvPr>
            <p:ph type="sldNum" sz="quarter" idx="12"/>
          </p:nvPr>
        </p:nvSpPr>
        <p:spPr/>
        <p:txBody>
          <a:bodyPr/>
          <a:lstStyle/>
          <a:p>
            <a:fld id="{A289057E-1396-4006-8725-E9342C885BC0}" type="slidenum">
              <a:rPr lang="ar-OM" smtClean="0"/>
              <a:t>‹#›</a:t>
            </a:fld>
            <a:endParaRPr lang="ar-OM"/>
          </a:p>
        </p:txBody>
      </p:sp>
    </p:spTree>
    <p:extLst>
      <p:ext uri="{BB962C8B-B14F-4D97-AF65-F5344CB8AC3E}">
        <p14:creationId xmlns:p14="http://schemas.microsoft.com/office/powerpoint/2010/main" val="422508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8" y="1709739"/>
            <a:ext cx="8543925" cy="2852737"/>
          </a:xfrm>
        </p:spPr>
        <p:txBody>
          <a:bodyPr anchor="b"/>
          <a:lstStyle>
            <a:lvl1pPr>
              <a:defRPr sz="6000"/>
            </a:lvl1pPr>
          </a:lstStyle>
          <a:p>
            <a:r>
              <a:rPr lang="en-US" smtClean="0"/>
              <a:t>Click to edit Master title style</a:t>
            </a:r>
            <a:endParaRPr lang="ar-OM"/>
          </a:p>
        </p:txBody>
      </p:sp>
      <p:sp>
        <p:nvSpPr>
          <p:cNvPr id="3" name="Text Placeholder 2"/>
          <p:cNvSpPr>
            <a:spLocks noGrp="1"/>
          </p:cNvSpPr>
          <p:nvPr>
            <p:ph type="body" idx="1"/>
          </p:nvPr>
        </p:nvSpPr>
        <p:spPr>
          <a:xfrm>
            <a:off x="675878" y="4589464"/>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6F5C0D-0CCD-407B-9465-1D0E3AC4E98C}" type="datetimeFigureOut">
              <a:rPr lang="ar-OM" smtClean="0"/>
              <a:t>13/11/1443</a:t>
            </a:fld>
            <a:endParaRPr lang="ar-OM"/>
          </a:p>
        </p:txBody>
      </p:sp>
      <p:sp>
        <p:nvSpPr>
          <p:cNvPr id="5" name="Footer Placeholder 4"/>
          <p:cNvSpPr>
            <a:spLocks noGrp="1"/>
          </p:cNvSpPr>
          <p:nvPr>
            <p:ph type="ftr" sz="quarter" idx="11"/>
          </p:nvPr>
        </p:nvSpPr>
        <p:spPr/>
        <p:txBody>
          <a:bodyPr/>
          <a:lstStyle/>
          <a:p>
            <a:endParaRPr lang="ar-OM"/>
          </a:p>
        </p:txBody>
      </p:sp>
      <p:sp>
        <p:nvSpPr>
          <p:cNvPr id="6" name="Slide Number Placeholder 5"/>
          <p:cNvSpPr>
            <a:spLocks noGrp="1"/>
          </p:cNvSpPr>
          <p:nvPr>
            <p:ph type="sldNum" sz="quarter" idx="12"/>
          </p:nvPr>
        </p:nvSpPr>
        <p:spPr/>
        <p:txBody>
          <a:bodyPr/>
          <a:lstStyle/>
          <a:p>
            <a:fld id="{A289057E-1396-4006-8725-E9342C885BC0}" type="slidenum">
              <a:rPr lang="ar-OM" smtClean="0"/>
              <a:t>‹#›</a:t>
            </a:fld>
            <a:endParaRPr lang="ar-OM"/>
          </a:p>
        </p:txBody>
      </p:sp>
    </p:spTree>
    <p:extLst>
      <p:ext uri="{BB962C8B-B14F-4D97-AF65-F5344CB8AC3E}">
        <p14:creationId xmlns:p14="http://schemas.microsoft.com/office/powerpoint/2010/main" val="649475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OM"/>
          </a:p>
        </p:txBody>
      </p:sp>
      <p:sp>
        <p:nvSpPr>
          <p:cNvPr id="3" name="Content Placeholder 2"/>
          <p:cNvSpPr>
            <a:spLocks noGrp="1"/>
          </p:cNvSpPr>
          <p:nvPr>
            <p:ph sz="half" idx="1"/>
          </p:nvPr>
        </p:nvSpPr>
        <p:spPr>
          <a:xfrm>
            <a:off x="681038"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OM"/>
          </a:p>
        </p:txBody>
      </p:sp>
      <p:sp>
        <p:nvSpPr>
          <p:cNvPr id="4" name="Content Placeholder 3"/>
          <p:cNvSpPr>
            <a:spLocks noGrp="1"/>
          </p:cNvSpPr>
          <p:nvPr>
            <p:ph sz="half" idx="2"/>
          </p:nvPr>
        </p:nvSpPr>
        <p:spPr>
          <a:xfrm>
            <a:off x="5014913"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OM"/>
          </a:p>
        </p:txBody>
      </p:sp>
      <p:sp>
        <p:nvSpPr>
          <p:cNvPr id="5" name="Date Placeholder 4"/>
          <p:cNvSpPr>
            <a:spLocks noGrp="1"/>
          </p:cNvSpPr>
          <p:nvPr>
            <p:ph type="dt" sz="half" idx="10"/>
          </p:nvPr>
        </p:nvSpPr>
        <p:spPr/>
        <p:txBody>
          <a:bodyPr/>
          <a:lstStyle/>
          <a:p>
            <a:fld id="{A86F5C0D-0CCD-407B-9465-1D0E3AC4E98C}" type="datetimeFigureOut">
              <a:rPr lang="ar-OM" smtClean="0"/>
              <a:t>13/11/1443</a:t>
            </a:fld>
            <a:endParaRPr lang="ar-OM"/>
          </a:p>
        </p:txBody>
      </p:sp>
      <p:sp>
        <p:nvSpPr>
          <p:cNvPr id="6" name="Footer Placeholder 5"/>
          <p:cNvSpPr>
            <a:spLocks noGrp="1"/>
          </p:cNvSpPr>
          <p:nvPr>
            <p:ph type="ftr" sz="quarter" idx="11"/>
          </p:nvPr>
        </p:nvSpPr>
        <p:spPr/>
        <p:txBody>
          <a:bodyPr/>
          <a:lstStyle/>
          <a:p>
            <a:endParaRPr lang="ar-OM"/>
          </a:p>
        </p:txBody>
      </p:sp>
      <p:sp>
        <p:nvSpPr>
          <p:cNvPr id="7" name="Slide Number Placeholder 6"/>
          <p:cNvSpPr>
            <a:spLocks noGrp="1"/>
          </p:cNvSpPr>
          <p:nvPr>
            <p:ph type="sldNum" sz="quarter" idx="12"/>
          </p:nvPr>
        </p:nvSpPr>
        <p:spPr/>
        <p:txBody>
          <a:bodyPr/>
          <a:lstStyle/>
          <a:p>
            <a:fld id="{A289057E-1396-4006-8725-E9342C885BC0}" type="slidenum">
              <a:rPr lang="ar-OM" smtClean="0"/>
              <a:t>‹#›</a:t>
            </a:fld>
            <a:endParaRPr lang="ar-OM"/>
          </a:p>
        </p:txBody>
      </p:sp>
    </p:spTree>
    <p:extLst>
      <p:ext uri="{BB962C8B-B14F-4D97-AF65-F5344CB8AC3E}">
        <p14:creationId xmlns:p14="http://schemas.microsoft.com/office/powerpoint/2010/main" val="3728678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6"/>
            <a:ext cx="8543925" cy="1325563"/>
          </a:xfrm>
        </p:spPr>
        <p:txBody>
          <a:bodyPr/>
          <a:lstStyle/>
          <a:p>
            <a:r>
              <a:rPr lang="en-US" smtClean="0"/>
              <a:t>Click to edit Master title style</a:t>
            </a:r>
            <a:endParaRPr lang="ar-OM"/>
          </a:p>
        </p:txBody>
      </p:sp>
      <p:sp>
        <p:nvSpPr>
          <p:cNvPr id="3" name="Text Placeholder 2"/>
          <p:cNvSpPr>
            <a:spLocks noGrp="1"/>
          </p:cNvSpPr>
          <p:nvPr>
            <p:ph type="body" idx="1"/>
          </p:nvPr>
        </p:nvSpPr>
        <p:spPr>
          <a:xfrm>
            <a:off x="682328"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2328" y="2505075"/>
            <a:ext cx="419070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OM"/>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OM"/>
          </a:p>
        </p:txBody>
      </p:sp>
      <p:sp>
        <p:nvSpPr>
          <p:cNvPr id="7" name="Date Placeholder 6"/>
          <p:cNvSpPr>
            <a:spLocks noGrp="1"/>
          </p:cNvSpPr>
          <p:nvPr>
            <p:ph type="dt" sz="half" idx="10"/>
          </p:nvPr>
        </p:nvSpPr>
        <p:spPr/>
        <p:txBody>
          <a:bodyPr/>
          <a:lstStyle/>
          <a:p>
            <a:fld id="{A86F5C0D-0CCD-407B-9465-1D0E3AC4E98C}" type="datetimeFigureOut">
              <a:rPr lang="ar-OM" smtClean="0"/>
              <a:t>13/11/1443</a:t>
            </a:fld>
            <a:endParaRPr lang="ar-OM"/>
          </a:p>
        </p:txBody>
      </p:sp>
      <p:sp>
        <p:nvSpPr>
          <p:cNvPr id="8" name="Footer Placeholder 7"/>
          <p:cNvSpPr>
            <a:spLocks noGrp="1"/>
          </p:cNvSpPr>
          <p:nvPr>
            <p:ph type="ftr" sz="quarter" idx="11"/>
          </p:nvPr>
        </p:nvSpPr>
        <p:spPr/>
        <p:txBody>
          <a:bodyPr/>
          <a:lstStyle/>
          <a:p>
            <a:endParaRPr lang="ar-OM"/>
          </a:p>
        </p:txBody>
      </p:sp>
      <p:sp>
        <p:nvSpPr>
          <p:cNvPr id="9" name="Slide Number Placeholder 8"/>
          <p:cNvSpPr>
            <a:spLocks noGrp="1"/>
          </p:cNvSpPr>
          <p:nvPr>
            <p:ph type="sldNum" sz="quarter" idx="12"/>
          </p:nvPr>
        </p:nvSpPr>
        <p:spPr/>
        <p:txBody>
          <a:bodyPr/>
          <a:lstStyle/>
          <a:p>
            <a:fld id="{A289057E-1396-4006-8725-E9342C885BC0}" type="slidenum">
              <a:rPr lang="ar-OM" smtClean="0"/>
              <a:t>‹#›</a:t>
            </a:fld>
            <a:endParaRPr lang="ar-OM"/>
          </a:p>
        </p:txBody>
      </p:sp>
    </p:spTree>
    <p:extLst>
      <p:ext uri="{BB962C8B-B14F-4D97-AF65-F5344CB8AC3E}">
        <p14:creationId xmlns:p14="http://schemas.microsoft.com/office/powerpoint/2010/main" val="3020379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OM"/>
          </a:p>
        </p:txBody>
      </p:sp>
      <p:sp>
        <p:nvSpPr>
          <p:cNvPr id="3" name="Date Placeholder 2"/>
          <p:cNvSpPr>
            <a:spLocks noGrp="1"/>
          </p:cNvSpPr>
          <p:nvPr>
            <p:ph type="dt" sz="half" idx="10"/>
          </p:nvPr>
        </p:nvSpPr>
        <p:spPr/>
        <p:txBody>
          <a:bodyPr/>
          <a:lstStyle/>
          <a:p>
            <a:fld id="{A86F5C0D-0CCD-407B-9465-1D0E3AC4E98C}" type="datetimeFigureOut">
              <a:rPr lang="ar-OM" smtClean="0"/>
              <a:t>13/11/1443</a:t>
            </a:fld>
            <a:endParaRPr lang="ar-OM"/>
          </a:p>
        </p:txBody>
      </p:sp>
      <p:sp>
        <p:nvSpPr>
          <p:cNvPr id="4" name="Footer Placeholder 3"/>
          <p:cNvSpPr>
            <a:spLocks noGrp="1"/>
          </p:cNvSpPr>
          <p:nvPr>
            <p:ph type="ftr" sz="quarter" idx="11"/>
          </p:nvPr>
        </p:nvSpPr>
        <p:spPr/>
        <p:txBody>
          <a:bodyPr/>
          <a:lstStyle/>
          <a:p>
            <a:endParaRPr lang="ar-OM"/>
          </a:p>
        </p:txBody>
      </p:sp>
      <p:sp>
        <p:nvSpPr>
          <p:cNvPr id="5" name="Slide Number Placeholder 4"/>
          <p:cNvSpPr>
            <a:spLocks noGrp="1"/>
          </p:cNvSpPr>
          <p:nvPr>
            <p:ph type="sldNum" sz="quarter" idx="12"/>
          </p:nvPr>
        </p:nvSpPr>
        <p:spPr/>
        <p:txBody>
          <a:bodyPr/>
          <a:lstStyle/>
          <a:p>
            <a:fld id="{A289057E-1396-4006-8725-E9342C885BC0}" type="slidenum">
              <a:rPr lang="ar-OM" smtClean="0"/>
              <a:t>‹#›</a:t>
            </a:fld>
            <a:endParaRPr lang="ar-OM"/>
          </a:p>
        </p:txBody>
      </p:sp>
    </p:spTree>
    <p:extLst>
      <p:ext uri="{BB962C8B-B14F-4D97-AF65-F5344CB8AC3E}">
        <p14:creationId xmlns:p14="http://schemas.microsoft.com/office/powerpoint/2010/main" val="4225099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6F5C0D-0CCD-407B-9465-1D0E3AC4E98C}" type="datetimeFigureOut">
              <a:rPr lang="ar-OM" smtClean="0"/>
              <a:t>13/11/1443</a:t>
            </a:fld>
            <a:endParaRPr lang="ar-OM"/>
          </a:p>
        </p:txBody>
      </p:sp>
      <p:sp>
        <p:nvSpPr>
          <p:cNvPr id="3" name="Footer Placeholder 2"/>
          <p:cNvSpPr>
            <a:spLocks noGrp="1"/>
          </p:cNvSpPr>
          <p:nvPr>
            <p:ph type="ftr" sz="quarter" idx="11"/>
          </p:nvPr>
        </p:nvSpPr>
        <p:spPr/>
        <p:txBody>
          <a:bodyPr/>
          <a:lstStyle/>
          <a:p>
            <a:endParaRPr lang="ar-OM"/>
          </a:p>
        </p:txBody>
      </p:sp>
      <p:sp>
        <p:nvSpPr>
          <p:cNvPr id="4" name="Slide Number Placeholder 3"/>
          <p:cNvSpPr>
            <a:spLocks noGrp="1"/>
          </p:cNvSpPr>
          <p:nvPr>
            <p:ph type="sldNum" sz="quarter" idx="12"/>
          </p:nvPr>
        </p:nvSpPr>
        <p:spPr/>
        <p:txBody>
          <a:bodyPr/>
          <a:lstStyle/>
          <a:p>
            <a:fld id="{A289057E-1396-4006-8725-E9342C885BC0}" type="slidenum">
              <a:rPr lang="ar-OM" smtClean="0"/>
              <a:t>‹#›</a:t>
            </a:fld>
            <a:endParaRPr lang="ar-OM"/>
          </a:p>
        </p:txBody>
      </p:sp>
    </p:spTree>
    <p:extLst>
      <p:ext uri="{BB962C8B-B14F-4D97-AF65-F5344CB8AC3E}">
        <p14:creationId xmlns:p14="http://schemas.microsoft.com/office/powerpoint/2010/main" val="872091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smtClean="0"/>
              <a:t>Click to edit Master title style</a:t>
            </a:r>
            <a:endParaRPr lang="ar-OM"/>
          </a:p>
        </p:txBody>
      </p:sp>
      <p:sp>
        <p:nvSpPr>
          <p:cNvPr id="3" name="Content Placeholder 2"/>
          <p:cNvSpPr>
            <a:spLocks noGrp="1"/>
          </p:cNvSpPr>
          <p:nvPr>
            <p:ph idx="1"/>
          </p:nvPr>
        </p:nvSpPr>
        <p:spPr>
          <a:xfrm>
            <a:off x="421134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OM"/>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6F5C0D-0CCD-407B-9465-1D0E3AC4E98C}" type="datetimeFigureOut">
              <a:rPr lang="ar-OM" smtClean="0"/>
              <a:t>13/11/1443</a:t>
            </a:fld>
            <a:endParaRPr lang="ar-OM"/>
          </a:p>
        </p:txBody>
      </p:sp>
      <p:sp>
        <p:nvSpPr>
          <p:cNvPr id="6" name="Footer Placeholder 5"/>
          <p:cNvSpPr>
            <a:spLocks noGrp="1"/>
          </p:cNvSpPr>
          <p:nvPr>
            <p:ph type="ftr" sz="quarter" idx="11"/>
          </p:nvPr>
        </p:nvSpPr>
        <p:spPr/>
        <p:txBody>
          <a:bodyPr/>
          <a:lstStyle/>
          <a:p>
            <a:endParaRPr lang="ar-OM"/>
          </a:p>
        </p:txBody>
      </p:sp>
      <p:sp>
        <p:nvSpPr>
          <p:cNvPr id="7" name="Slide Number Placeholder 6"/>
          <p:cNvSpPr>
            <a:spLocks noGrp="1"/>
          </p:cNvSpPr>
          <p:nvPr>
            <p:ph type="sldNum" sz="quarter" idx="12"/>
          </p:nvPr>
        </p:nvSpPr>
        <p:spPr/>
        <p:txBody>
          <a:bodyPr/>
          <a:lstStyle/>
          <a:p>
            <a:fld id="{A289057E-1396-4006-8725-E9342C885BC0}" type="slidenum">
              <a:rPr lang="ar-OM" smtClean="0"/>
              <a:t>‹#›</a:t>
            </a:fld>
            <a:endParaRPr lang="ar-OM"/>
          </a:p>
        </p:txBody>
      </p:sp>
    </p:spTree>
    <p:extLst>
      <p:ext uri="{BB962C8B-B14F-4D97-AF65-F5344CB8AC3E}">
        <p14:creationId xmlns:p14="http://schemas.microsoft.com/office/powerpoint/2010/main" val="1218757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OM"/>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OM"/>
          </a:p>
        </p:txBody>
      </p:sp>
      <p:sp>
        <p:nvSpPr>
          <p:cNvPr id="4" name="Date Placeholder 3"/>
          <p:cNvSpPr>
            <a:spLocks noGrp="1"/>
          </p:cNvSpPr>
          <p:nvPr>
            <p:ph type="dt" sz="half" idx="10"/>
          </p:nvPr>
        </p:nvSpPr>
        <p:spPr/>
        <p:txBody>
          <a:bodyPr/>
          <a:lstStyle/>
          <a:p>
            <a:fld id="{A86F5C0D-0CCD-407B-9465-1D0E3AC4E98C}" type="datetimeFigureOut">
              <a:rPr lang="ar-OM" smtClean="0"/>
              <a:t>13/11/1443</a:t>
            </a:fld>
            <a:endParaRPr lang="ar-OM"/>
          </a:p>
        </p:txBody>
      </p:sp>
      <p:sp>
        <p:nvSpPr>
          <p:cNvPr id="5" name="Footer Placeholder 4"/>
          <p:cNvSpPr>
            <a:spLocks noGrp="1"/>
          </p:cNvSpPr>
          <p:nvPr>
            <p:ph type="ftr" sz="quarter" idx="11"/>
          </p:nvPr>
        </p:nvSpPr>
        <p:spPr/>
        <p:txBody>
          <a:bodyPr/>
          <a:lstStyle/>
          <a:p>
            <a:endParaRPr lang="ar-OM"/>
          </a:p>
        </p:txBody>
      </p:sp>
      <p:sp>
        <p:nvSpPr>
          <p:cNvPr id="6" name="Slide Number Placeholder 5"/>
          <p:cNvSpPr>
            <a:spLocks noGrp="1"/>
          </p:cNvSpPr>
          <p:nvPr>
            <p:ph type="sldNum" sz="quarter" idx="12"/>
          </p:nvPr>
        </p:nvSpPr>
        <p:spPr/>
        <p:txBody>
          <a:bodyPr/>
          <a:lstStyle/>
          <a:p>
            <a:fld id="{A289057E-1396-4006-8725-E9342C885BC0}" type="slidenum">
              <a:rPr lang="ar-OM" smtClean="0"/>
              <a:t>‹#›</a:t>
            </a:fld>
            <a:endParaRPr lang="ar-OM"/>
          </a:p>
        </p:txBody>
      </p:sp>
    </p:spTree>
    <p:extLst>
      <p:ext uri="{BB962C8B-B14F-4D97-AF65-F5344CB8AC3E}">
        <p14:creationId xmlns:p14="http://schemas.microsoft.com/office/powerpoint/2010/main" val="163396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smtClean="0"/>
              <a:t>Click to edit Master title style</a:t>
            </a:r>
            <a:endParaRPr lang="ar-OM"/>
          </a:p>
        </p:txBody>
      </p:sp>
      <p:sp>
        <p:nvSpPr>
          <p:cNvPr id="3" name="Picture Placeholder 2"/>
          <p:cNvSpPr>
            <a:spLocks noGrp="1"/>
          </p:cNvSpPr>
          <p:nvPr>
            <p:ph type="pic" idx="1"/>
          </p:nvPr>
        </p:nvSpPr>
        <p:spPr>
          <a:xfrm>
            <a:off x="4211340" y="987426"/>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OM"/>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6F5C0D-0CCD-407B-9465-1D0E3AC4E98C}" type="datetimeFigureOut">
              <a:rPr lang="ar-OM" smtClean="0"/>
              <a:t>13/11/1443</a:t>
            </a:fld>
            <a:endParaRPr lang="ar-OM"/>
          </a:p>
        </p:txBody>
      </p:sp>
      <p:sp>
        <p:nvSpPr>
          <p:cNvPr id="6" name="Footer Placeholder 5"/>
          <p:cNvSpPr>
            <a:spLocks noGrp="1"/>
          </p:cNvSpPr>
          <p:nvPr>
            <p:ph type="ftr" sz="quarter" idx="11"/>
          </p:nvPr>
        </p:nvSpPr>
        <p:spPr/>
        <p:txBody>
          <a:bodyPr/>
          <a:lstStyle/>
          <a:p>
            <a:endParaRPr lang="ar-OM"/>
          </a:p>
        </p:txBody>
      </p:sp>
      <p:sp>
        <p:nvSpPr>
          <p:cNvPr id="7" name="Slide Number Placeholder 6"/>
          <p:cNvSpPr>
            <a:spLocks noGrp="1"/>
          </p:cNvSpPr>
          <p:nvPr>
            <p:ph type="sldNum" sz="quarter" idx="12"/>
          </p:nvPr>
        </p:nvSpPr>
        <p:spPr/>
        <p:txBody>
          <a:bodyPr/>
          <a:lstStyle/>
          <a:p>
            <a:fld id="{A289057E-1396-4006-8725-E9342C885BC0}" type="slidenum">
              <a:rPr lang="ar-OM" smtClean="0"/>
              <a:t>‹#›</a:t>
            </a:fld>
            <a:endParaRPr lang="ar-OM"/>
          </a:p>
        </p:txBody>
      </p:sp>
    </p:spTree>
    <p:extLst>
      <p:ext uri="{BB962C8B-B14F-4D97-AF65-F5344CB8AC3E}">
        <p14:creationId xmlns:p14="http://schemas.microsoft.com/office/powerpoint/2010/main" val="2893394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OM"/>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OM"/>
          </a:p>
        </p:txBody>
      </p:sp>
      <p:sp>
        <p:nvSpPr>
          <p:cNvPr id="4" name="Date Placeholder 3"/>
          <p:cNvSpPr>
            <a:spLocks noGrp="1"/>
          </p:cNvSpPr>
          <p:nvPr>
            <p:ph type="dt" sz="half" idx="10"/>
          </p:nvPr>
        </p:nvSpPr>
        <p:spPr/>
        <p:txBody>
          <a:bodyPr/>
          <a:lstStyle/>
          <a:p>
            <a:fld id="{A86F5C0D-0CCD-407B-9465-1D0E3AC4E98C}" type="datetimeFigureOut">
              <a:rPr lang="ar-OM" smtClean="0"/>
              <a:t>13/11/1443</a:t>
            </a:fld>
            <a:endParaRPr lang="ar-OM"/>
          </a:p>
        </p:txBody>
      </p:sp>
      <p:sp>
        <p:nvSpPr>
          <p:cNvPr id="5" name="Footer Placeholder 4"/>
          <p:cNvSpPr>
            <a:spLocks noGrp="1"/>
          </p:cNvSpPr>
          <p:nvPr>
            <p:ph type="ftr" sz="quarter" idx="11"/>
          </p:nvPr>
        </p:nvSpPr>
        <p:spPr/>
        <p:txBody>
          <a:bodyPr/>
          <a:lstStyle/>
          <a:p>
            <a:endParaRPr lang="ar-OM"/>
          </a:p>
        </p:txBody>
      </p:sp>
      <p:sp>
        <p:nvSpPr>
          <p:cNvPr id="6" name="Slide Number Placeholder 5"/>
          <p:cNvSpPr>
            <a:spLocks noGrp="1"/>
          </p:cNvSpPr>
          <p:nvPr>
            <p:ph type="sldNum" sz="quarter" idx="12"/>
          </p:nvPr>
        </p:nvSpPr>
        <p:spPr/>
        <p:txBody>
          <a:bodyPr/>
          <a:lstStyle/>
          <a:p>
            <a:fld id="{A289057E-1396-4006-8725-E9342C885BC0}" type="slidenum">
              <a:rPr lang="ar-OM" smtClean="0"/>
              <a:t>‹#›</a:t>
            </a:fld>
            <a:endParaRPr lang="ar-OM"/>
          </a:p>
        </p:txBody>
      </p:sp>
    </p:spTree>
    <p:extLst>
      <p:ext uri="{BB962C8B-B14F-4D97-AF65-F5344CB8AC3E}">
        <p14:creationId xmlns:p14="http://schemas.microsoft.com/office/powerpoint/2010/main" val="62115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1" y="365125"/>
            <a:ext cx="2135981" cy="5811838"/>
          </a:xfrm>
        </p:spPr>
        <p:txBody>
          <a:bodyPr vert="eaVert"/>
          <a:lstStyle/>
          <a:p>
            <a:r>
              <a:rPr lang="en-US" smtClean="0"/>
              <a:t>Click to edit Master title style</a:t>
            </a:r>
            <a:endParaRPr lang="ar-OM"/>
          </a:p>
        </p:txBody>
      </p:sp>
      <p:sp>
        <p:nvSpPr>
          <p:cNvPr id="3" name="Vertical Text Placeholder 2"/>
          <p:cNvSpPr>
            <a:spLocks noGrp="1"/>
          </p:cNvSpPr>
          <p:nvPr>
            <p:ph type="body" orient="vert" idx="1"/>
          </p:nvPr>
        </p:nvSpPr>
        <p:spPr>
          <a:xfrm>
            <a:off x="681037" y="365125"/>
            <a:ext cx="6284119"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OM"/>
          </a:p>
        </p:txBody>
      </p:sp>
      <p:sp>
        <p:nvSpPr>
          <p:cNvPr id="4" name="Date Placeholder 3"/>
          <p:cNvSpPr>
            <a:spLocks noGrp="1"/>
          </p:cNvSpPr>
          <p:nvPr>
            <p:ph type="dt" sz="half" idx="10"/>
          </p:nvPr>
        </p:nvSpPr>
        <p:spPr/>
        <p:txBody>
          <a:bodyPr/>
          <a:lstStyle/>
          <a:p>
            <a:fld id="{A86F5C0D-0CCD-407B-9465-1D0E3AC4E98C}" type="datetimeFigureOut">
              <a:rPr lang="ar-OM" smtClean="0"/>
              <a:t>13/11/1443</a:t>
            </a:fld>
            <a:endParaRPr lang="ar-OM"/>
          </a:p>
        </p:txBody>
      </p:sp>
      <p:sp>
        <p:nvSpPr>
          <p:cNvPr id="5" name="Footer Placeholder 4"/>
          <p:cNvSpPr>
            <a:spLocks noGrp="1"/>
          </p:cNvSpPr>
          <p:nvPr>
            <p:ph type="ftr" sz="quarter" idx="11"/>
          </p:nvPr>
        </p:nvSpPr>
        <p:spPr/>
        <p:txBody>
          <a:bodyPr/>
          <a:lstStyle/>
          <a:p>
            <a:endParaRPr lang="ar-OM"/>
          </a:p>
        </p:txBody>
      </p:sp>
      <p:sp>
        <p:nvSpPr>
          <p:cNvPr id="6" name="Slide Number Placeholder 5"/>
          <p:cNvSpPr>
            <a:spLocks noGrp="1"/>
          </p:cNvSpPr>
          <p:nvPr>
            <p:ph type="sldNum" sz="quarter" idx="12"/>
          </p:nvPr>
        </p:nvSpPr>
        <p:spPr/>
        <p:txBody>
          <a:bodyPr/>
          <a:lstStyle/>
          <a:p>
            <a:fld id="{A289057E-1396-4006-8725-E9342C885BC0}" type="slidenum">
              <a:rPr lang="ar-OM" smtClean="0"/>
              <a:t>‹#›</a:t>
            </a:fld>
            <a:endParaRPr lang="ar-OM"/>
          </a:p>
        </p:txBody>
      </p:sp>
    </p:spTree>
    <p:extLst>
      <p:ext uri="{BB962C8B-B14F-4D97-AF65-F5344CB8AC3E}">
        <p14:creationId xmlns:p14="http://schemas.microsoft.com/office/powerpoint/2010/main" val="1196320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8" y="1709739"/>
            <a:ext cx="8543925" cy="2852737"/>
          </a:xfrm>
        </p:spPr>
        <p:txBody>
          <a:bodyPr anchor="b"/>
          <a:lstStyle>
            <a:lvl1pPr>
              <a:defRPr sz="6000"/>
            </a:lvl1pPr>
          </a:lstStyle>
          <a:p>
            <a:r>
              <a:rPr lang="en-US" smtClean="0"/>
              <a:t>Click to edit Master title style</a:t>
            </a:r>
            <a:endParaRPr lang="ar-OM"/>
          </a:p>
        </p:txBody>
      </p:sp>
      <p:sp>
        <p:nvSpPr>
          <p:cNvPr id="3" name="Text Placeholder 2"/>
          <p:cNvSpPr>
            <a:spLocks noGrp="1"/>
          </p:cNvSpPr>
          <p:nvPr>
            <p:ph type="body" idx="1"/>
          </p:nvPr>
        </p:nvSpPr>
        <p:spPr>
          <a:xfrm>
            <a:off x="675878" y="4589464"/>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6F5C0D-0CCD-407B-9465-1D0E3AC4E98C}" type="datetimeFigureOut">
              <a:rPr lang="ar-OM" smtClean="0"/>
              <a:t>13/11/1443</a:t>
            </a:fld>
            <a:endParaRPr lang="ar-OM"/>
          </a:p>
        </p:txBody>
      </p:sp>
      <p:sp>
        <p:nvSpPr>
          <p:cNvPr id="5" name="Footer Placeholder 4"/>
          <p:cNvSpPr>
            <a:spLocks noGrp="1"/>
          </p:cNvSpPr>
          <p:nvPr>
            <p:ph type="ftr" sz="quarter" idx="11"/>
          </p:nvPr>
        </p:nvSpPr>
        <p:spPr/>
        <p:txBody>
          <a:bodyPr/>
          <a:lstStyle/>
          <a:p>
            <a:endParaRPr lang="ar-OM"/>
          </a:p>
        </p:txBody>
      </p:sp>
      <p:sp>
        <p:nvSpPr>
          <p:cNvPr id="6" name="Slide Number Placeholder 5"/>
          <p:cNvSpPr>
            <a:spLocks noGrp="1"/>
          </p:cNvSpPr>
          <p:nvPr>
            <p:ph type="sldNum" sz="quarter" idx="12"/>
          </p:nvPr>
        </p:nvSpPr>
        <p:spPr/>
        <p:txBody>
          <a:bodyPr/>
          <a:lstStyle/>
          <a:p>
            <a:fld id="{A289057E-1396-4006-8725-E9342C885BC0}" type="slidenum">
              <a:rPr lang="ar-OM" smtClean="0"/>
              <a:t>‹#›</a:t>
            </a:fld>
            <a:endParaRPr lang="ar-OM"/>
          </a:p>
        </p:txBody>
      </p:sp>
    </p:spTree>
    <p:extLst>
      <p:ext uri="{BB962C8B-B14F-4D97-AF65-F5344CB8AC3E}">
        <p14:creationId xmlns:p14="http://schemas.microsoft.com/office/powerpoint/2010/main" val="2121901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OM"/>
          </a:p>
        </p:txBody>
      </p:sp>
      <p:sp>
        <p:nvSpPr>
          <p:cNvPr id="3" name="Content Placeholder 2"/>
          <p:cNvSpPr>
            <a:spLocks noGrp="1"/>
          </p:cNvSpPr>
          <p:nvPr>
            <p:ph sz="half" idx="1"/>
          </p:nvPr>
        </p:nvSpPr>
        <p:spPr>
          <a:xfrm>
            <a:off x="681038"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OM"/>
          </a:p>
        </p:txBody>
      </p:sp>
      <p:sp>
        <p:nvSpPr>
          <p:cNvPr id="4" name="Content Placeholder 3"/>
          <p:cNvSpPr>
            <a:spLocks noGrp="1"/>
          </p:cNvSpPr>
          <p:nvPr>
            <p:ph sz="half" idx="2"/>
          </p:nvPr>
        </p:nvSpPr>
        <p:spPr>
          <a:xfrm>
            <a:off x="5014913"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OM"/>
          </a:p>
        </p:txBody>
      </p:sp>
      <p:sp>
        <p:nvSpPr>
          <p:cNvPr id="5" name="Date Placeholder 4"/>
          <p:cNvSpPr>
            <a:spLocks noGrp="1"/>
          </p:cNvSpPr>
          <p:nvPr>
            <p:ph type="dt" sz="half" idx="10"/>
          </p:nvPr>
        </p:nvSpPr>
        <p:spPr/>
        <p:txBody>
          <a:bodyPr/>
          <a:lstStyle/>
          <a:p>
            <a:fld id="{A86F5C0D-0CCD-407B-9465-1D0E3AC4E98C}" type="datetimeFigureOut">
              <a:rPr lang="ar-OM" smtClean="0"/>
              <a:t>13/11/1443</a:t>
            </a:fld>
            <a:endParaRPr lang="ar-OM"/>
          </a:p>
        </p:txBody>
      </p:sp>
      <p:sp>
        <p:nvSpPr>
          <p:cNvPr id="6" name="Footer Placeholder 5"/>
          <p:cNvSpPr>
            <a:spLocks noGrp="1"/>
          </p:cNvSpPr>
          <p:nvPr>
            <p:ph type="ftr" sz="quarter" idx="11"/>
          </p:nvPr>
        </p:nvSpPr>
        <p:spPr/>
        <p:txBody>
          <a:bodyPr/>
          <a:lstStyle/>
          <a:p>
            <a:endParaRPr lang="ar-OM"/>
          </a:p>
        </p:txBody>
      </p:sp>
      <p:sp>
        <p:nvSpPr>
          <p:cNvPr id="7" name="Slide Number Placeholder 6"/>
          <p:cNvSpPr>
            <a:spLocks noGrp="1"/>
          </p:cNvSpPr>
          <p:nvPr>
            <p:ph type="sldNum" sz="quarter" idx="12"/>
          </p:nvPr>
        </p:nvSpPr>
        <p:spPr/>
        <p:txBody>
          <a:bodyPr/>
          <a:lstStyle/>
          <a:p>
            <a:fld id="{A289057E-1396-4006-8725-E9342C885BC0}" type="slidenum">
              <a:rPr lang="ar-OM" smtClean="0"/>
              <a:t>‹#›</a:t>
            </a:fld>
            <a:endParaRPr lang="ar-OM"/>
          </a:p>
        </p:txBody>
      </p:sp>
    </p:spTree>
    <p:extLst>
      <p:ext uri="{BB962C8B-B14F-4D97-AF65-F5344CB8AC3E}">
        <p14:creationId xmlns:p14="http://schemas.microsoft.com/office/powerpoint/2010/main" val="2342322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6"/>
            <a:ext cx="8543925" cy="1325563"/>
          </a:xfrm>
        </p:spPr>
        <p:txBody>
          <a:bodyPr/>
          <a:lstStyle/>
          <a:p>
            <a:r>
              <a:rPr lang="en-US" smtClean="0"/>
              <a:t>Click to edit Master title style</a:t>
            </a:r>
            <a:endParaRPr lang="ar-OM"/>
          </a:p>
        </p:txBody>
      </p:sp>
      <p:sp>
        <p:nvSpPr>
          <p:cNvPr id="3" name="Text Placeholder 2"/>
          <p:cNvSpPr>
            <a:spLocks noGrp="1"/>
          </p:cNvSpPr>
          <p:nvPr>
            <p:ph type="body" idx="1"/>
          </p:nvPr>
        </p:nvSpPr>
        <p:spPr>
          <a:xfrm>
            <a:off x="682328"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2328" y="2505075"/>
            <a:ext cx="419070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OM"/>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OM"/>
          </a:p>
        </p:txBody>
      </p:sp>
      <p:sp>
        <p:nvSpPr>
          <p:cNvPr id="7" name="Date Placeholder 6"/>
          <p:cNvSpPr>
            <a:spLocks noGrp="1"/>
          </p:cNvSpPr>
          <p:nvPr>
            <p:ph type="dt" sz="half" idx="10"/>
          </p:nvPr>
        </p:nvSpPr>
        <p:spPr/>
        <p:txBody>
          <a:bodyPr/>
          <a:lstStyle/>
          <a:p>
            <a:fld id="{A86F5C0D-0CCD-407B-9465-1D0E3AC4E98C}" type="datetimeFigureOut">
              <a:rPr lang="ar-OM" smtClean="0"/>
              <a:t>13/11/1443</a:t>
            </a:fld>
            <a:endParaRPr lang="ar-OM"/>
          </a:p>
        </p:txBody>
      </p:sp>
      <p:sp>
        <p:nvSpPr>
          <p:cNvPr id="8" name="Footer Placeholder 7"/>
          <p:cNvSpPr>
            <a:spLocks noGrp="1"/>
          </p:cNvSpPr>
          <p:nvPr>
            <p:ph type="ftr" sz="quarter" idx="11"/>
          </p:nvPr>
        </p:nvSpPr>
        <p:spPr/>
        <p:txBody>
          <a:bodyPr/>
          <a:lstStyle/>
          <a:p>
            <a:endParaRPr lang="ar-OM"/>
          </a:p>
        </p:txBody>
      </p:sp>
      <p:sp>
        <p:nvSpPr>
          <p:cNvPr id="9" name="Slide Number Placeholder 8"/>
          <p:cNvSpPr>
            <a:spLocks noGrp="1"/>
          </p:cNvSpPr>
          <p:nvPr>
            <p:ph type="sldNum" sz="quarter" idx="12"/>
          </p:nvPr>
        </p:nvSpPr>
        <p:spPr/>
        <p:txBody>
          <a:bodyPr/>
          <a:lstStyle/>
          <a:p>
            <a:fld id="{A289057E-1396-4006-8725-E9342C885BC0}" type="slidenum">
              <a:rPr lang="ar-OM" smtClean="0"/>
              <a:t>‹#›</a:t>
            </a:fld>
            <a:endParaRPr lang="ar-OM"/>
          </a:p>
        </p:txBody>
      </p:sp>
    </p:spTree>
    <p:extLst>
      <p:ext uri="{BB962C8B-B14F-4D97-AF65-F5344CB8AC3E}">
        <p14:creationId xmlns:p14="http://schemas.microsoft.com/office/powerpoint/2010/main" val="3910158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OM"/>
          </a:p>
        </p:txBody>
      </p:sp>
      <p:sp>
        <p:nvSpPr>
          <p:cNvPr id="3" name="Date Placeholder 2"/>
          <p:cNvSpPr>
            <a:spLocks noGrp="1"/>
          </p:cNvSpPr>
          <p:nvPr>
            <p:ph type="dt" sz="half" idx="10"/>
          </p:nvPr>
        </p:nvSpPr>
        <p:spPr/>
        <p:txBody>
          <a:bodyPr/>
          <a:lstStyle/>
          <a:p>
            <a:fld id="{A86F5C0D-0CCD-407B-9465-1D0E3AC4E98C}" type="datetimeFigureOut">
              <a:rPr lang="ar-OM" smtClean="0"/>
              <a:t>13/11/1443</a:t>
            </a:fld>
            <a:endParaRPr lang="ar-OM"/>
          </a:p>
        </p:txBody>
      </p:sp>
      <p:sp>
        <p:nvSpPr>
          <p:cNvPr id="4" name="Footer Placeholder 3"/>
          <p:cNvSpPr>
            <a:spLocks noGrp="1"/>
          </p:cNvSpPr>
          <p:nvPr>
            <p:ph type="ftr" sz="quarter" idx="11"/>
          </p:nvPr>
        </p:nvSpPr>
        <p:spPr/>
        <p:txBody>
          <a:bodyPr/>
          <a:lstStyle/>
          <a:p>
            <a:endParaRPr lang="ar-OM"/>
          </a:p>
        </p:txBody>
      </p:sp>
      <p:sp>
        <p:nvSpPr>
          <p:cNvPr id="5" name="Slide Number Placeholder 4"/>
          <p:cNvSpPr>
            <a:spLocks noGrp="1"/>
          </p:cNvSpPr>
          <p:nvPr>
            <p:ph type="sldNum" sz="quarter" idx="12"/>
          </p:nvPr>
        </p:nvSpPr>
        <p:spPr/>
        <p:txBody>
          <a:bodyPr/>
          <a:lstStyle/>
          <a:p>
            <a:fld id="{A289057E-1396-4006-8725-E9342C885BC0}" type="slidenum">
              <a:rPr lang="ar-OM" smtClean="0"/>
              <a:t>‹#›</a:t>
            </a:fld>
            <a:endParaRPr lang="ar-OM"/>
          </a:p>
        </p:txBody>
      </p:sp>
    </p:spTree>
    <p:extLst>
      <p:ext uri="{BB962C8B-B14F-4D97-AF65-F5344CB8AC3E}">
        <p14:creationId xmlns:p14="http://schemas.microsoft.com/office/powerpoint/2010/main" val="3880273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6F5C0D-0CCD-407B-9465-1D0E3AC4E98C}" type="datetimeFigureOut">
              <a:rPr lang="ar-OM" smtClean="0"/>
              <a:t>13/11/1443</a:t>
            </a:fld>
            <a:endParaRPr lang="ar-OM"/>
          </a:p>
        </p:txBody>
      </p:sp>
      <p:sp>
        <p:nvSpPr>
          <p:cNvPr id="3" name="Footer Placeholder 2"/>
          <p:cNvSpPr>
            <a:spLocks noGrp="1"/>
          </p:cNvSpPr>
          <p:nvPr>
            <p:ph type="ftr" sz="quarter" idx="11"/>
          </p:nvPr>
        </p:nvSpPr>
        <p:spPr/>
        <p:txBody>
          <a:bodyPr/>
          <a:lstStyle/>
          <a:p>
            <a:endParaRPr lang="ar-OM"/>
          </a:p>
        </p:txBody>
      </p:sp>
      <p:sp>
        <p:nvSpPr>
          <p:cNvPr id="4" name="Slide Number Placeholder 3"/>
          <p:cNvSpPr>
            <a:spLocks noGrp="1"/>
          </p:cNvSpPr>
          <p:nvPr>
            <p:ph type="sldNum" sz="quarter" idx="12"/>
          </p:nvPr>
        </p:nvSpPr>
        <p:spPr/>
        <p:txBody>
          <a:bodyPr/>
          <a:lstStyle/>
          <a:p>
            <a:fld id="{A289057E-1396-4006-8725-E9342C885BC0}" type="slidenum">
              <a:rPr lang="ar-OM" smtClean="0"/>
              <a:t>‹#›</a:t>
            </a:fld>
            <a:endParaRPr lang="ar-OM"/>
          </a:p>
        </p:txBody>
      </p:sp>
    </p:spTree>
    <p:extLst>
      <p:ext uri="{BB962C8B-B14F-4D97-AF65-F5344CB8AC3E}">
        <p14:creationId xmlns:p14="http://schemas.microsoft.com/office/powerpoint/2010/main" val="3480587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smtClean="0"/>
              <a:t>Click to edit Master title style</a:t>
            </a:r>
            <a:endParaRPr lang="ar-OM"/>
          </a:p>
        </p:txBody>
      </p:sp>
      <p:sp>
        <p:nvSpPr>
          <p:cNvPr id="3" name="Content Placeholder 2"/>
          <p:cNvSpPr>
            <a:spLocks noGrp="1"/>
          </p:cNvSpPr>
          <p:nvPr>
            <p:ph idx="1"/>
          </p:nvPr>
        </p:nvSpPr>
        <p:spPr>
          <a:xfrm>
            <a:off x="421134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OM"/>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6F5C0D-0CCD-407B-9465-1D0E3AC4E98C}" type="datetimeFigureOut">
              <a:rPr lang="ar-OM" smtClean="0"/>
              <a:t>13/11/1443</a:t>
            </a:fld>
            <a:endParaRPr lang="ar-OM"/>
          </a:p>
        </p:txBody>
      </p:sp>
      <p:sp>
        <p:nvSpPr>
          <p:cNvPr id="6" name="Footer Placeholder 5"/>
          <p:cNvSpPr>
            <a:spLocks noGrp="1"/>
          </p:cNvSpPr>
          <p:nvPr>
            <p:ph type="ftr" sz="quarter" idx="11"/>
          </p:nvPr>
        </p:nvSpPr>
        <p:spPr/>
        <p:txBody>
          <a:bodyPr/>
          <a:lstStyle/>
          <a:p>
            <a:endParaRPr lang="ar-OM"/>
          </a:p>
        </p:txBody>
      </p:sp>
      <p:sp>
        <p:nvSpPr>
          <p:cNvPr id="7" name="Slide Number Placeholder 6"/>
          <p:cNvSpPr>
            <a:spLocks noGrp="1"/>
          </p:cNvSpPr>
          <p:nvPr>
            <p:ph type="sldNum" sz="quarter" idx="12"/>
          </p:nvPr>
        </p:nvSpPr>
        <p:spPr/>
        <p:txBody>
          <a:bodyPr/>
          <a:lstStyle/>
          <a:p>
            <a:fld id="{A289057E-1396-4006-8725-E9342C885BC0}" type="slidenum">
              <a:rPr lang="ar-OM" smtClean="0"/>
              <a:t>‹#›</a:t>
            </a:fld>
            <a:endParaRPr lang="ar-OM"/>
          </a:p>
        </p:txBody>
      </p:sp>
    </p:spTree>
    <p:extLst>
      <p:ext uri="{BB962C8B-B14F-4D97-AF65-F5344CB8AC3E}">
        <p14:creationId xmlns:p14="http://schemas.microsoft.com/office/powerpoint/2010/main" val="1603650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smtClean="0"/>
              <a:t>Click to edit Master title style</a:t>
            </a:r>
            <a:endParaRPr lang="ar-OM"/>
          </a:p>
        </p:txBody>
      </p:sp>
      <p:sp>
        <p:nvSpPr>
          <p:cNvPr id="3" name="Picture Placeholder 2"/>
          <p:cNvSpPr>
            <a:spLocks noGrp="1"/>
          </p:cNvSpPr>
          <p:nvPr>
            <p:ph type="pic" idx="1"/>
          </p:nvPr>
        </p:nvSpPr>
        <p:spPr>
          <a:xfrm>
            <a:off x="4211340" y="987426"/>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OM"/>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6F5C0D-0CCD-407B-9465-1D0E3AC4E98C}" type="datetimeFigureOut">
              <a:rPr lang="ar-OM" smtClean="0"/>
              <a:t>13/11/1443</a:t>
            </a:fld>
            <a:endParaRPr lang="ar-OM"/>
          </a:p>
        </p:txBody>
      </p:sp>
      <p:sp>
        <p:nvSpPr>
          <p:cNvPr id="6" name="Footer Placeholder 5"/>
          <p:cNvSpPr>
            <a:spLocks noGrp="1"/>
          </p:cNvSpPr>
          <p:nvPr>
            <p:ph type="ftr" sz="quarter" idx="11"/>
          </p:nvPr>
        </p:nvSpPr>
        <p:spPr/>
        <p:txBody>
          <a:bodyPr/>
          <a:lstStyle/>
          <a:p>
            <a:endParaRPr lang="ar-OM"/>
          </a:p>
        </p:txBody>
      </p:sp>
      <p:sp>
        <p:nvSpPr>
          <p:cNvPr id="7" name="Slide Number Placeholder 6"/>
          <p:cNvSpPr>
            <a:spLocks noGrp="1"/>
          </p:cNvSpPr>
          <p:nvPr>
            <p:ph type="sldNum" sz="quarter" idx="12"/>
          </p:nvPr>
        </p:nvSpPr>
        <p:spPr/>
        <p:txBody>
          <a:bodyPr/>
          <a:lstStyle/>
          <a:p>
            <a:fld id="{A289057E-1396-4006-8725-E9342C885BC0}" type="slidenum">
              <a:rPr lang="ar-OM" smtClean="0"/>
              <a:t>‹#›</a:t>
            </a:fld>
            <a:endParaRPr lang="ar-OM"/>
          </a:p>
        </p:txBody>
      </p:sp>
    </p:spTree>
    <p:extLst>
      <p:ext uri="{BB962C8B-B14F-4D97-AF65-F5344CB8AC3E}">
        <p14:creationId xmlns:p14="http://schemas.microsoft.com/office/powerpoint/2010/main" val="151195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6"/>
            <a:ext cx="8543925" cy="1325563"/>
          </a:xfrm>
          <a:prstGeom prst="rect">
            <a:avLst/>
          </a:prstGeom>
        </p:spPr>
        <p:txBody>
          <a:bodyPr vert="horz" lIns="91440" tIns="45720" rIns="91440" bIns="45720" rtlCol="1" anchor="ctr">
            <a:normAutofit/>
          </a:bodyPr>
          <a:lstStyle/>
          <a:p>
            <a:r>
              <a:rPr lang="en-US" smtClean="0"/>
              <a:t>Click to edit Master title style</a:t>
            </a:r>
            <a:endParaRPr lang="ar-OM"/>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OM"/>
          </a:p>
        </p:txBody>
      </p:sp>
      <p:sp>
        <p:nvSpPr>
          <p:cNvPr id="4" name="Date Placeholder 3"/>
          <p:cNvSpPr>
            <a:spLocks noGrp="1"/>
          </p:cNvSpPr>
          <p:nvPr>
            <p:ph type="dt" sz="half" idx="2"/>
          </p:nvPr>
        </p:nvSpPr>
        <p:spPr>
          <a:xfrm>
            <a:off x="6996113" y="6356351"/>
            <a:ext cx="222885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86F5C0D-0CCD-407B-9465-1D0E3AC4E98C}" type="datetimeFigureOut">
              <a:rPr lang="ar-OM" smtClean="0"/>
              <a:t>13/11/1443</a:t>
            </a:fld>
            <a:endParaRPr lang="ar-OM"/>
          </a:p>
        </p:txBody>
      </p:sp>
      <p:sp>
        <p:nvSpPr>
          <p:cNvPr id="5" name="Footer Placeholder 4"/>
          <p:cNvSpPr>
            <a:spLocks noGrp="1"/>
          </p:cNvSpPr>
          <p:nvPr>
            <p:ph type="ftr" sz="quarter" idx="3"/>
          </p:nvPr>
        </p:nvSpPr>
        <p:spPr>
          <a:xfrm>
            <a:off x="3281363" y="6356351"/>
            <a:ext cx="3343275"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OM"/>
          </a:p>
        </p:txBody>
      </p:sp>
      <p:sp>
        <p:nvSpPr>
          <p:cNvPr id="6" name="Slide Number Placeholder 5"/>
          <p:cNvSpPr>
            <a:spLocks noGrp="1"/>
          </p:cNvSpPr>
          <p:nvPr>
            <p:ph type="sldNum" sz="quarter" idx="4"/>
          </p:nvPr>
        </p:nvSpPr>
        <p:spPr>
          <a:xfrm>
            <a:off x="681038" y="6356351"/>
            <a:ext cx="222885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A289057E-1396-4006-8725-E9342C885BC0}" type="slidenum">
              <a:rPr lang="ar-OM" smtClean="0"/>
              <a:t>‹#›</a:t>
            </a:fld>
            <a:endParaRPr lang="ar-OM"/>
          </a:p>
        </p:txBody>
      </p:sp>
    </p:spTree>
    <p:extLst>
      <p:ext uri="{BB962C8B-B14F-4D97-AF65-F5344CB8AC3E}">
        <p14:creationId xmlns:p14="http://schemas.microsoft.com/office/powerpoint/2010/main" val="33075783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OM"/>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6"/>
            <a:ext cx="8543925" cy="1325563"/>
          </a:xfrm>
          <a:prstGeom prst="rect">
            <a:avLst/>
          </a:prstGeom>
        </p:spPr>
        <p:txBody>
          <a:bodyPr vert="horz" lIns="91440" tIns="45720" rIns="91440" bIns="45720" rtlCol="1" anchor="ctr">
            <a:normAutofit/>
          </a:bodyPr>
          <a:lstStyle/>
          <a:p>
            <a:r>
              <a:rPr lang="en-US" smtClean="0"/>
              <a:t>Click to edit Master title style</a:t>
            </a:r>
            <a:endParaRPr lang="ar-OM"/>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OM"/>
          </a:p>
        </p:txBody>
      </p:sp>
      <p:sp>
        <p:nvSpPr>
          <p:cNvPr id="4" name="Date Placeholder 3"/>
          <p:cNvSpPr>
            <a:spLocks noGrp="1"/>
          </p:cNvSpPr>
          <p:nvPr>
            <p:ph type="dt" sz="half" idx="2"/>
          </p:nvPr>
        </p:nvSpPr>
        <p:spPr>
          <a:xfrm>
            <a:off x="6996113" y="6356351"/>
            <a:ext cx="222885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86F5C0D-0CCD-407B-9465-1D0E3AC4E98C}" type="datetimeFigureOut">
              <a:rPr lang="ar-OM" smtClean="0"/>
              <a:t>13/11/1443</a:t>
            </a:fld>
            <a:endParaRPr lang="ar-OM"/>
          </a:p>
        </p:txBody>
      </p:sp>
      <p:sp>
        <p:nvSpPr>
          <p:cNvPr id="5" name="Footer Placeholder 4"/>
          <p:cNvSpPr>
            <a:spLocks noGrp="1"/>
          </p:cNvSpPr>
          <p:nvPr>
            <p:ph type="ftr" sz="quarter" idx="3"/>
          </p:nvPr>
        </p:nvSpPr>
        <p:spPr>
          <a:xfrm>
            <a:off x="3281363" y="6356351"/>
            <a:ext cx="3343275"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OM"/>
          </a:p>
        </p:txBody>
      </p:sp>
      <p:sp>
        <p:nvSpPr>
          <p:cNvPr id="6" name="Slide Number Placeholder 5"/>
          <p:cNvSpPr>
            <a:spLocks noGrp="1"/>
          </p:cNvSpPr>
          <p:nvPr>
            <p:ph type="sldNum" sz="quarter" idx="4"/>
          </p:nvPr>
        </p:nvSpPr>
        <p:spPr>
          <a:xfrm>
            <a:off x="681038" y="6356351"/>
            <a:ext cx="222885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A289057E-1396-4006-8725-E9342C885BC0}" type="slidenum">
              <a:rPr lang="ar-OM" smtClean="0"/>
              <a:t>‹#›</a:t>
            </a:fld>
            <a:endParaRPr lang="ar-OM"/>
          </a:p>
        </p:txBody>
      </p:sp>
    </p:spTree>
    <p:extLst>
      <p:ext uri="{BB962C8B-B14F-4D97-AF65-F5344CB8AC3E}">
        <p14:creationId xmlns:p14="http://schemas.microsoft.com/office/powerpoint/2010/main" val="201010028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OM"/>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11575" y="772358"/>
            <a:ext cx="1776672" cy="461665"/>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ar-OM" sz="2400" b="1" spc="50" dirty="0" smtClean="0">
                <a:ln w="0"/>
                <a:solidFill>
                  <a:schemeClr val="accent6">
                    <a:lumMod val="40000"/>
                    <a:lumOff val="60000"/>
                  </a:schemeClr>
                </a:solidFill>
                <a:effectLst>
                  <a:innerShdw blurRad="63500" dist="50800" dir="13500000">
                    <a:srgbClr val="000000">
                      <a:alpha val="50000"/>
                    </a:srgbClr>
                  </a:innerShdw>
                </a:effectLst>
              </a:rPr>
              <a:t>برمجة مشروع</a:t>
            </a:r>
            <a:endParaRPr lang="en-US" sz="2400" b="1" cap="none" spc="50" dirty="0">
              <a:ln w="0"/>
              <a:solidFill>
                <a:schemeClr val="accent6">
                  <a:lumMod val="40000"/>
                  <a:lumOff val="60000"/>
                </a:schemeClr>
              </a:solidFill>
              <a:effectLst>
                <a:innerShdw blurRad="63500" dist="50800" dir="13500000">
                  <a:srgbClr val="000000">
                    <a:alpha val="50000"/>
                  </a:srgbClr>
                </a:innerShdw>
              </a:effectLst>
            </a:endParaRPr>
          </a:p>
        </p:txBody>
      </p:sp>
      <p:sp>
        <p:nvSpPr>
          <p:cNvPr id="3" name="Rectangle 2"/>
          <p:cNvSpPr/>
          <p:nvPr/>
        </p:nvSpPr>
        <p:spPr>
          <a:xfrm>
            <a:off x="4394447" y="1387110"/>
            <a:ext cx="6390439" cy="1446550"/>
          </a:xfrm>
          <a:prstGeom prst="rect">
            <a:avLst/>
          </a:prstGeom>
          <a:noFill/>
        </p:spPr>
        <p:txBody>
          <a:bodyPr wrap="square" lIns="91440" tIns="45720" rIns="91440" bIns="45720">
            <a:spAutoFit/>
          </a:bodyPr>
          <a:lstStyle/>
          <a:p>
            <a:pPr algn="ctr"/>
            <a:r>
              <a:rPr lang="ar-OM" sz="4400"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الأكــادمية العليــا لــتأهيل </a:t>
            </a:r>
          </a:p>
          <a:p>
            <a:pPr algn="ctr"/>
            <a:r>
              <a:rPr lang="ar-OM" sz="4400"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          مــعلمي الــقرآن الــكريم</a:t>
            </a:r>
            <a:endParaRPr lang="en-US" sz="44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063505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rotWithShape="1">
          <a:blip r:embed="rId2" cstate="print"/>
          <a:srcRect l="-179" r="-1" b="12656"/>
          <a:stretch/>
        </p:blipFill>
        <p:spPr bwMode="auto">
          <a:xfrm>
            <a:off x="-17754" y="-1"/>
            <a:ext cx="9923754" cy="6862439"/>
          </a:xfrm>
          <a:prstGeom prst="rect">
            <a:avLst/>
          </a:prstGeom>
          <a:noFill/>
          <a:ln w="9525">
            <a:noFill/>
            <a:miter lim="800000"/>
            <a:headEnd/>
            <a:tailEnd/>
          </a:ln>
          <a:effectLst/>
        </p:spPr>
      </p:pic>
      <p:sp>
        <p:nvSpPr>
          <p:cNvPr id="5" name="Rectangle 4"/>
          <p:cNvSpPr/>
          <p:nvPr/>
        </p:nvSpPr>
        <p:spPr>
          <a:xfrm>
            <a:off x="-17754" y="6462328"/>
            <a:ext cx="9923754" cy="400110"/>
          </a:xfrm>
          <a:prstGeom prst="rect">
            <a:avLst/>
          </a:prstGeom>
          <a:solidFill>
            <a:srgbClr val="A9D18E">
              <a:alpha val="67059"/>
            </a:srgbClr>
          </a:solid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endParaRPr lang="en-US" sz="20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6" name="Rectangle 5"/>
          <p:cNvSpPr/>
          <p:nvPr/>
        </p:nvSpPr>
        <p:spPr>
          <a:xfrm>
            <a:off x="6010182" y="347392"/>
            <a:ext cx="3895817" cy="523220"/>
          </a:xfrm>
          <a:prstGeom prst="rect">
            <a:avLst/>
          </a:prstGeom>
          <a:solidFill>
            <a:srgbClr val="A9D18E">
              <a:alpha val="67059"/>
            </a:srgbClr>
          </a:solid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endParaRPr lang="en-US" sz="28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3" name="Rectangle 2"/>
          <p:cNvSpPr/>
          <p:nvPr/>
        </p:nvSpPr>
        <p:spPr>
          <a:xfrm>
            <a:off x="6116714" y="148519"/>
            <a:ext cx="3789286" cy="523220"/>
          </a:xfrm>
          <a:prstGeom prst="rect">
            <a:avLst/>
          </a:prstGeom>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ar-OM" sz="2800" b="1" cap="none" spc="0" dirty="0" smtClean="0">
                <a:ln w="10160">
                  <a:solidFill>
                    <a:schemeClr val="bg1"/>
                  </a:solidFill>
                  <a:prstDash val="solid"/>
                </a:ln>
                <a:solidFill>
                  <a:schemeClr val="accent6">
                    <a:lumMod val="75000"/>
                  </a:schemeClr>
                </a:solidFill>
                <a:effectLst>
                  <a:outerShdw blurRad="38100" dist="22860" dir="5400000" algn="tl" rotWithShape="0">
                    <a:srgbClr val="000000">
                      <a:alpha val="30000"/>
                    </a:srgbClr>
                  </a:outerShdw>
                </a:effectLst>
              </a:rPr>
              <a:t>كلية العلوم الإسلامية - سراييفو</a:t>
            </a:r>
            <a:endParaRPr lang="en-US" sz="2800" b="1" cap="none" spc="0" dirty="0">
              <a:ln w="10160">
                <a:solidFill>
                  <a:schemeClr val="bg1"/>
                </a:solidFill>
                <a:prstDash val="solid"/>
              </a:ln>
              <a:solidFill>
                <a:schemeClr val="accent6">
                  <a:lumMod val="75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1790830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03062" y="255495"/>
            <a:ext cx="1562597" cy="461665"/>
          </a:xfrm>
          <a:prstGeom prst="rect">
            <a:avLst/>
          </a:prstGeom>
          <a:no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الــــمراجع:-</a:t>
            </a:r>
            <a:endParaRPr lang="en-US" sz="24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graphicFrame>
        <p:nvGraphicFramePr>
          <p:cNvPr id="3" name="Table 2"/>
          <p:cNvGraphicFramePr>
            <a:graphicFrameLocks noGrp="1"/>
          </p:cNvGraphicFramePr>
          <p:nvPr>
            <p:extLst>
              <p:ext uri="{D42A27DB-BD31-4B8C-83A1-F6EECF244321}">
                <p14:modId xmlns:p14="http://schemas.microsoft.com/office/powerpoint/2010/main" val="622254332"/>
              </p:ext>
            </p:extLst>
          </p:nvPr>
        </p:nvGraphicFramePr>
        <p:xfrm>
          <a:off x="1196787" y="1173875"/>
          <a:ext cx="8497047" cy="3344337"/>
        </p:xfrm>
        <a:graphic>
          <a:graphicData uri="http://schemas.openxmlformats.org/drawingml/2006/table">
            <a:tbl>
              <a:tblPr rtl="1" firstRow="1" bandRow="1">
                <a:tableStyleId>{68D230F3-CF80-4859-8CE7-A43EE81993B5}</a:tableStyleId>
              </a:tblPr>
              <a:tblGrid>
                <a:gridCol w="8497047"/>
              </a:tblGrid>
              <a:tr h="736888">
                <a:tc>
                  <a:txBody>
                    <a:bodyPr/>
                    <a:lstStyle/>
                    <a:p>
                      <a:pPr rtl="1"/>
                      <a:r>
                        <a:rPr lang="ar-OM" sz="2000" b="0" dirty="0" smtClean="0">
                          <a:latin typeface="Arial" panose="020B0604020202020204" pitchFamily="34" charset="0"/>
                          <a:cs typeface="Arial" panose="020B0604020202020204" pitchFamily="34" charset="0"/>
                        </a:rPr>
                        <a:t>-</a:t>
                      </a:r>
                      <a:r>
                        <a:rPr lang="ar-OM" sz="2000" b="0" baseline="0" dirty="0" smtClean="0">
                          <a:latin typeface="Arial" panose="020B0604020202020204" pitchFamily="34" charset="0"/>
                          <a:cs typeface="Arial" panose="020B0604020202020204" pitchFamily="34" charset="0"/>
                        </a:rPr>
                        <a:t>    كتاب </a:t>
                      </a:r>
                      <a:r>
                        <a:rPr lang="en-US" sz="2000" b="0" baseline="0" dirty="0" smtClean="0">
                          <a:latin typeface="Arial" panose="020B0604020202020204" pitchFamily="34" charset="0"/>
                          <a:cs typeface="Arial" panose="020B0604020202020204" pitchFamily="34" charset="0"/>
                        </a:rPr>
                        <a:t>Neufert</a:t>
                      </a:r>
                      <a:r>
                        <a:rPr lang="ar-OM" sz="2000" b="0" baseline="0" dirty="0" smtClean="0">
                          <a:latin typeface="Arial" panose="020B0604020202020204" pitchFamily="34" charset="0"/>
                          <a:cs typeface="Arial" panose="020B0604020202020204" pitchFamily="34" charset="0"/>
                        </a:rPr>
                        <a:t> «عناصر التصميم والإنشاء المعماري».</a:t>
                      </a:r>
                      <a:endParaRPr lang="ar-OM" sz="2000" b="0" dirty="0">
                        <a:latin typeface="Arial" panose="020B0604020202020204" pitchFamily="34" charset="0"/>
                        <a:cs typeface="Arial" panose="020B0604020202020204" pitchFamily="34" charset="0"/>
                      </a:endParaRPr>
                    </a:p>
                  </a:txBody>
                  <a:tcPr anchor="ctr"/>
                </a:tc>
              </a:tr>
              <a:tr h="736888">
                <a:tc>
                  <a:txBody>
                    <a:bodyPr/>
                    <a:lstStyle/>
                    <a:p>
                      <a:pPr marL="342900" indent="-342900" rtl="1">
                        <a:buFontTx/>
                        <a:buChar char="-"/>
                      </a:pPr>
                      <a:r>
                        <a:rPr lang="ar-OM" sz="2000" baseline="0" dirty="0" smtClean="0">
                          <a:latin typeface="Arial" panose="020B0604020202020204" pitchFamily="34" charset="0"/>
                          <a:cs typeface="Arial" panose="020B0604020202020204" pitchFamily="34" charset="0"/>
                        </a:rPr>
                        <a:t>أبحاث وبرمجيات سابقة.</a:t>
                      </a:r>
                    </a:p>
                  </a:txBody>
                  <a:tcPr anchor="ctr"/>
                </a:tc>
              </a:tr>
              <a:tr h="1870561">
                <a:tc>
                  <a:txBody>
                    <a:bodyPr/>
                    <a:lstStyle/>
                    <a:p>
                      <a:pPr marL="342900" indent="-342900" rtl="1">
                        <a:buFontTx/>
                        <a:buChar char="-"/>
                      </a:pPr>
                      <a:r>
                        <a:rPr lang="ar-OM" sz="2000" baseline="0" dirty="0" smtClean="0">
                          <a:latin typeface="Arial" panose="020B0604020202020204" pitchFamily="34" charset="0"/>
                          <a:cs typeface="Arial" panose="020B0604020202020204" pitchFamily="34" charset="0"/>
                        </a:rPr>
                        <a:t>أبحاث متنوعة من المحركات التالية :</a:t>
                      </a:r>
                    </a:p>
                    <a:p>
                      <a:pPr marL="342900" indent="-342900" rtl="1">
                        <a:buFontTx/>
                        <a:buChar char="-"/>
                      </a:pPr>
                      <a:endParaRPr lang="ar-OM" sz="2000" baseline="0" dirty="0" smtClean="0">
                        <a:latin typeface="Arial" panose="020B0604020202020204" pitchFamily="34" charset="0"/>
                        <a:cs typeface="Arial" panose="020B0604020202020204" pitchFamily="34" charset="0"/>
                      </a:endParaRPr>
                    </a:p>
                    <a:p>
                      <a:pPr marL="0" indent="0" rtl="1">
                        <a:buFontTx/>
                        <a:buNone/>
                      </a:pPr>
                      <a:r>
                        <a:rPr lang="ar-OM" sz="2000" baseline="0" dirty="0" smtClean="0">
                          <a:latin typeface="Arial" panose="020B0604020202020204" pitchFamily="34" charset="0"/>
                          <a:cs typeface="Arial" panose="020B0604020202020204" pitchFamily="34" charset="0"/>
                        </a:rPr>
                        <a:t>                         - محرك البحث </a:t>
                      </a:r>
                      <a:r>
                        <a:rPr lang="en-US" sz="2000" baseline="0" dirty="0" smtClean="0">
                          <a:latin typeface="Arial" panose="020B0604020202020204" pitchFamily="34" charset="0"/>
                          <a:cs typeface="Arial" panose="020B0604020202020204" pitchFamily="34" charset="0"/>
                        </a:rPr>
                        <a:t> Google</a:t>
                      </a:r>
                      <a:r>
                        <a:rPr lang="ar-OM" sz="2000" baseline="0" dirty="0" smtClean="0">
                          <a:latin typeface="Arial" panose="020B0604020202020204" pitchFamily="34" charset="0"/>
                          <a:cs typeface="Arial" panose="020B0604020202020204" pitchFamily="34" charset="0"/>
                        </a:rPr>
                        <a:t> .</a:t>
                      </a:r>
                    </a:p>
                    <a:p>
                      <a:pPr marL="0" indent="0" rtl="1">
                        <a:buFontTx/>
                        <a:buNone/>
                      </a:pPr>
                      <a:r>
                        <a:rPr lang="ar-OM" sz="2000" baseline="0" dirty="0" smtClean="0">
                          <a:latin typeface="Arial" panose="020B0604020202020204" pitchFamily="34" charset="0"/>
                          <a:cs typeface="Arial" panose="020B0604020202020204" pitchFamily="34" charset="0"/>
                        </a:rPr>
                        <a:t>                         - موقع </a:t>
                      </a:r>
                      <a:r>
                        <a:rPr lang="en-US" sz="2000" baseline="0" dirty="0" smtClean="0">
                          <a:latin typeface="Arial" panose="020B0604020202020204" pitchFamily="34" charset="0"/>
                          <a:cs typeface="Arial" panose="020B0604020202020204" pitchFamily="34" charset="0"/>
                        </a:rPr>
                        <a:t>Archdaily</a:t>
                      </a:r>
                      <a:r>
                        <a:rPr lang="ar-OM" sz="2000" baseline="0" dirty="0" smtClean="0">
                          <a:latin typeface="Arial" panose="020B0604020202020204" pitchFamily="34" charset="0"/>
                          <a:cs typeface="Arial" panose="020B0604020202020204" pitchFamily="34" charset="0"/>
                        </a:rPr>
                        <a:t> .</a:t>
                      </a:r>
                      <a:endParaRPr lang="ar-OM"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17719450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09173" y="5726902"/>
            <a:ext cx="2974021" cy="769441"/>
          </a:xfrm>
          <a:prstGeom prst="rect">
            <a:avLst/>
          </a:prstGeom>
          <a:noFill/>
        </p:spPr>
        <p:txBody>
          <a:bodyPr wrap="square" lIns="91440" tIns="45720" rIns="91440" bIns="45720">
            <a:spAutoFit/>
          </a:bodyPr>
          <a:lstStyle/>
          <a:p>
            <a:r>
              <a:rPr lang="ar-OM" sz="2400"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تـــم والــــحمد لله</a:t>
            </a:r>
            <a:endParaRPr lang="ar-OM" sz="2400"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a:p>
            <a:pPr algn="l"/>
            <a:r>
              <a:rPr lang="en-US" sz="2000"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220612/101/101</a:t>
            </a:r>
            <a:endParaRPr lang="en-US" sz="20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latin typeface="Vani" panose="020B0502040204020203" pitchFamily="34" charset="0"/>
              <a:cs typeface="Vani" panose="020B0502040204020203" pitchFamily="34" charset="0"/>
            </a:endParaRPr>
          </a:p>
        </p:txBody>
      </p:sp>
    </p:spTree>
    <p:extLst>
      <p:ext uri="{BB962C8B-B14F-4D97-AF65-F5344CB8AC3E}">
        <p14:creationId xmlns:p14="http://schemas.microsoft.com/office/powerpoint/2010/main" val="2660239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4"/>
          <p:cNvSpPr txBox="1"/>
          <p:nvPr/>
        </p:nvSpPr>
        <p:spPr>
          <a:xfrm>
            <a:off x="5500694" y="757315"/>
            <a:ext cx="4357718" cy="707886"/>
          </a:xfrm>
          <a:prstGeom prst="rect">
            <a:avLst/>
          </a:prstGeom>
          <a:noFill/>
        </p:spPr>
        <p:txBody>
          <a:bodyPr wrap="square" rtlCol="1">
            <a:spAutoFit/>
          </a:bodyPr>
          <a:lstStyle/>
          <a:p>
            <a:r>
              <a:rPr lang="ar-SA" sz="2000" b="1" u="sng"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المثــال الأول: </a:t>
            </a:r>
            <a:endParaRPr lang="ar-OM" sz="2000" b="1" u="sng" dirty="0" smtClean="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ar-OM" sz="2000" dirty="0">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                </a:t>
            </a:r>
            <a:r>
              <a:rPr lang="ar-SA" sz="2000" dirty="0" smtClean="0">
                <a:solidFill>
                  <a:schemeClr val="accent6">
                    <a:lumMod val="50000"/>
                  </a:schemeClr>
                </a:solidFill>
                <a:latin typeface="Arial" panose="020B0604020202020204" pitchFamily="34" charset="0"/>
                <a:cs typeface="Arial" panose="020B0604020202020204" pitchFamily="34" charset="0"/>
              </a:rPr>
              <a:t>كلية </a:t>
            </a:r>
            <a:r>
              <a:rPr lang="ar-SA" sz="2000" dirty="0">
                <a:solidFill>
                  <a:schemeClr val="accent6">
                    <a:lumMod val="50000"/>
                  </a:schemeClr>
                </a:solidFill>
                <a:latin typeface="Arial" panose="020B0604020202020204" pitchFamily="34" charset="0"/>
                <a:cs typeface="Arial" panose="020B0604020202020204" pitchFamily="34" charset="0"/>
              </a:rPr>
              <a:t>العلوم الإسلامية - سراييفو</a:t>
            </a:r>
          </a:p>
        </p:txBody>
      </p:sp>
      <p:pic>
        <p:nvPicPr>
          <p:cNvPr id="3" name="Picture 2"/>
          <p:cNvPicPr>
            <a:picLocks noChangeAspect="1" noChangeArrowheads="1"/>
          </p:cNvPicPr>
          <p:nvPr/>
        </p:nvPicPr>
        <p:blipFill>
          <a:blip r:embed="rId2" cstate="print"/>
          <a:srcRect/>
          <a:stretch>
            <a:fillRect/>
          </a:stretch>
        </p:blipFill>
        <p:spPr bwMode="auto">
          <a:xfrm>
            <a:off x="97968" y="76373"/>
            <a:ext cx="5156174" cy="3439183"/>
          </a:xfrm>
          <a:prstGeom prst="rect">
            <a:avLst/>
          </a:prstGeom>
          <a:noFill/>
          <a:ln w="9525">
            <a:noFill/>
            <a:miter lim="800000"/>
            <a:headEnd/>
            <a:tailEnd/>
          </a:ln>
          <a:effectLst/>
        </p:spPr>
      </p:pic>
      <p:sp>
        <p:nvSpPr>
          <p:cNvPr id="5" name="مربع نص 7"/>
          <p:cNvSpPr txBox="1"/>
          <p:nvPr/>
        </p:nvSpPr>
        <p:spPr>
          <a:xfrm>
            <a:off x="5131387" y="1666722"/>
            <a:ext cx="4727025" cy="4401205"/>
          </a:xfrm>
          <a:prstGeom prst="rect">
            <a:avLst/>
          </a:prstGeom>
          <a:noFill/>
        </p:spPr>
        <p:txBody>
          <a:bodyPr wrap="square" rtlCol="1">
            <a:spAutoFit/>
          </a:bodyPr>
          <a:lstStyle/>
          <a:p>
            <a:pPr marL="342900" indent="-342900">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موقع </a:t>
            </a:r>
            <a:r>
              <a:rPr lang="ar-SA" sz="2000" dirty="0">
                <a:solidFill>
                  <a:schemeClr val="accent6">
                    <a:lumMod val="75000"/>
                  </a:schemeClr>
                </a:solidFill>
                <a:latin typeface="Arial" panose="020B0604020202020204" pitchFamily="34" charset="0"/>
                <a:cs typeface="Arial" panose="020B0604020202020204" pitchFamily="34" charset="0"/>
              </a:rPr>
              <a:t>وتاريخ بناء المشروع:</a:t>
            </a:r>
          </a:p>
          <a:p>
            <a:r>
              <a:rPr lang="ar-SA" sz="2000" dirty="0">
                <a:latin typeface="Arial" panose="020B0604020202020204" pitchFamily="34" charset="0"/>
                <a:cs typeface="Arial" panose="020B0604020202020204" pitchFamily="34" charset="0"/>
              </a:rPr>
              <a:t>تم بناء كلية العلوم الإسلامية في سراييفو في عام 1887</a:t>
            </a:r>
            <a:r>
              <a:rPr lang="ar-SA" sz="2000" dirty="0" smtClean="0">
                <a:latin typeface="Arial" panose="020B0604020202020204" pitchFamily="34" charset="0"/>
                <a:cs typeface="Arial" panose="020B0604020202020204" pitchFamily="34" charset="0"/>
              </a:rPr>
              <a:t>.</a:t>
            </a:r>
            <a:r>
              <a:rPr lang="ar-OM" sz="2000" dirty="0" smtClean="0">
                <a:latin typeface="Arial" panose="020B0604020202020204" pitchFamily="34" charset="0"/>
                <a:cs typeface="Arial" panose="020B0604020202020204" pitchFamily="34" charset="0"/>
              </a:rPr>
              <a:t> </a:t>
            </a:r>
            <a:r>
              <a:rPr lang="ar-SA" sz="2000" dirty="0" smtClean="0">
                <a:latin typeface="Arial" panose="020B0604020202020204" pitchFamily="34" charset="0"/>
                <a:cs typeface="Arial" panose="020B0604020202020204" pitchFamily="34" charset="0"/>
              </a:rPr>
              <a:t> </a:t>
            </a:r>
            <a:r>
              <a:rPr lang="ar-SA" sz="2000" dirty="0">
                <a:latin typeface="Arial" panose="020B0604020202020204" pitchFamily="34" charset="0"/>
                <a:cs typeface="Arial" panose="020B0604020202020204" pitchFamily="34" charset="0"/>
              </a:rPr>
              <a:t>وكان بناؤه بالطراز </a:t>
            </a:r>
            <a:r>
              <a:rPr lang="ar-SA" sz="2000" dirty="0" smtClean="0">
                <a:latin typeface="Arial" panose="020B0604020202020204" pitchFamily="34" charset="0"/>
                <a:cs typeface="Arial" panose="020B0604020202020204" pitchFamily="34" charset="0"/>
              </a:rPr>
              <a:t>العثماني</a:t>
            </a:r>
            <a:r>
              <a:rPr lang="ar-OM" sz="2000" dirty="0" smtClean="0">
                <a:latin typeface="Arial" panose="020B0604020202020204" pitchFamily="34" charset="0"/>
                <a:cs typeface="Arial" panose="020B0604020202020204" pitchFamily="34" charset="0"/>
              </a:rPr>
              <a:t>،</a:t>
            </a:r>
            <a:r>
              <a:rPr lang="ar-SA" sz="2000" dirty="0" smtClean="0">
                <a:latin typeface="Arial" panose="020B0604020202020204" pitchFamily="34" charset="0"/>
                <a:cs typeface="Arial" panose="020B0604020202020204" pitchFamily="34" charset="0"/>
              </a:rPr>
              <a:t>وتم </a:t>
            </a:r>
            <a:r>
              <a:rPr lang="ar-SA" sz="2000" dirty="0">
                <a:latin typeface="Arial" panose="020B0604020202020204" pitchFamily="34" charset="0"/>
                <a:cs typeface="Arial" panose="020B0604020202020204" pitchFamily="34" charset="0"/>
              </a:rPr>
              <a:t>تجديد بنائه في الفترة الأخيرة.</a:t>
            </a:r>
            <a:br>
              <a:rPr lang="ar-SA" sz="2000" dirty="0">
                <a:latin typeface="Arial" panose="020B0604020202020204" pitchFamily="34" charset="0"/>
                <a:cs typeface="Arial" panose="020B0604020202020204" pitchFamily="34" charset="0"/>
              </a:rPr>
            </a:br>
            <a:endParaRPr lang="ar-SA"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الهدف </a:t>
            </a:r>
            <a:r>
              <a:rPr lang="ar-SA" sz="2000" dirty="0">
                <a:solidFill>
                  <a:schemeClr val="accent6">
                    <a:lumMod val="75000"/>
                  </a:schemeClr>
                </a:solidFill>
                <a:latin typeface="Arial" panose="020B0604020202020204" pitchFamily="34" charset="0"/>
                <a:cs typeface="Arial" panose="020B0604020202020204" pitchFamily="34" charset="0"/>
              </a:rPr>
              <a:t>من المشروع:</a:t>
            </a:r>
          </a:p>
          <a:p>
            <a:r>
              <a:rPr lang="ar-SA" sz="2000" dirty="0" smtClean="0">
                <a:latin typeface="Arial" panose="020B0604020202020204" pitchFamily="34" charset="0"/>
                <a:cs typeface="Arial" panose="020B0604020202020204" pitchFamily="34" charset="0"/>
              </a:rPr>
              <a:t>وذلك </a:t>
            </a:r>
            <a:r>
              <a:rPr lang="ar-SA" sz="2000" dirty="0">
                <a:latin typeface="Arial" panose="020B0604020202020204" pitchFamily="34" charset="0"/>
                <a:cs typeface="Arial" panose="020B0604020202020204" pitchFamily="34" charset="0"/>
              </a:rPr>
              <a:t>لتأسيس وتنظيم الدراسات الإسلامية في الدولة </a:t>
            </a:r>
            <a:r>
              <a:rPr lang="ar-SA" sz="2000" dirty="0" smtClean="0">
                <a:latin typeface="Arial" panose="020B0604020202020204" pitchFamily="34" charset="0"/>
                <a:cs typeface="Arial" panose="020B0604020202020204" pitchFamily="34" charset="0"/>
              </a:rPr>
              <a:t>خصوصا</a:t>
            </a:r>
            <a:r>
              <a:rPr lang="ar-OM" sz="2000" dirty="0" smtClean="0">
                <a:latin typeface="Arial" panose="020B0604020202020204" pitchFamily="34" charset="0"/>
                <a:cs typeface="Arial" panose="020B0604020202020204" pitchFamily="34" charset="0"/>
              </a:rPr>
              <a:t>ً</a:t>
            </a:r>
            <a:r>
              <a:rPr lang="ar-SA" sz="2000" dirty="0" smtClean="0">
                <a:latin typeface="Arial" panose="020B0604020202020204" pitchFamily="34" charset="0"/>
                <a:cs typeface="Arial" panose="020B0604020202020204" pitchFamily="34" charset="0"/>
              </a:rPr>
              <a:t> </a:t>
            </a:r>
            <a:r>
              <a:rPr lang="ar-SA" sz="2000" dirty="0">
                <a:latin typeface="Arial" panose="020B0604020202020204" pitchFamily="34" charset="0"/>
                <a:cs typeface="Arial" panose="020B0604020202020204" pitchFamily="34" charset="0"/>
              </a:rPr>
              <a:t>بعد الحرب التي عانى منها </a:t>
            </a:r>
            <a:r>
              <a:rPr lang="ar-SA" sz="2000" dirty="0" smtClean="0">
                <a:latin typeface="Arial" panose="020B0604020202020204" pitchFamily="34" charset="0"/>
                <a:cs typeface="Arial" panose="020B0604020202020204" pitchFamily="34" charset="0"/>
              </a:rPr>
              <a:t>الشعب</a:t>
            </a:r>
            <a:r>
              <a:rPr lang="ar-OM" sz="2000" dirty="0" smtClean="0">
                <a:latin typeface="Arial" panose="020B0604020202020204" pitchFamily="34" charset="0"/>
                <a:cs typeface="Arial" panose="020B0604020202020204" pitchFamily="34" charset="0"/>
              </a:rPr>
              <a:t> فتم </a:t>
            </a:r>
            <a:r>
              <a:rPr lang="ar-SA" sz="2000" dirty="0">
                <a:latin typeface="Arial" panose="020B0604020202020204" pitchFamily="34" charset="0"/>
              </a:rPr>
              <a:t>تم التركيز على بناء المنشآت والكليات الإسلامية </a:t>
            </a:r>
            <a:r>
              <a:rPr lang="ar-OM" sz="2000" dirty="0" smtClean="0">
                <a:latin typeface="Arial" panose="020B0604020202020204" pitchFamily="34" charset="0"/>
              </a:rPr>
              <a:t>.</a:t>
            </a:r>
            <a:endParaRPr lang="ar-SA" sz="2000" dirty="0">
              <a:latin typeface="Arial" panose="020B0604020202020204" pitchFamily="34" charset="0"/>
              <a:cs typeface="Arial" panose="020B0604020202020204" pitchFamily="34" charset="0"/>
            </a:endParaRPr>
          </a:p>
          <a:p>
            <a:endParaRPr lang="ar-SA"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الفكرة </a:t>
            </a:r>
            <a:r>
              <a:rPr lang="ar-SA" sz="2000" dirty="0">
                <a:solidFill>
                  <a:schemeClr val="accent6">
                    <a:lumMod val="75000"/>
                  </a:schemeClr>
                </a:solidFill>
                <a:latin typeface="Arial" panose="020B0604020202020204" pitchFamily="34" charset="0"/>
                <a:cs typeface="Arial" panose="020B0604020202020204" pitchFamily="34" charset="0"/>
              </a:rPr>
              <a:t>التصميمية للمشروع:</a:t>
            </a:r>
          </a:p>
          <a:p>
            <a:r>
              <a:rPr lang="ar-OM" sz="2000" dirty="0" smtClean="0">
                <a:latin typeface="Arial" panose="020B0604020202020204" pitchFamily="34" charset="0"/>
                <a:cs typeface="Arial" panose="020B0604020202020204" pitchFamily="34" charset="0"/>
              </a:rPr>
              <a:t>إنطلقت </a:t>
            </a:r>
            <a:r>
              <a:rPr lang="ar-YE" sz="2000" dirty="0" smtClean="0">
                <a:latin typeface="Arial" panose="020B0604020202020204" pitchFamily="34" charset="0"/>
                <a:cs typeface="Arial" panose="020B0604020202020204" pitchFamily="34" charset="0"/>
              </a:rPr>
              <a:t>الفكرة </a:t>
            </a:r>
            <a:r>
              <a:rPr lang="ar-OM" sz="2000" dirty="0" smtClean="0">
                <a:latin typeface="Arial" panose="020B0604020202020204" pitchFamily="34" charset="0"/>
                <a:cs typeface="Arial" panose="020B0604020202020204" pitchFamily="34" charset="0"/>
              </a:rPr>
              <a:t>الأساسية</a:t>
            </a:r>
            <a:r>
              <a:rPr lang="ar-YE" sz="2000" dirty="0" smtClean="0">
                <a:latin typeface="Arial" panose="020B0604020202020204" pitchFamily="34" charset="0"/>
                <a:cs typeface="Arial" panose="020B0604020202020204" pitchFamily="34" charset="0"/>
              </a:rPr>
              <a:t> </a:t>
            </a:r>
            <a:r>
              <a:rPr lang="ar-YE" sz="2000" dirty="0">
                <a:latin typeface="Arial" panose="020B0604020202020204" pitchFamily="34" charset="0"/>
                <a:cs typeface="Arial" panose="020B0604020202020204" pitchFamily="34" charset="0"/>
              </a:rPr>
              <a:t>في تصميم المبنى من الاستفادة القصوى </a:t>
            </a:r>
            <a:r>
              <a:rPr lang="ar-SA" sz="2000" dirty="0">
                <a:latin typeface="Arial" panose="020B0604020202020204" pitchFamily="34" charset="0"/>
                <a:cs typeface="Arial" panose="020B0604020202020204" pitchFamily="34" charset="0"/>
              </a:rPr>
              <a:t>من الأشكال الإسلامية كاختيار الفناء الداخلي </a:t>
            </a:r>
            <a:r>
              <a:rPr lang="ar-OM" sz="2000" dirty="0" smtClean="0">
                <a:latin typeface="Arial" panose="020B0604020202020204" pitchFamily="34" charset="0"/>
                <a:cs typeface="Arial" panose="020B0604020202020204" pitchFamily="34" charset="0"/>
              </a:rPr>
              <a:t>و</a:t>
            </a:r>
            <a:r>
              <a:rPr lang="ar-SA" sz="2000" dirty="0" smtClean="0">
                <a:latin typeface="Arial" panose="020B0604020202020204" pitchFamily="34" charset="0"/>
                <a:cs typeface="Arial" panose="020B0604020202020204" pitchFamily="34" charset="0"/>
              </a:rPr>
              <a:t> </a:t>
            </a:r>
            <a:r>
              <a:rPr lang="ar-SA" sz="2000" dirty="0">
                <a:latin typeface="Arial" panose="020B0604020202020204" pitchFamily="34" charset="0"/>
                <a:cs typeface="Arial" panose="020B0604020202020204" pitchFamily="34" charset="0"/>
              </a:rPr>
              <a:t>العقود الإسلامية </a:t>
            </a:r>
            <a:r>
              <a:rPr lang="ar-OM" sz="2000" dirty="0" smtClean="0">
                <a:latin typeface="Arial" panose="020B0604020202020204" pitchFamily="34" charset="0"/>
                <a:cs typeface="Arial" panose="020B0604020202020204" pitchFamily="34" charset="0"/>
              </a:rPr>
              <a:t>و</a:t>
            </a:r>
            <a:r>
              <a:rPr lang="ar-SA" sz="2000" dirty="0" smtClean="0">
                <a:latin typeface="Arial" panose="020B0604020202020204" pitchFamily="34" charset="0"/>
                <a:cs typeface="Arial" panose="020B0604020202020204" pitchFamily="34" charset="0"/>
              </a:rPr>
              <a:t>الشكل </a:t>
            </a:r>
            <a:r>
              <a:rPr lang="ar-SA" sz="2000" dirty="0">
                <a:latin typeface="Arial" panose="020B0604020202020204" pitchFamily="34" charset="0"/>
                <a:cs typeface="Arial" panose="020B0604020202020204" pitchFamily="34" charset="0"/>
              </a:rPr>
              <a:t>المستطيل للتكوين </a:t>
            </a:r>
            <a:r>
              <a:rPr lang="ar-SA" sz="2000" dirty="0" smtClean="0">
                <a:latin typeface="Arial" panose="020B0604020202020204" pitchFamily="34" charset="0"/>
                <a:cs typeface="Arial" panose="020B0604020202020204" pitchFamily="34" charset="0"/>
              </a:rPr>
              <a:t>العام</a:t>
            </a:r>
            <a:r>
              <a:rPr lang="ar-OM" sz="2000" dirty="0" smtClean="0">
                <a:latin typeface="Arial" panose="020B0604020202020204" pitchFamily="34" charset="0"/>
                <a:cs typeface="Arial" panose="020B0604020202020204" pitchFamily="34" charset="0"/>
              </a:rPr>
              <a:t>.</a:t>
            </a:r>
            <a:endParaRPr lang="ar-SA" dirty="0"/>
          </a:p>
        </p:txBody>
      </p:sp>
      <p:sp>
        <p:nvSpPr>
          <p:cNvPr id="6" name="Rectangle 5"/>
          <p:cNvSpPr/>
          <p:nvPr/>
        </p:nvSpPr>
        <p:spPr>
          <a:xfrm>
            <a:off x="6436311" y="94130"/>
            <a:ext cx="3469689"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أولاً :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دراسة المراكز الإسلامية</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pic>
        <p:nvPicPr>
          <p:cNvPr id="8" name="Picture 7"/>
          <p:cNvPicPr>
            <a:picLocks noChangeAspect="1" noChangeArrowheads="1"/>
          </p:cNvPicPr>
          <p:nvPr/>
        </p:nvPicPr>
        <p:blipFill rotWithShape="1">
          <a:blip r:embed="rId3" cstate="print"/>
          <a:srcRect b="7132"/>
          <a:stretch/>
        </p:blipFill>
        <p:spPr bwMode="auto">
          <a:xfrm>
            <a:off x="97968" y="3577702"/>
            <a:ext cx="5156174" cy="3221132"/>
          </a:xfrm>
          <a:prstGeom prst="rect">
            <a:avLst/>
          </a:prstGeom>
          <a:noFill/>
          <a:ln w="9525">
            <a:noFill/>
            <a:miter lim="800000"/>
            <a:headEnd/>
            <a:tailEnd/>
          </a:ln>
          <a:effectLst/>
        </p:spPr>
      </p:pic>
    </p:spTree>
    <p:extLst>
      <p:ext uri="{BB962C8B-B14F-4D97-AF65-F5344CB8AC3E}">
        <p14:creationId xmlns:p14="http://schemas.microsoft.com/office/powerpoint/2010/main" val="722221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6"/>
          <p:cNvSpPr txBox="1"/>
          <p:nvPr/>
        </p:nvSpPr>
        <p:spPr>
          <a:xfrm>
            <a:off x="5717219" y="609764"/>
            <a:ext cx="4074126" cy="4770537"/>
          </a:xfrm>
          <a:prstGeom prst="rect">
            <a:avLst/>
          </a:prstGeom>
          <a:noFill/>
        </p:spPr>
        <p:txBody>
          <a:bodyPr wrap="square" rtlCol="1">
            <a:spAutoFit/>
          </a:bodyPr>
          <a:lstStyle>
            <a:defPPr>
              <a:defRPr lang="ar-OM"/>
            </a:defPPr>
            <a:lvl1pPr>
              <a:defRPr sz="2000">
                <a:latin typeface="Arial" panose="020B0604020202020204" pitchFamily="34" charset="0"/>
                <a:cs typeface="Arial" panose="020B0604020202020204" pitchFamily="34" charset="0"/>
              </a:defRPr>
            </a:lvl1pPr>
          </a:lstStyle>
          <a:p>
            <a:pPr marL="342900" indent="-342900">
              <a:buFont typeface="Wingdings" panose="05000000000000000000" pitchFamily="2" charset="2"/>
              <a:buChar char="v"/>
            </a:pPr>
            <a:r>
              <a:rPr lang="ar-SA" dirty="0" smtClean="0">
                <a:solidFill>
                  <a:schemeClr val="accent6">
                    <a:lumMod val="75000"/>
                  </a:schemeClr>
                </a:solidFill>
              </a:rPr>
              <a:t>عناصر </a:t>
            </a:r>
            <a:r>
              <a:rPr lang="ar-SA" dirty="0">
                <a:solidFill>
                  <a:schemeClr val="accent6">
                    <a:lumMod val="75000"/>
                  </a:schemeClr>
                </a:solidFill>
              </a:rPr>
              <a:t>المشروع</a:t>
            </a:r>
            <a:r>
              <a:rPr lang="ar-SA" dirty="0" smtClean="0">
                <a:solidFill>
                  <a:schemeClr val="accent6">
                    <a:lumMod val="75000"/>
                  </a:schemeClr>
                </a:solidFill>
              </a:rPr>
              <a:t>:</a:t>
            </a:r>
            <a:endParaRPr lang="ar-OM" dirty="0" smtClean="0">
              <a:solidFill>
                <a:schemeClr val="accent6">
                  <a:lumMod val="75000"/>
                </a:schemeClr>
              </a:solidFill>
            </a:endParaRPr>
          </a:p>
          <a:p>
            <a:endParaRPr lang="ar-SA" dirty="0">
              <a:solidFill>
                <a:schemeClr val="accent6">
                  <a:lumMod val="75000"/>
                </a:schemeClr>
              </a:solidFill>
            </a:endParaRPr>
          </a:p>
          <a:p>
            <a:pPr marL="342900" indent="-342900">
              <a:buFontTx/>
              <a:buChar char="-"/>
            </a:pPr>
            <a:r>
              <a:rPr lang="ar-YE" dirty="0" smtClean="0"/>
              <a:t>القسم </a:t>
            </a:r>
            <a:r>
              <a:rPr lang="ar-YE" dirty="0"/>
              <a:t>الخدمي </a:t>
            </a:r>
            <a:r>
              <a:rPr lang="ar-YE" dirty="0" smtClean="0"/>
              <a:t>:-</a:t>
            </a:r>
            <a:endParaRPr lang="ar-OM" dirty="0" smtClean="0"/>
          </a:p>
          <a:p>
            <a:pPr marL="342900" indent="-342900">
              <a:buFontTx/>
              <a:buChar char="-"/>
            </a:pPr>
            <a:endParaRPr lang="ar-YE" dirty="0"/>
          </a:p>
          <a:p>
            <a:r>
              <a:rPr lang="ar-OM" sz="1800" dirty="0" smtClean="0"/>
              <a:t>         </a:t>
            </a:r>
            <a:r>
              <a:rPr lang="ar-YE" sz="1800" dirty="0" smtClean="0"/>
              <a:t>( </a:t>
            </a:r>
            <a:r>
              <a:rPr lang="ar-SA" sz="1800" dirty="0"/>
              <a:t>بهو المدخل – فراغات تجمع الطلبة – </a:t>
            </a:r>
            <a:r>
              <a:rPr lang="ar-OM" sz="1800" dirty="0" smtClean="0"/>
              <a:t>      </a:t>
            </a:r>
          </a:p>
          <a:p>
            <a:r>
              <a:rPr lang="ar-OM" sz="1800" dirty="0"/>
              <a:t> </a:t>
            </a:r>
            <a:r>
              <a:rPr lang="ar-OM" sz="1800" dirty="0" smtClean="0"/>
              <a:t>          </a:t>
            </a:r>
            <a:r>
              <a:rPr lang="ar-SA" sz="1800" dirty="0" smtClean="0"/>
              <a:t>مسجد </a:t>
            </a:r>
            <a:r>
              <a:rPr lang="ar-SA" sz="1800" dirty="0"/>
              <a:t>– كافتيريا – دورات مياه</a:t>
            </a:r>
            <a:r>
              <a:rPr lang="ar-SA" sz="1800" dirty="0" smtClean="0"/>
              <a:t>).</a:t>
            </a:r>
            <a:endParaRPr lang="ar-OM" sz="1800" dirty="0" smtClean="0"/>
          </a:p>
          <a:p>
            <a:endParaRPr lang="ar-SA" sz="1800" dirty="0"/>
          </a:p>
          <a:p>
            <a:r>
              <a:rPr lang="ar-YE" dirty="0" smtClean="0"/>
              <a:t>- </a:t>
            </a:r>
            <a:r>
              <a:rPr lang="ar-YE" dirty="0"/>
              <a:t>القسم الاداري :-</a:t>
            </a:r>
          </a:p>
          <a:p>
            <a:r>
              <a:rPr lang="ar-OM" sz="1800" dirty="0" smtClean="0"/>
              <a:t>       </a:t>
            </a:r>
            <a:r>
              <a:rPr lang="ar-SA" sz="1800" dirty="0" smtClean="0"/>
              <a:t>( </a:t>
            </a:r>
            <a:r>
              <a:rPr lang="ar-SA" sz="1800" dirty="0"/>
              <a:t>مكتب المدير – سكرتاريه – غرفة </a:t>
            </a:r>
            <a:r>
              <a:rPr lang="ar-OM" sz="1800" dirty="0" smtClean="0"/>
              <a:t> </a:t>
            </a:r>
          </a:p>
          <a:p>
            <a:r>
              <a:rPr lang="ar-OM" sz="1800" dirty="0"/>
              <a:t> </a:t>
            </a:r>
            <a:r>
              <a:rPr lang="ar-OM" sz="1800" dirty="0" smtClean="0"/>
              <a:t>        </a:t>
            </a:r>
            <a:r>
              <a:rPr lang="ar-SA" sz="1800" dirty="0" smtClean="0"/>
              <a:t>الإجتماعات </a:t>
            </a:r>
            <a:r>
              <a:rPr lang="ar-SA" sz="1800" dirty="0"/>
              <a:t>– مكاتب</a:t>
            </a:r>
            <a:r>
              <a:rPr lang="ar-SA" sz="1800" dirty="0" smtClean="0"/>
              <a:t>).</a:t>
            </a:r>
            <a:endParaRPr lang="ar-OM" sz="1800" dirty="0" smtClean="0"/>
          </a:p>
          <a:p>
            <a:endParaRPr lang="ar-SA" sz="1800" dirty="0"/>
          </a:p>
          <a:p>
            <a:r>
              <a:rPr lang="ar-YE" dirty="0" smtClean="0"/>
              <a:t>- </a:t>
            </a:r>
            <a:r>
              <a:rPr lang="ar-YE" dirty="0"/>
              <a:t>القسم الدراسي :-</a:t>
            </a:r>
          </a:p>
          <a:p>
            <a:r>
              <a:rPr lang="ar-OM" sz="1800" dirty="0"/>
              <a:t> </a:t>
            </a:r>
            <a:r>
              <a:rPr lang="ar-OM" sz="1800" dirty="0" smtClean="0"/>
              <a:t>    </a:t>
            </a:r>
            <a:r>
              <a:rPr lang="ar-SA" sz="1800" dirty="0" smtClean="0"/>
              <a:t>( </a:t>
            </a:r>
            <a:r>
              <a:rPr lang="ar-SA" sz="1800" dirty="0"/>
              <a:t>قاعات دراسية – مكتبه – مدرج – قاعات </a:t>
            </a:r>
            <a:endParaRPr lang="ar-OM" sz="1800" dirty="0" smtClean="0"/>
          </a:p>
          <a:p>
            <a:r>
              <a:rPr lang="ar-OM" sz="1800" dirty="0"/>
              <a:t> </a:t>
            </a:r>
            <a:r>
              <a:rPr lang="ar-OM" sz="1800" dirty="0" smtClean="0"/>
              <a:t>      </a:t>
            </a:r>
            <a:r>
              <a:rPr lang="ar-SA" sz="1800" dirty="0" smtClean="0"/>
              <a:t>للمطالعة)</a:t>
            </a:r>
            <a:r>
              <a:rPr lang="ar-OM" sz="1800" dirty="0" smtClean="0"/>
              <a:t>.</a:t>
            </a:r>
            <a:endParaRPr lang="ar-SA" sz="1800" dirty="0"/>
          </a:p>
          <a:p>
            <a:endParaRPr lang="ar-SA" dirty="0"/>
          </a:p>
          <a:p>
            <a:endParaRPr lang="ar-SA" dirty="0"/>
          </a:p>
        </p:txBody>
      </p:sp>
      <p:pic>
        <p:nvPicPr>
          <p:cNvPr id="3" name="Picture 2" descr="E:\الهندسة\أمثلة\المسقط.jpg"/>
          <p:cNvPicPr>
            <a:picLocks noChangeAspect="1" noChangeArrowheads="1"/>
          </p:cNvPicPr>
          <p:nvPr/>
        </p:nvPicPr>
        <p:blipFill rotWithShape="1">
          <a:blip r:embed="rId2" cstate="print"/>
          <a:srcRect b="3508"/>
          <a:stretch/>
        </p:blipFill>
        <p:spPr bwMode="auto">
          <a:xfrm>
            <a:off x="-1" y="0"/>
            <a:ext cx="5117455" cy="3373515"/>
          </a:xfrm>
          <a:prstGeom prst="rect">
            <a:avLst/>
          </a:prstGeom>
          <a:noFill/>
        </p:spPr>
      </p:pic>
      <p:pic>
        <p:nvPicPr>
          <p:cNvPr id="4" name="Picture 3" descr="E:\الهندسة\أمثلة\المسقط 2.jpg"/>
          <p:cNvPicPr>
            <a:picLocks noChangeAspect="1" noChangeArrowheads="1"/>
          </p:cNvPicPr>
          <p:nvPr/>
        </p:nvPicPr>
        <p:blipFill rotWithShape="1">
          <a:blip r:embed="rId3" cstate="print"/>
          <a:srcRect b="4276"/>
          <a:stretch/>
        </p:blipFill>
        <p:spPr bwMode="auto">
          <a:xfrm>
            <a:off x="0" y="3442684"/>
            <a:ext cx="5117454" cy="3415316"/>
          </a:xfrm>
          <a:prstGeom prst="rect">
            <a:avLst/>
          </a:prstGeom>
          <a:noFill/>
        </p:spPr>
      </p:pic>
      <p:sp>
        <p:nvSpPr>
          <p:cNvPr id="9" name="Rectangle 8"/>
          <p:cNvSpPr/>
          <p:nvPr/>
        </p:nvSpPr>
        <p:spPr>
          <a:xfrm>
            <a:off x="4529830" y="3284892"/>
            <a:ext cx="2132908" cy="369332"/>
          </a:xfrm>
          <a:prstGeom prst="rect">
            <a:avLst/>
          </a:prstGeom>
          <a:noFill/>
        </p:spPr>
        <p:txBody>
          <a:bodyPr wrap="square" lIns="91440" tIns="45720" rIns="91440" bIns="45720">
            <a:spAutoFit/>
          </a:bodyPr>
          <a:lstStyle/>
          <a:p>
            <a:pPr algn="ctr"/>
            <a:r>
              <a:rPr lang="ar-OM"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مسقط الدور الأرضي</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10" name="Rectangle 9"/>
          <p:cNvSpPr/>
          <p:nvPr/>
        </p:nvSpPr>
        <p:spPr>
          <a:xfrm>
            <a:off x="4529830" y="6488668"/>
            <a:ext cx="2132908" cy="369332"/>
          </a:xfrm>
          <a:prstGeom prst="rect">
            <a:avLst/>
          </a:prstGeom>
          <a:solidFill>
            <a:schemeClr val="bg1"/>
          </a:solidFill>
        </p:spPr>
        <p:txBody>
          <a:bodyPr wrap="square" lIns="91440" tIns="45720" rIns="91440" bIns="45720">
            <a:spAutoFit/>
          </a:bodyPr>
          <a:lstStyle/>
          <a:p>
            <a:pPr algn="ctr"/>
            <a:r>
              <a:rPr lang="ar-OM"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مسقط الدور الأول</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071257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5"/>
          <p:cNvSpPr txBox="1"/>
          <p:nvPr/>
        </p:nvSpPr>
        <p:spPr>
          <a:xfrm>
            <a:off x="5353235" y="321527"/>
            <a:ext cx="4356469" cy="5392245"/>
          </a:xfrm>
          <a:prstGeom prst="rect">
            <a:avLst/>
          </a:prstGeom>
          <a:noFill/>
          <a:ln w="9525">
            <a:noFill/>
            <a:miter lim="800000"/>
            <a:headEnd/>
            <a:tailEnd/>
          </a:ln>
          <a:effectLst/>
        </p:spPr>
        <p:txBody>
          <a:bodyPr wrap="square" rtlCol="1">
            <a:spAutoFit/>
          </a:bodyPr>
          <a:lstStyle/>
          <a:p>
            <a:pPr marL="355600" indent="-355600">
              <a:lnSpc>
                <a:spcPct val="80000"/>
              </a:lnSpc>
              <a:buFont typeface="Wingdings" panose="05000000000000000000" pitchFamily="2" charset="2"/>
              <a:buChar char="v"/>
            </a:pPr>
            <a:r>
              <a:rPr lang="ar-YE" sz="2000" dirty="0" smtClean="0">
                <a:solidFill>
                  <a:schemeClr val="accent6">
                    <a:lumMod val="75000"/>
                  </a:schemeClr>
                </a:solidFill>
                <a:latin typeface="Arial" panose="020B0604020202020204" pitchFamily="34" charset="0"/>
                <a:cs typeface="Arial" panose="020B0604020202020204" pitchFamily="34" charset="0"/>
              </a:rPr>
              <a:t>دراسة </a:t>
            </a:r>
            <a:r>
              <a:rPr lang="ar-YE" sz="2000" dirty="0">
                <a:solidFill>
                  <a:schemeClr val="accent6">
                    <a:lumMod val="75000"/>
                  </a:schemeClr>
                </a:solidFill>
                <a:latin typeface="Arial" panose="020B0604020202020204" pitchFamily="34" charset="0"/>
                <a:cs typeface="Arial" panose="020B0604020202020204" pitchFamily="34" charset="0"/>
              </a:rPr>
              <a:t>الحركة </a:t>
            </a:r>
            <a:r>
              <a:rPr lang="ar-YE" sz="2000" dirty="0" smtClean="0">
                <a:solidFill>
                  <a:schemeClr val="accent6">
                    <a:lumMod val="75000"/>
                  </a:schemeClr>
                </a:solidFill>
                <a:latin typeface="Arial" panose="020B0604020202020204" pitchFamily="34" charset="0"/>
                <a:cs typeface="Arial" panose="020B0604020202020204" pitchFamily="34" charset="0"/>
              </a:rPr>
              <a:t>:-</a:t>
            </a:r>
            <a:endParaRPr lang="ar-OM" sz="2000" dirty="0" smtClean="0">
              <a:solidFill>
                <a:schemeClr val="accent6">
                  <a:lumMod val="75000"/>
                </a:schemeClr>
              </a:solidFill>
              <a:latin typeface="Arial" panose="020B0604020202020204" pitchFamily="34" charset="0"/>
              <a:cs typeface="Arial" panose="020B0604020202020204" pitchFamily="34" charset="0"/>
            </a:endParaRPr>
          </a:p>
          <a:p>
            <a:pPr marL="355600" indent="-355600">
              <a:lnSpc>
                <a:spcPct val="80000"/>
              </a:lnSpc>
              <a:buFont typeface="Wingdings" panose="05000000000000000000" pitchFamily="2" charset="2"/>
              <a:buChar char="v"/>
            </a:pPr>
            <a:endParaRPr lang="ar-SA" sz="2000" dirty="0">
              <a:solidFill>
                <a:schemeClr val="accent6">
                  <a:lumMod val="75000"/>
                </a:schemeClr>
              </a:solidFill>
              <a:latin typeface="Arial" panose="020B0604020202020204" pitchFamily="34" charset="0"/>
              <a:cs typeface="Arial" panose="020B0604020202020204" pitchFamily="34" charset="0"/>
            </a:endParaRPr>
          </a:p>
          <a:p>
            <a:pPr marL="88900" indent="-88900" algn="justLow">
              <a:lnSpc>
                <a:spcPct val="80000"/>
              </a:lnSpc>
              <a:buFontTx/>
              <a:buNone/>
            </a:pPr>
            <a:r>
              <a:rPr lang="ar-YE" dirty="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تمت دراسة الحركة بشكل دقيق حيث وزع المصمم الحركة الأفقية حول الفناء وذلك لتجنب </a:t>
            </a:r>
            <a:r>
              <a:rPr lang="ar-OM" dirty="0" smtClean="0">
                <a:latin typeface="Arial" panose="020B0604020202020204" pitchFamily="34" charset="0"/>
                <a:cs typeface="Arial" panose="020B0604020202020204" pitchFamily="34" charset="0"/>
              </a:rPr>
              <a:t>الإزدحام</a:t>
            </a:r>
            <a:r>
              <a:rPr lang="ar-SA" dirty="0" smtClean="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الناتج من خروج الطلاب ودخولهم</a:t>
            </a:r>
            <a:r>
              <a:rPr lang="ar-SA" dirty="0" smtClean="0">
                <a:latin typeface="Arial" panose="020B0604020202020204" pitchFamily="34" charset="0"/>
                <a:cs typeface="Arial" panose="020B0604020202020204" pitchFamily="34" charset="0"/>
              </a:rPr>
              <a:t>.</a:t>
            </a:r>
            <a:endParaRPr lang="ar-OM" dirty="0" smtClean="0">
              <a:latin typeface="Arial" panose="020B0604020202020204" pitchFamily="34" charset="0"/>
              <a:cs typeface="Arial" panose="020B0604020202020204" pitchFamily="34" charset="0"/>
            </a:endParaRPr>
          </a:p>
          <a:p>
            <a:pPr marL="88900" indent="-88900" algn="justLow">
              <a:lnSpc>
                <a:spcPct val="80000"/>
              </a:lnSpc>
              <a:buFontTx/>
              <a:buNone/>
            </a:pPr>
            <a:endParaRPr lang="ar-SA" dirty="0">
              <a:latin typeface="Arial" panose="020B0604020202020204" pitchFamily="34" charset="0"/>
              <a:cs typeface="Arial" panose="020B0604020202020204" pitchFamily="34" charset="0"/>
            </a:endParaRPr>
          </a:p>
          <a:p>
            <a:pPr algn="justLow">
              <a:lnSpc>
                <a:spcPct val="80000"/>
              </a:lnSpc>
              <a:buFontTx/>
              <a:buNone/>
            </a:pPr>
            <a:r>
              <a:rPr lang="ar-SA" dirty="0">
                <a:latin typeface="Arial" panose="020B0604020202020204" pitchFamily="34" charset="0"/>
                <a:cs typeface="Arial" panose="020B0604020202020204" pitchFamily="34" charset="0"/>
              </a:rPr>
              <a:t>اما من ناحية الحركة الرأسية فقد وضع المصمم اربعة سلالم موزعة على المشروع بما فيها سلم </a:t>
            </a:r>
            <a:r>
              <a:rPr lang="ar-SA" dirty="0" smtClean="0">
                <a:latin typeface="Arial" panose="020B0604020202020204" pitchFamily="34" charset="0"/>
                <a:cs typeface="Arial" panose="020B0604020202020204" pitchFamily="34" charset="0"/>
              </a:rPr>
              <a:t>المدير</a:t>
            </a:r>
            <a:r>
              <a:rPr lang="ar-OM" dirty="0" smtClean="0">
                <a:latin typeface="Arial" panose="020B0604020202020204" pitchFamily="34" charset="0"/>
                <a:cs typeface="Arial" panose="020B0604020202020204" pitchFamily="34" charset="0"/>
              </a:rPr>
              <a:t> الموظفين.</a:t>
            </a:r>
            <a:r>
              <a:rPr lang="ar-SA" dirty="0" smtClean="0">
                <a:latin typeface="Arial" panose="020B0604020202020204" pitchFamily="34" charset="0"/>
                <a:cs typeface="Arial" panose="020B0604020202020204" pitchFamily="34" charset="0"/>
              </a:rPr>
              <a:t> </a:t>
            </a:r>
            <a:endParaRPr lang="ar-OM" dirty="0" smtClean="0">
              <a:latin typeface="Arial" panose="020B0604020202020204" pitchFamily="34" charset="0"/>
              <a:cs typeface="Arial" panose="020B0604020202020204" pitchFamily="34" charset="0"/>
            </a:endParaRPr>
          </a:p>
          <a:p>
            <a:pPr marL="533400" indent="-533400">
              <a:lnSpc>
                <a:spcPct val="80000"/>
              </a:lnSpc>
              <a:buFontTx/>
              <a:buNone/>
            </a:pPr>
            <a:endParaRPr lang="ar-YE" dirty="0">
              <a:latin typeface="Arial" panose="020B0604020202020204" pitchFamily="34" charset="0"/>
              <a:cs typeface="Arial" panose="020B0604020202020204" pitchFamily="34" charset="0"/>
            </a:endParaRPr>
          </a:p>
          <a:p>
            <a:pPr marL="533400" indent="-533400">
              <a:lnSpc>
                <a:spcPct val="80000"/>
              </a:lnSpc>
              <a:buFontTx/>
              <a:buNone/>
            </a:pPr>
            <a:endParaRPr lang="ar-SA" dirty="0">
              <a:latin typeface="Arial" panose="020B0604020202020204" pitchFamily="34" charset="0"/>
              <a:cs typeface="Arial" panose="020B0604020202020204" pitchFamily="34" charset="0"/>
            </a:endParaRPr>
          </a:p>
          <a:p>
            <a:pPr marL="355600" indent="-355600">
              <a:lnSpc>
                <a:spcPct val="80000"/>
              </a:lnSpc>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مميزات </a:t>
            </a:r>
            <a:r>
              <a:rPr lang="ar-SA" sz="2000" dirty="0">
                <a:solidFill>
                  <a:schemeClr val="accent6">
                    <a:lumMod val="75000"/>
                  </a:schemeClr>
                </a:solidFill>
                <a:latin typeface="Arial" panose="020B0604020202020204" pitchFamily="34" charset="0"/>
                <a:cs typeface="Arial" panose="020B0604020202020204" pitchFamily="34" charset="0"/>
              </a:rPr>
              <a:t>المشروع</a:t>
            </a:r>
            <a:r>
              <a:rPr lang="ar-SA" sz="2000" dirty="0" smtClean="0">
                <a:solidFill>
                  <a:schemeClr val="accent6">
                    <a:lumMod val="75000"/>
                  </a:schemeClr>
                </a:solidFill>
                <a:latin typeface="Arial" panose="020B0604020202020204" pitchFamily="34" charset="0"/>
                <a:cs typeface="Arial" panose="020B0604020202020204" pitchFamily="34" charset="0"/>
              </a:rPr>
              <a:t>:</a:t>
            </a:r>
            <a:endParaRPr lang="ar-OM" sz="2000" dirty="0" smtClean="0">
              <a:solidFill>
                <a:schemeClr val="accent6">
                  <a:lumMod val="75000"/>
                </a:schemeClr>
              </a:solidFill>
              <a:latin typeface="Arial" panose="020B0604020202020204" pitchFamily="34" charset="0"/>
              <a:cs typeface="Arial" panose="020B0604020202020204" pitchFamily="34" charset="0"/>
            </a:endParaRPr>
          </a:p>
          <a:p>
            <a:pPr marL="355600" indent="-355600">
              <a:lnSpc>
                <a:spcPct val="80000"/>
              </a:lnSpc>
              <a:buFont typeface="Wingdings" panose="05000000000000000000" pitchFamily="2" charset="2"/>
              <a:buChar char="v"/>
            </a:pPr>
            <a:endParaRPr lang="ar-SA" sz="2000" dirty="0">
              <a:solidFill>
                <a:schemeClr val="accent6">
                  <a:lumMod val="75000"/>
                </a:schemeClr>
              </a:solidFill>
              <a:latin typeface="Arial" panose="020B0604020202020204" pitchFamily="34" charset="0"/>
              <a:cs typeface="Arial" panose="020B0604020202020204" pitchFamily="34" charset="0"/>
            </a:endParaRPr>
          </a:p>
          <a:p>
            <a:pPr marL="533400" indent="-533400">
              <a:lnSpc>
                <a:spcPct val="80000"/>
              </a:lnSpc>
              <a:buFontTx/>
              <a:buNone/>
            </a:pPr>
            <a:r>
              <a:rPr lang="ar-SA" dirty="0">
                <a:latin typeface="Arial" panose="020B0604020202020204" pitchFamily="34" charset="0"/>
                <a:cs typeface="Arial" panose="020B0604020202020204" pitchFamily="34" charset="0"/>
              </a:rPr>
              <a:t>- استخدام الطابع الإسلامي في الواجهات.</a:t>
            </a:r>
          </a:p>
          <a:p>
            <a:pPr>
              <a:lnSpc>
                <a:spcPct val="80000"/>
              </a:lnSpc>
            </a:pPr>
            <a:r>
              <a:rPr lang="ar-OM" dirty="0" smtClean="0">
                <a:latin typeface="Arial" panose="020B0604020202020204" pitchFamily="34" charset="0"/>
                <a:cs typeface="Arial" panose="020B0604020202020204" pitchFamily="34" charset="0"/>
              </a:rPr>
              <a:t>- </a:t>
            </a:r>
            <a:r>
              <a:rPr lang="ar-SA" dirty="0" smtClean="0">
                <a:latin typeface="Arial" panose="020B0604020202020204" pitchFamily="34" charset="0"/>
                <a:cs typeface="Arial" panose="020B0604020202020204" pitchFamily="34" charset="0"/>
              </a:rPr>
              <a:t>استخدام </a:t>
            </a:r>
            <a:r>
              <a:rPr lang="ar-SA" dirty="0">
                <a:latin typeface="Arial" panose="020B0604020202020204" pitchFamily="34" charset="0"/>
                <a:cs typeface="Arial" panose="020B0604020202020204" pitchFamily="34" charset="0"/>
              </a:rPr>
              <a:t>الشكل المستطيل في </a:t>
            </a:r>
            <a:r>
              <a:rPr lang="ar-SA" dirty="0" smtClean="0">
                <a:latin typeface="Arial" panose="020B0604020202020204" pitchFamily="34" charset="0"/>
                <a:cs typeface="Arial" panose="020B0604020202020204" pitchFamily="34" charset="0"/>
              </a:rPr>
              <a:t>التصميم</a:t>
            </a:r>
            <a:r>
              <a:rPr lang="ar-OM" dirty="0" smtClean="0">
                <a:latin typeface="Arial" panose="020B0604020202020204" pitchFamily="34" charset="0"/>
                <a:cs typeface="Arial" panose="020B0604020202020204" pitchFamily="34" charset="0"/>
              </a:rPr>
              <a:t> .</a:t>
            </a:r>
          </a:p>
          <a:p>
            <a:pPr marL="285750" indent="-285750">
              <a:lnSpc>
                <a:spcPct val="80000"/>
              </a:lnSpc>
              <a:buFontTx/>
              <a:buChar char="-"/>
            </a:pPr>
            <a:endParaRPr lang="ar-SA" dirty="0">
              <a:latin typeface="Arial" panose="020B0604020202020204" pitchFamily="34" charset="0"/>
              <a:cs typeface="Arial" panose="020B0604020202020204" pitchFamily="34" charset="0"/>
            </a:endParaRPr>
          </a:p>
          <a:p>
            <a:pPr marL="533400" indent="-533400">
              <a:lnSpc>
                <a:spcPct val="80000"/>
              </a:lnSpc>
              <a:buFontTx/>
              <a:buNone/>
            </a:pPr>
            <a:endParaRPr lang="ar-SA" dirty="0">
              <a:latin typeface="Arial" panose="020B0604020202020204" pitchFamily="34" charset="0"/>
              <a:cs typeface="Arial" panose="020B0604020202020204" pitchFamily="34" charset="0"/>
            </a:endParaRPr>
          </a:p>
          <a:p>
            <a:pPr marL="266700" indent="-266700">
              <a:lnSpc>
                <a:spcPct val="80000"/>
              </a:lnSpc>
              <a:buFont typeface="Wingdings" panose="05000000000000000000" pitchFamily="2" charset="2"/>
              <a:buChar char="v"/>
              <a:tabLst>
                <a:tab pos="444500" algn="l"/>
              </a:tabLst>
            </a:pPr>
            <a:r>
              <a:rPr lang="ar-OM" sz="2000" dirty="0" smtClean="0">
                <a:solidFill>
                  <a:schemeClr val="accent6">
                    <a:lumMod val="75000"/>
                  </a:schemeClr>
                </a:solidFill>
                <a:latin typeface="Arial" panose="020B0604020202020204" pitchFamily="34" charset="0"/>
                <a:cs typeface="Arial" panose="020B0604020202020204" pitchFamily="34" charset="0"/>
              </a:rPr>
              <a:t> </a:t>
            </a:r>
            <a:r>
              <a:rPr lang="ar-SA" sz="2000" dirty="0" smtClean="0">
                <a:solidFill>
                  <a:schemeClr val="accent6">
                    <a:lumMod val="75000"/>
                  </a:schemeClr>
                </a:solidFill>
                <a:latin typeface="Arial" panose="020B0604020202020204" pitchFamily="34" charset="0"/>
                <a:cs typeface="Arial" panose="020B0604020202020204" pitchFamily="34" charset="0"/>
              </a:rPr>
              <a:t>عيوب </a:t>
            </a:r>
            <a:r>
              <a:rPr lang="ar-SA" sz="2000" dirty="0">
                <a:solidFill>
                  <a:schemeClr val="accent6">
                    <a:lumMod val="75000"/>
                  </a:schemeClr>
                </a:solidFill>
                <a:latin typeface="Arial" panose="020B0604020202020204" pitchFamily="34" charset="0"/>
                <a:cs typeface="Arial" panose="020B0604020202020204" pitchFamily="34" charset="0"/>
              </a:rPr>
              <a:t>المشروع</a:t>
            </a:r>
            <a:r>
              <a:rPr lang="ar-SA" sz="2000" dirty="0" smtClean="0">
                <a:solidFill>
                  <a:schemeClr val="accent6">
                    <a:lumMod val="75000"/>
                  </a:schemeClr>
                </a:solidFill>
                <a:latin typeface="Arial" panose="020B0604020202020204" pitchFamily="34" charset="0"/>
                <a:cs typeface="Arial" panose="020B0604020202020204" pitchFamily="34" charset="0"/>
              </a:rPr>
              <a:t>:</a:t>
            </a:r>
            <a:endParaRPr lang="ar-OM" sz="2000" dirty="0" smtClean="0">
              <a:solidFill>
                <a:schemeClr val="accent6">
                  <a:lumMod val="75000"/>
                </a:schemeClr>
              </a:solidFill>
              <a:latin typeface="Arial" panose="020B0604020202020204" pitchFamily="34" charset="0"/>
              <a:cs typeface="Arial" panose="020B0604020202020204" pitchFamily="34" charset="0"/>
            </a:endParaRPr>
          </a:p>
          <a:p>
            <a:pPr marL="266700" indent="-266700">
              <a:lnSpc>
                <a:spcPct val="80000"/>
              </a:lnSpc>
              <a:buFont typeface="Wingdings" panose="05000000000000000000" pitchFamily="2" charset="2"/>
              <a:buChar char="v"/>
              <a:tabLst>
                <a:tab pos="444500" algn="l"/>
              </a:tabLst>
            </a:pPr>
            <a:endParaRPr lang="ar-SA" sz="2000" dirty="0">
              <a:solidFill>
                <a:schemeClr val="accent6">
                  <a:lumMod val="75000"/>
                </a:schemeClr>
              </a:solidFill>
              <a:latin typeface="Arial" panose="020B0604020202020204" pitchFamily="34" charset="0"/>
              <a:cs typeface="Arial" panose="020B0604020202020204" pitchFamily="34" charset="0"/>
            </a:endParaRPr>
          </a:p>
          <a:p>
            <a:pPr marL="533400" indent="-533400">
              <a:lnSpc>
                <a:spcPct val="80000"/>
              </a:lnSpc>
              <a:buFontTx/>
              <a:buNone/>
            </a:pPr>
            <a:r>
              <a:rPr lang="ar-OM" dirty="0" smtClean="0">
                <a:latin typeface="Arial" panose="020B0604020202020204" pitchFamily="34" charset="0"/>
                <a:cs typeface="Arial" panose="020B0604020202020204" pitchFamily="34" charset="0"/>
              </a:rPr>
              <a:t>     </a:t>
            </a:r>
            <a:r>
              <a:rPr lang="ar-SA" dirty="0" smtClean="0">
                <a:latin typeface="Arial" panose="020B0604020202020204" pitchFamily="34" charset="0"/>
                <a:cs typeface="Arial" panose="020B0604020202020204" pitchFamily="34" charset="0"/>
              </a:rPr>
              <a:t>عدم </a:t>
            </a:r>
            <a:r>
              <a:rPr lang="ar-SA" dirty="0">
                <a:latin typeface="Arial" panose="020B0604020202020204" pitchFamily="34" charset="0"/>
                <a:cs typeface="Arial" panose="020B0604020202020204" pitchFamily="34" charset="0"/>
              </a:rPr>
              <a:t>وجود مواقف سيارات داخل </a:t>
            </a:r>
            <a:r>
              <a:rPr lang="ar-SA" dirty="0" smtClean="0">
                <a:latin typeface="Arial" panose="020B0604020202020204" pitchFamily="34" charset="0"/>
                <a:cs typeface="Arial" panose="020B0604020202020204" pitchFamily="34" charset="0"/>
              </a:rPr>
              <a:t>المشروع</a:t>
            </a:r>
            <a:r>
              <a:rPr lang="ar-OM" dirty="0" smtClean="0"/>
              <a:t>.</a:t>
            </a:r>
            <a:endParaRPr lang="ar-SA" dirty="0" smtClean="0"/>
          </a:p>
          <a:p>
            <a:pPr marL="533400" indent="-533400">
              <a:lnSpc>
                <a:spcPct val="80000"/>
              </a:lnSpc>
              <a:buFontTx/>
              <a:buNone/>
            </a:pPr>
            <a:endParaRPr lang="en-US" dirty="0"/>
          </a:p>
          <a:p>
            <a:pPr marL="533400" indent="-533400">
              <a:lnSpc>
                <a:spcPct val="80000"/>
              </a:lnSpc>
              <a:buFontTx/>
              <a:buNone/>
            </a:pPr>
            <a:endParaRPr lang="ar-SA" dirty="0" smtClean="0"/>
          </a:p>
          <a:p>
            <a:endParaRPr lang="ar-SA" dirty="0"/>
          </a:p>
        </p:txBody>
      </p:sp>
      <p:pic>
        <p:nvPicPr>
          <p:cNvPr id="3" name="Picture 2" descr="E:\الهندسة\أمثلة\الحركة.jpg"/>
          <p:cNvPicPr>
            <a:picLocks noChangeAspect="1" noChangeArrowheads="1"/>
          </p:cNvPicPr>
          <p:nvPr/>
        </p:nvPicPr>
        <p:blipFill>
          <a:blip r:embed="rId2" cstate="print"/>
          <a:srcRect/>
          <a:stretch>
            <a:fillRect/>
          </a:stretch>
        </p:blipFill>
        <p:spPr bwMode="auto">
          <a:xfrm>
            <a:off x="71020" y="0"/>
            <a:ext cx="5143705" cy="3488161"/>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71021" y="3521786"/>
            <a:ext cx="4154750" cy="3319962"/>
          </a:xfrm>
          <a:prstGeom prst="rect">
            <a:avLst/>
          </a:prstGeom>
          <a:noFill/>
          <a:ln w="9525">
            <a:noFill/>
            <a:miter lim="800000"/>
            <a:headEnd/>
            <a:tailEnd/>
          </a:ln>
          <a:effectLst/>
        </p:spPr>
      </p:pic>
      <p:sp>
        <p:nvSpPr>
          <p:cNvPr id="8" name="Rectangle 7"/>
          <p:cNvSpPr/>
          <p:nvPr/>
        </p:nvSpPr>
        <p:spPr>
          <a:xfrm>
            <a:off x="3857886" y="3514031"/>
            <a:ext cx="2132908" cy="369332"/>
          </a:xfrm>
          <a:prstGeom prst="rect">
            <a:avLst/>
          </a:prstGeom>
          <a:solidFill>
            <a:schemeClr val="bg1"/>
          </a:solidFill>
        </p:spPr>
        <p:txBody>
          <a:bodyPr wrap="square" lIns="91440" tIns="45720" rIns="91440" bIns="45720">
            <a:spAutoFit/>
          </a:bodyPr>
          <a:lstStyle/>
          <a:p>
            <a:pPr algn="ctr"/>
            <a:r>
              <a:rPr lang="ar-OM"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دراسة الحركة</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9" name="Rectangle 8"/>
          <p:cNvSpPr/>
          <p:nvPr/>
        </p:nvSpPr>
        <p:spPr>
          <a:xfrm>
            <a:off x="3857886" y="6472416"/>
            <a:ext cx="2818122" cy="369332"/>
          </a:xfrm>
          <a:prstGeom prst="rect">
            <a:avLst/>
          </a:prstGeom>
          <a:solidFill>
            <a:schemeClr val="bg1"/>
          </a:solidFill>
        </p:spPr>
        <p:txBody>
          <a:bodyPr wrap="square" lIns="91440" tIns="45720" rIns="91440" bIns="45720">
            <a:spAutoFit/>
          </a:bodyPr>
          <a:lstStyle/>
          <a:p>
            <a:pPr algn="ctr"/>
            <a:r>
              <a:rPr lang="ar-OM"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عدم وجود مواقف للسيارات</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926934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5"/>
          <p:cNvSpPr txBox="1"/>
          <p:nvPr/>
        </p:nvSpPr>
        <p:spPr>
          <a:xfrm>
            <a:off x="6072326" y="1539534"/>
            <a:ext cx="3628499" cy="4185761"/>
          </a:xfrm>
          <a:prstGeom prst="rect">
            <a:avLst/>
          </a:prstGeom>
          <a:noFill/>
          <a:ln w="9525">
            <a:noFill/>
            <a:miter lim="800000"/>
            <a:headEnd/>
            <a:tailEnd/>
          </a:ln>
          <a:effectLst/>
        </p:spPr>
        <p:txBody>
          <a:bodyPr wrap="square" rtlCol="1">
            <a:spAutoFit/>
          </a:bodyPr>
          <a:lstStyle/>
          <a:p>
            <a:pPr marL="355600" indent="-355600">
              <a:lnSpc>
                <a:spcPct val="80000"/>
              </a:lnSpc>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الدروس </a:t>
            </a:r>
            <a:r>
              <a:rPr lang="ar-SA" sz="2000" dirty="0">
                <a:solidFill>
                  <a:schemeClr val="accent6">
                    <a:lumMod val="75000"/>
                  </a:schemeClr>
                </a:solidFill>
                <a:latin typeface="Arial" panose="020B0604020202020204" pitchFamily="34" charset="0"/>
                <a:cs typeface="Arial" panose="020B0604020202020204" pitchFamily="34" charset="0"/>
              </a:rPr>
              <a:t>المستفادة</a:t>
            </a:r>
            <a:r>
              <a:rPr lang="ar-SA" sz="2000" dirty="0" smtClean="0">
                <a:solidFill>
                  <a:schemeClr val="accent6">
                    <a:lumMod val="75000"/>
                  </a:schemeClr>
                </a:solidFill>
                <a:latin typeface="Arial" panose="020B0604020202020204" pitchFamily="34" charset="0"/>
                <a:cs typeface="Arial" panose="020B0604020202020204" pitchFamily="34" charset="0"/>
              </a:rPr>
              <a:t>:</a:t>
            </a:r>
            <a:endParaRPr lang="ar-OM" sz="2000" dirty="0" smtClean="0">
              <a:solidFill>
                <a:schemeClr val="accent6">
                  <a:lumMod val="75000"/>
                </a:schemeClr>
              </a:solidFill>
              <a:latin typeface="Arial" panose="020B0604020202020204" pitchFamily="34" charset="0"/>
              <a:cs typeface="Arial" panose="020B0604020202020204" pitchFamily="34" charset="0"/>
            </a:endParaRPr>
          </a:p>
          <a:p>
            <a:pPr marL="355600" indent="-355600">
              <a:lnSpc>
                <a:spcPct val="80000"/>
              </a:lnSpc>
              <a:buFont typeface="Wingdings" panose="05000000000000000000" pitchFamily="2" charset="2"/>
              <a:buChar char="v"/>
            </a:pPr>
            <a:endParaRPr lang="ar-SA" sz="2000" dirty="0">
              <a:solidFill>
                <a:schemeClr val="accent6">
                  <a:lumMod val="75000"/>
                </a:schemeClr>
              </a:solidFill>
              <a:latin typeface="Arial" panose="020B0604020202020204" pitchFamily="34" charset="0"/>
              <a:cs typeface="Arial" panose="020B0604020202020204" pitchFamily="34" charset="0"/>
            </a:endParaRPr>
          </a:p>
          <a:p>
            <a:pPr marL="533400" indent="-533400">
              <a:lnSpc>
                <a:spcPct val="80000"/>
              </a:lnSpc>
              <a:buFontTx/>
              <a:buChar char="-"/>
            </a:pPr>
            <a:r>
              <a:rPr lang="ar-SA" dirty="0" smtClean="0">
                <a:latin typeface="Arial" panose="020B0604020202020204" pitchFamily="34" charset="0"/>
                <a:cs typeface="Arial" panose="020B0604020202020204" pitchFamily="34" charset="0"/>
              </a:rPr>
              <a:t>اختيار </a:t>
            </a:r>
            <a:r>
              <a:rPr lang="ar-SA" dirty="0">
                <a:latin typeface="Arial" panose="020B0604020202020204" pitchFamily="34" charset="0"/>
                <a:cs typeface="Arial" panose="020B0604020202020204" pitchFamily="34" charset="0"/>
              </a:rPr>
              <a:t>الشكل والطابع المعماري الذي يوحي بوظيفة المشروع</a:t>
            </a:r>
            <a:r>
              <a:rPr lang="ar-SA" dirty="0" smtClean="0">
                <a:latin typeface="Arial" panose="020B0604020202020204" pitchFamily="34" charset="0"/>
                <a:cs typeface="Arial" panose="020B0604020202020204" pitchFamily="34" charset="0"/>
              </a:rPr>
              <a:t>.</a:t>
            </a:r>
            <a:endParaRPr lang="ar-OM" dirty="0" smtClean="0">
              <a:latin typeface="Arial" panose="020B0604020202020204" pitchFamily="34" charset="0"/>
              <a:cs typeface="Arial" panose="020B0604020202020204" pitchFamily="34" charset="0"/>
            </a:endParaRPr>
          </a:p>
          <a:p>
            <a:pPr marL="533400" indent="-533400">
              <a:lnSpc>
                <a:spcPct val="80000"/>
              </a:lnSpc>
              <a:buFontTx/>
              <a:buChar char="-"/>
            </a:pPr>
            <a:endParaRPr lang="ar-SA" dirty="0">
              <a:latin typeface="Arial" panose="020B0604020202020204" pitchFamily="34" charset="0"/>
              <a:cs typeface="Arial" panose="020B0604020202020204" pitchFamily="34" charset="0"/>
            </a:endParaRPr>
          </a:p>
          <a:p>
            <a:pPr marL="533400" indent="-533400">
              <a:lnSpc>
                <a:spcPct val="80000"/>
              </a:lnSpc>
              <a:buFontTx/>
              <a:buChar char="-"/>
            </a:pPr>
            <a:r>
              <a:rPr lang="ar-SA" dirty="0" smtClean="0">
                <a:latin typeface="Arial" panose="020B0604020202020204" pitchFamily="34" charset="0"/>
                <a:cs typeface="Arial" panose="020B0604020202020204" pitchFamily="34" charset="0"/>
              </a:rPr>
              <a:t>عمل </a:t>
            </a:r>
            <a:r>
              <a:rPr lang="ar-SA" dirty="0">
                <a:latin typeface="Arial" panose="020B0604020202020204" pitchFamily="34" charset="0"/>
                <a:cs typeface="Arial" panose="020B0604020202020204" pitchFamily="34" charset="0"/>
              </a:rPr>
              <a:t>فراغات حيوية تعيد للطالب نشاطه من خلال الأفنية المدعمة </a:t>
            </a:r>
            <a:r>
              <a:rPr lang="ar-OM" dirty="0" smtClean="0">
                <a:latin typeface="Arial" panose="020B0604020202020204" pitchFamily="34" charset="0"/>
                <a:cs typeface="Arial" panose="020B0604020202020204" pitchFamily="34" charset="0"/>
              </a:rPr>
              <a:t>بالنوافير</a:t>
            </a:r>
            <a:r>
              <a:rPr lang="ar-SA" dirty="0" smtClean="0">
                <a:latin typeface="Arial" panose="020B0604020202020204" pitchFamily="34" charset="0"/>
                <a:cs typeface="Arial" panose="020B0604020202020204" pitchFamily="34" charset="0"/>
              </a:rPr>
              <a:t>.</a:t>
            </a:r>
            <a:endParaRPr lang="ar-OM" dirty="0" smtClean="0">
              <a:latin typeface="Arial" panose="020B0604020202020204" pitchFamily="34" charset="0"/>
              <a:cs typeface="Arial" panose="020B0604020202020204" pitchFamily="34" charset="0"/>
            </a:endParaRPr>
          </a:p>
          <a:p>
            <a:pPr marL="533400" indent="-533400">
              <a:lnSpc>
                <a:spcPct val="80000"/>
              </a:lnSpc>
              <a:buFontTx/>
              <a:buChar char="-"/>
            </a:pPr>
            <a:endParaRPr lang="ar-SA" dirty="0">
              <a:latin typeface="Arial" panose="020B0604020202020204" pitchFamily="34" charset="0"/>
              <a:cs typeface="Arial" panose="020B0604020202020204" pitchFamily="34" charset="0"/>
            </a:endParaRPr>
          </a:p>
          <a:p>
            <a:pPr marL="533400" indent="-533400">
              <a:lnSpc>
                <a:spcPct val="80000"/>
              </a:lnSpc>
              <a:buFontTx/>
              <a:buChar char="-"/>
            </a:pPr>
            <a:r>
              <a:rPr lang="ar-SA" dirty="0" smtClean="0">
                <a:latin typeface="Arial" panose="020B0604020202020204" pitchFamily="34" charset="0"/>
                <a:cs typeface="Arial" panose="020B0604020202020204" pitchFamily="34" charset="0"/>
              </a:rPr>
              <a:t>ضرورة </a:t>
            </a:r>
            <a:r>
              <a:rPr lang="ar-SA" dirty="0" smtClean="0">
                <a:latin typeface="Arial" panose="020B0604020202020204" pitchFamily="34" charset="0"/>
                <a:cs typeface="Arial" panose="020B0604020202020204" pitchFamily="34" charset="0"/>
              </a:rPr>
              <a:t>استيعاب</a:t>
            </a:r>
            <a:r>
              <a:rPr lang="ar-OM" dirty="0" smtClean="0">
                <a:latin typeface="Arial" panose="020B0604020202020204" pitchFamily="34" charset="0"/>
                <a:cs typeface="Arial" panose="020B0604020202020204" pitchFamily="34" charset="0"/>
              </a:rPr>
              <a:t> أرضية </a:t>
            </a:r>
            <a:r>
              <a:rPr lang="ar-SA" dirty="0" smtClean="0">
                <a:latin typeface="Arial" panose="020B0604020202020204" pitchFamily="34" charset="0"/>
                <a:cs typeface="Arial" panose="020B0604020202020204" pitchFamily="34" charset="0"/>
              </a:rPr>
              <a:t>المشروع </a:t>
            </a:r>
            <a:r>
              <a:rPr lang="ar-SA" dirty="0">
                <a:latin typeface="Arial" panose="020B0604020202020204" pitchFamily="34" charset="0"/>
                <a:cs typeface="Arial" panose="020B0604020202020204" pitchFamily="34" charset="0"/>
              </a:rPr>
              <a:t>لكل </a:t>
            </a:r>
            <a:r>
              <a:rPr lang="ar-SA" dirty="0" smtClean="0">
                <a:latin typeface="Arial" panose="020B0604020202020204" pitchFamily="34" charset="0"/>
                <a:cs typeface="Arial" panose="020B0604020202020204" pitchFamily="34" charset="0"/>
              </a:rPr>
              <a:t>مكون بما </a:t>
            </a:r>
            <a:r>
              <a:rPr lang="ar-SA" dirty="0">
                <a:latin typeface="Arial" panose="020B0604020202020204" pitchFamily="34" charset="0"/>
                <a:cs typeface="Arial" panose="020B0604020202020204" pitchFamily="34" charset="0"/>
              </a:rPr>
              <a:t>في ذلك المواقف</a:t>
            </a:r>
            <a:r>
              <a:rPr lang="ar-SA" dirty="0" smtClean="0">
                <a:latin typeface="Arial" panose="020B0604020202020204" pitchFamily="34" charset="0"/>
                <a:cs typeface="Arial" panose="020B0604020202020204" pitchFamily="34" charset="0"/>
              </a:rPr>
              <a:t>.</a:t>
            </a:r>
            <a:endParaRPr lang="ar-OM" dirty="0" smtClean="0">
              <a:latin typeface="Arial" panose="020B0604020202020204" pitchFamily="34" charset="0"/>
              <a:cs typeface="Arial" panose="020B0604020202020204" pitchFamily="34" charset="0"/>
            </a:endParaRPr>
          </a:p>
          <a:p>
            <a:pPr marL="533400" indent="-533400">
              <a:lnSpc>
                <a:spcPct val="80000"/>
              </a:lnSpc>
              <a:buFontTx/>
              <a:buChar char="-"/>
            </a:pPr>
            <a:endParaRPr lang="ar-SA" dirty="0">
              <a:latin typeface="Arial" panose="020B0604020202020204" pitchFamily="34" charset="0"/>
              <a:cs typeface="Arial" panose="020B0604020202020204" pitchFamily="34" charset="0"/>
            </a:endParaRPr>
          </a:p>
          <a:p>
            <a:pPr marL="533400" indent="-533400">
              <a:lnSpc>
                <a:spcPct val="80000"/>
              </a:lnSpc>
              <a:buFontTx/>
              <a:buChar char="-"/>
            </a:pPr>
            <a:r>
              <a:rPr lang="ar-SA" dirty="0" smtClean="0">
                <a:latin typeface="Arial" panose="020B0604020202020204" pitchFamily="34" charset="0"/>
                <a:cs typeface="Arial" panose="020B0604020202020204" pitchFamily="34" charset="0"/>
              </a:rPr>
              <a:t>استخدام </a:t>
            </a:r>
            <a:r>
              <a:rPr lang="ar-SA" dirty="0">
                <a:latin typeface="Arial" panose="020B0604020202020204" pitchFamily="34" charset="0"/>
                <a:cs typeface="Arial" panose="020B0604020202020204" pitchFamily="34" charset="0"/>
              </a:rPr>
              <a:t>النسب الإنسانية عند عملية التصميم</a:t>
            </a:r>
            <a:r>
              <a:rPr lang="ar-SA" dirty="0" smtClean="0">
                <a:latin typeface="Arial" panose="020B0604020202020204" pitchFamily="34" charset="0"/>
                <a:cs typeface="Arial" panose="020B0604020202020204" pitchFamily="34" charset="0"/>
              </a:rPr>
              <a:t>.</a:t>
            </a:r>
            <a:endParaRPr lang="ar-OM" dirty="0" smtClean="0">
              <a:latin typeface="Arial" panose="020B0604020202020204" pitchFamily="34" charset="0"/>
              <a:cs typeface="Arial" panose="020B0604020202020204" pitchFamily="34" charset="0"/>
            </a:endParaRPr>
          </a:p>
          <a:p>
            <a:pPr marL="533400" indent="-533400">
              <a:lnSpc>
                <a:spcPct val="80000"/>
              </a:lnSpc>
              <a:buFontTx/>
              <a:buChar char="-"/>
            </a:pPr>
            <a:endParaRPr lang="ar-SA" dirty="0">
              <a:latin typeface="Arial" panose="020B0604020202020204" pitchFamily="34" charset="0"/>
              <a:cs typeface="Arial" panose="020B0604020202020204" pitchFamily="34" charset="0"/>
            </a:endParaRPr>
          </a:p>
          <a:p>
            <a:pPr marL="533400" indent="-533400">
              <a:lnSpc>
                <a:spcPct val="80000"/>
              </a:lnSpc>
              <a:buFontTx/>
              <a:buNone/>
            </a:pPr>
            <a:endParaRPr lang="ar-SA" dirty="0" smtClean="0"/>
          </a:p>
          <a:p>
            <a:pPr marL="533400" indent="-533400">
              <a:lnSpc>
                <a:spcPct val="80000"/>
              </a:lnSpc>
              <a:buFontTx/>
              <a:buNone/>
            </a:pPr>
            <a:endParaRPr lang="en-US" dirty="0"/>
          </a:p>
          <a:p>
            <a:pPr marL="533400" indent="-533400">
              <a:lnSpc>
                <a:spcPct val="80000"/>
              </a:lnSpc>
              <a:buFontTx/>
              <a:buNone/>
            </a:pPr>
            <a:endParaRPr lang="ar-SA" dirty="0" smtClean="0"/>
          </a:p>
          <a:p>
            <a:endParaRPr lang="ar-SA" dirty="0"/>
          </a:p>
        </p:txBody>
      </p:sp>
      <p:pic>
        <p:nvPicPr>
          <p:cNvPr id="4" name="Picture 3"/>
          <p:cNvPicPr>
            <a:picLocks noChangeAspect="1" noChangeArrowheads="1"/>
          </p:cNvPicPr>
          <p:nvPr/>
        </p:nvPicPr>
        <p:blipFill rotWithShape="1">
          <a:blip r:embed="rId2" cstate="print"/>
          <a:srcRect b="7387"/>
          <a:stretch/>
        </p:blipFill>
        <p:spPr bwMode="auto">
          <a:xfrm>
            <a:off x="96780" y="64915"/>
            <a:ext cx="5806869" cy="6744258"/>
          </a:xfrm>
          <a:prstGeom prst="rect">
            <a:avLst/>
          </a:prstGeom>
          <a:noFill/>
          <a:ln w="9525">
            <a:noFill/>
            <a:miter lim="800000"/>
            <a:headEnd/>
            <a:tailEnd/>
          </a:ln>
          <a:effectLst/>
        </p:spPr>
      </p:pic>
    </p:spTree>
    <p:extLst>
      <p:ext uri="{BB962C8B-B14F-4D97-AF65-F5344CB8AC3E}">
        <p14:creationId xmlns:p14="http://schemas.microsoft.com/office/powerpoint/2010/main" val="1800952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print"/>
          <a:srcRect t="-130" r="825"/>
          <a:stretch/>
        </p:blipFill>
        <p:spPr bwMode="auto">
          <a:xfrm>
            <a:off x="0" y="-8878"/>
            <a:ext cx="9934113" cy="6866878"/>
          </a:xfrm>
          <a:prstGeom prst="rect">
            <a:avLst/>
          </a:prstGeom>
          <a:noFill/>
          <a:ln w="9525">
            <a:noFill/>
            <a:miter lim="800000"/>
            <a:headEnd/>
            <a:tailEnd/>
          </a:ln>
          <a:effectLst/>
        </p:spPr>
      </p:pic>
      <p:sp>
        <p:nvSpPr>
          <p:cNvPr id="5" name="Rectangle 4"/>
          <p:cNvSpPr/>
          <p:nvPr/>
        </p:nvSpPr>
        <p:spPr>
          <a:xfrm>
            <a:off x="-17754" y="6462328"/>
            <a:ext cx="9923754" cy="400110"/>
          </a:xfrm>
          <a:prstGeom prst="rect">
            <a:avLst/>
          </a:prstGeom>
          <a:solidFill>
            <a:srgbClr val="A9D18E">
              <a:alpha val="67059"/>
            </a:srgbClr>
          </a:solid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endParaRPr lang="en-US" sz="20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6" name="Rectangle 5"/>
          <p:cNvSpPr/>
          <p:nvPr/>
        </p:nvSpPr>
        <p:spPr>
          <a:xfrm>
            <a:off x="5743852" y="347392"/>
            <a:ext cx="4162147" cy="523220"/>
          </a:xfrm>
          <a:prstGeom prst="rect">
            <a:avLst/>
          </a:prstGeom>
          <a:solidFill>
            <a:srgbClr val="A9D18E">
              <a:alpha val="67059"/>
            </a:srgbClr>
          </a:solid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endParaRPr lang="en-US" sz="28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3" name="Rectangle 2"/>
          <p:cNvSpPr/>
          <p:nvPr/>
        </p:nvSpPr>
        <p:spPr>
          <a:xfrm>
            <a:off x="5894773" y="148519"/>
            <a:ext cx="4011227" cy="523220"/>
          </a:xfrm>
          <a:prstGeom prst="rect">
            <a:avLst/>
          </a:prstGeom>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ar-OM" sz="2800" b="1" cap="none" spc="0" dirty="0" smtClean="0">
                <a:ln w="10160">
                  <a:solidFill>
                    <a:schemeClr val="bg1"/>
                  </a:solidFill>
                  <a:prstDash val="solid"/>
                </a:ln>
                <a:solidFill>
                  <a:schemeClr val="accent6">
                    <a:lumMod val="75000"/>
                  </a:schemeClr>
                </a:solidFill>
                <a:effectLst>
                  <a:outerShdw blurRad="38100" dist="22860" dir="5400000" algn="tl" rotWithShape="0">
                    <a:srgbClr val="000000">
                      <a:alpha val="30000"/>
                    </a:srgbClr>
                  </a:outerShdw>
                </a:effectLst>
              </a:rPr>
              <a:t>مسجد ومركز إسلامي - آرهوس</a:t>
            </a:r>
            <a:endParaRPr lang="en-US" sz="2800" b="1" cap="none" spc="0" dirty="0">
              <a:ln w="10160">
                <a:solidFill>
                  <a:schemeClr val="bg1"/>
                </a:solidFill>
                <a:prstDash val="solid"/>
              </a:ln>
              <a:solidFill>
                <a:schemeClr val="accent6">
                  <a:lumMod val="75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28805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6"/>
          <p:cNvSpPr txBox="1"/>
          <p:nvPr/>
        </p:nvSpPr>
        <p:spPr>
          <a:xfrm>
            <a:off x="5619565" y="1465201"/>
            <a:ext cx="4238848" cy="4985980"/>
          </a:xfrm>
          <a:prstGeom prst="rect">
            <a:avLst/>
          </a:prstGeom>
          <a:noFill/>
        </p:spPr>
        <p:txBody>
          <a:bodyPr wrap="square" rtlCol="1">
            <a:spAutoFit/>
          </a:bodyPr>
          <a:lstStyle/>
          <a:p>
            <a:pPr marL="342900" indent="-342900" algn="justLow">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موقع </a:t>
            </a:r>
            <a:r>
              <a:rPr lang="ar-SA" sz="2000" dirty="0">
                <a:solidFill>
                  <a:schemeClr val="accent6">
                    <a:lumMod val="75000"/>
                  </a:schemeClr>
                </a:solidFill>
                <a:latin typeface="Arial" panose="020B0604020202020204" pitchFamily="34" charset="0"/>
                <a:cs typeface="Arial" panose="020B0604020202020204" pitchFamily="34" charset="0"/>
              </a:rPr>
              <a:t>وتاريخ بناء المشروع:</a:t>
            </a:r>
          </a:p>
          <a:p>
            <a:pPr algn="justLow"/>
            <a:r>
              <a:rPr lang="ar-SA" sz="2000" dirty="0">
                <a:latin typeface="Arial" panose="020B0604020202020204" pitchFamily="34" charset="0"/>
                <a:cs typeface="Arial" panose="020B0604020202020204" pitchFamily="34" charset="0"/>
              </a:rPr>
              <a:t>لم يتم تنفيذ المشروع بعد.</a:t>
            </a:r>
          </a:p>
          <a:p>
            <a:pPr algn="justLow"/>
            <a:r>
              <a:rPr lang="ar-SA" sz="2000" dirty="0">
                <a:latin typeface="Arial" panose="020B0604020202020204" pitchFamily="34" charset="0"/>
                <a:cs typeface="Arial" panose="020B0604020202020204" pitchFamily="34" charset="0"/>
              </a:rPr>
              <a:t>موقع المشروع هو دولة </a:t>
            </a:r>
            <a:r>
              <a:rPr lang="ar-OM" sz="2000" dirty="0" smtClean="0">
                <a:latin typeface="Arial" panose="020B0604020202020204" pitchFamily="34" charset="0"/>
                <a:cs typeface="Arial" panose="020B0604020202020204" pitchFamily="34" charset="0"/>
              </a:rPr>
              <a:t>الدنمارك</a:t>
            </a:r>
            <a:r>
              <a:rPr lang="ar-SA" sz="2000" dirty="0" smtClean="0">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 آرهوس </a:t>
            </a:r>
            <a:r>
              <a:rPr lang="ar-SA" sz="2000" dirty="0" smtClean="0">
                <a:latin typeface="Arial" panose="020B0604020202020204" pitchFamily="34" charset="0"/>
                <a:cs typeface="Arial" panose="020B0604020202020204" pitchFamily="34" charset="0"/>
              </a:rPr>
              <a:t>.</a:t>
            </a:r>
            <a:r>
              <a:rPr lang="ar-SA" dirty="0" smtClean="0"/>
              <a:t/>
            </a:r>
            <a:br>
              <a:rPr lang="ar-SA" dirty="0" smtClean="0"/>
            </a:br>
            <a:endParaRPr lang="ar-SA" dirty="0" smtClean="0"/>
          </a:p>
          <a:p>
            <a:pPr marL="342900" indent="-342900" algn="justLow">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الهدف </a:t>
            </a:r>
            <a:r>
              <a:rPr lang="ar-SA" sz="2000" dirty="0">
                <a:solidFill>
                  <a:schemeClr val="accent6">
                    <a:lumMod val="75000"/>
                  </a:schemeClr>
                </a:solidFill>
                <a:latin typeface="Arial" panose="020B0604020202020204" pitchFamily="34" charset="0"/>
                <a:cs typeface="Arial" panose="020B0604020202020204" pitchFamily="34" charset="0"/>
              </a:rPr>
              <a:t>من المشروع:</a:t>
            </a:r>
          </a:p>
          <a:p>
            <a:pPr algn="justLow"/>
            <a:r>
              <a:rPr lang="ar-OM" sz="2000" dirty="0" smtClean="0">
                <a:latin typeface="Arial" panose="020B0604020202020204" pitchFamily="34" charset="0"/>
                <a:cs typeface="Arial" panose="020B0604020202020204" pitchFamily="34" charset="0"/>
              </a:rPr>
              <a:t>جأت </a:t>
            </a:r>
            <a:r>
              <a:rPr lang="ar-OM" sz="2000" dirty="0" smtClean="0">
                <a:latin typeface="Arial" panose="020B0604020202020204" pitchFamily="34" charset="0"/>
                <a:cs typeface="Arial" panose="020B0604020202020204" pitchFamily="34" charset="0"/>
              </a:rPr>
              <a:t>ا</a:t>
            </a:r>
            <a:r>
              <a:rPr lang="ar-SA" sz="2000" dirty="0" smtClean="0">
                <a:latin typeface="Arial" panose="020B0604020202020204" pitchFamily="34" charset="0"/>
                <a:cs typeface="Arial" panose="020B0604020202020204" pitchFamily="34" charset="0"/>
              </a:rPr>
              <a:t>لرغبة </a:t>
            </a:r>
            <a:r>
              <a:rPr lang="ar-SA" sz="2000" dirty="0">
                <a:latin typeface="Arial" panose="020B0604020202020204" pitchFamily="34" charset="0"/>
                <a:cs typeface="Arial" panose="020B0604020202020204" pitchFamily="34" charset="0"/>
              </a:rPr>
              <a:t>في إنشاء هذا المشروع بعد الرسومات المسيئة للرسول محمد صلى الله عليه وعلى آله وصحبه وسلم ويهدف لنشر الإسلام وتعريف الناس بهذا الدين وبرسوله محمد الذي أرسل للناس كافة.</a:t>
            </a:r>
          </a:p>
          <a:p>
            <a:pPr algn="justLow"/>
            <a:endParaRPr lang="ar-SA" sz="2000" dirty="0">
              <a:latin typeface="Arial" panose="020B0604020202020204" pitchFamily="34" charset="0"/>
              <a:cs typeface="Arial" panose="020B0604020202020204" pitchFamily="34" charset="0"/>
            </a:endParaRPr>
          </a:p>
          <a:p>
            <a:pPr marL="342900" indent="-342900" algn="justLow">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الفكرة </a:t>
            </a:r>
            <a:r>
              <a:rPr lang="ar-SA" sz="2000" dirty="0">
                <a:solidFill>
                  <a:schemeClr val="accent6">
                    <a:lumMod val="75000"/>
                  </a:schemeClr>
                </a:solidFill>
                <a:latin typeface="Arial" panose="020B0604020202020204" pitchFamily="34" charset="0"/>
                <a:cs typeface="Arial" panose="020B0604020202020204" pitchFamily="34" charset="0"/>
              </a:rPr>
              <a:t>التصميمية للمشروع:</a:t>
            </a:r>
          </a:p>
          <a:p>
            <a:pPr algn="justLow"/>
            <a:r>
              <a:rPr lang="ar-SA" sz="2000" dirty="0">
                <a:latin typeface="Arial" panose="020B0604020202020204" pitchFamily="34" charset="0"/>
                <a:cs typeface="Arial" panose="020B0604020202020204" pitchFamily="34" charset="0"/>
              </a:rPr>
              <a:t>الدمج بين العالم الإسلامي والعالم الغربي في التصميم فقد </a:t>
            </a:r>
            <a:r>
              <a:rPr lang="ar-SA" sz="2000" dirty="0" smtClean="0">
                <a:latin typeface="Arial" panose="020B0604020202020204" pitchFamily="34" charset="0"/>
                <a:cs typeface="Arial" panose="020B0604020202020204" pitchFamily="34" charset="0"/>
              </a:rPr>
              <a:t>استخدم</a:t>
            </a:r>
            <a:r>
              <a:rPr lang="ar-OM" sz="2000" dirty="0" smtClean="0">
                <a:latin typeface="Arial" panose="020B0604020202020204" pitchFamily="34" charset="0"/>
                <a:cs typeface="Arial" panose="020B0604020202020204" pitchFamily="34" charset="0"/>
              </a:rPr>
              <a:t>ت</a:t>
            </a:r>
            <a:r>
              <a:rPr lang="ar-SA" sz="2000" dirty="0" smtClean="0">
                <a:latin typeface="Arial" panose="020B0604020202020204" pitchFamily="34" charset="0"/>
                <a:cs typeface="Arial" panose="020B0604020202020204" pitchFamily="34" charset="0"/>
              </a:rPr>
              <a:t> </a:t>
            </a:r>
            <a:r>
              <a:rPr lang="ar-SA" sz="2000" dirty="0">
                <a:latin typeface="Arial" panose="020B0604020202020204" pitchFamily="34" charset="0"/>
                <a:cs typeface="Arial" panose="020B0604020202020204" pitchFamily="34" charset="0"/>
              </a:rPr>
              <a:t>المنارة </a:t>
            </a:r>
            <a:r>
              <a:rPr lang="ar-OM" sz="2000" dirty="0" smtClean="0">
                <a:latin typeface="Arial" panose="020B0604020202020204" pitchFamily="34" charset="0"/>
                <a:cs typeface="Arial" panose="020B0604020202020204" pitchFamily="34" charset="0"/>
              </a:rPr>
              <a:t>والقبة</a:t>
            </a:r>
            <a:r>
              <a:rPr lang="ar-SA" sz="2000" dirty="0" smtClean="0">
                <a:latin typeface="Arial" panose="020B0604020202020204" pitchFamily="34" charset="0"/>
                <a:cs typeface="Arial" panose="020B0604020202020204" pitchFamily="34" charset="0"/>
              </a:rPr>
              <a:t> و</a:t>
            </a:r>
            <a:r>
              <a:rPr lang="ar-OM" sz="2000" dirty="0" smtClean="0">
                <a:latin typeface="Arial" panose="020B0604020202020204" pitchFamily="34" charset="0"/>
                <a:cs typeface="Arial" panose="020B0604020202020204" pitchFamily="34" charset="0"/>
              </a:rPr>
              <a:t>تم ت</a:t>
            </a:r>
            <a:r>
              <a:rPr lang="ar-SA" sz="2000" dirty="0" smtClean="0">
                <a:latin typeface="Arial" panose="020B0604020202020204" pitchFamily="34" charset="0"/>
                <a:cs typeface="Arial" panose="020B0604020202020204" pitchFamily="34" charset="0"/>
              </a:rPr>
              <a:t>جر</a:t>
            </a:r>
            <a:r>
              <a:rPr lang="ar-OM" sz="2000" dirty="0" smtClean="0">
                <a:latin typeface="Arial" panose="020B0604020202020204" pitchFamily="34" charset="0"/>
                <a:cs typeface="Arial" panose="020B0604020202020204" pitchFamily="34" charset="0"/>
              </a:rPr>
              <a:t>ي</a:t>
            </a:r>
            <a:r>
              <a:rPr lang="ar-SA" sz="2000" dirty="0" smtClean="0">
                <a:latin typeface="Arial" panose="020B0604020202020204" pitchFamily="34" charset="0"/>
                <a:cs typeface="Arial" panose="020B0604020202020204" pitchFamily="34" charset="0"/>
              </a:rPr>
              <a:t>دها </a:t>
            </a:r>
            <a:r>
              <a:rPr lang="ar-SA" sz="2000" dirty="0">
                <a:latin typeface="Arial" panose="020B0604020202020204" pitchFamily="34" charset="0"/>
                <a:cs typeface="Arial" panose="020B0604020202020204" pitchFamily="34" charset="0"/>
              </a:rPr>
              <a:t>من أشكالها الأصلية</a:t>
            </a:r>
            <a:r>
              <a:rPr lang="ar-SA" sz="2000" dirty="0" smtClean="0">
                <a:latin typeface="Arial" panose="020B0604020202020204" pitchFamily="34" charset="0"/>
                <a:cs typeface="Arial" panose="020B0604020202020204" pitchFamily="34" charset="0"/>
              </a:rPr>
              <a:t>.</a:t>
            </a:r>
            <a:endParaRPr lang="ar-OM" sz="2000" dirty="0" smtClean="0">
              <a:latin typeface="Arial" panose="020B0604020202020204" pitchFamily="34" charset="0"/>
              <a:cs typeface="Arial" panose="020B0604020202020204" pitchFamily="34" charset="0"/>
            </a:endParaRPr>
          </a:p>
          <a:p>
            <a:pPr algn="justLow"/>
            <a:r>
              <a:rPr lang="ar-SA" sz="2000" dirty="0" smtClean="0">
                <a:latin typeface="Arial" panose="020B0604020202020204" pitchFamily="34" charset="0"/>
                <a:cs typeface="Arial" panose="020B0604020202020204" pitchFamily="34" charset="0"/>
              </a:rPr>
              <a:t> </a:t>
            </a:r>
            <a:r>
              <a:rPr lang="ar-SA" sz="2000" dirty="0">
                <a:latin typeface="Arial" panose="020B0604020202020204" pitchFamily="34" charset="0"/>
                <a:cs typeface="Arial" panose="020B0604020202020204" pitchFamily="34" charset="0"/>
              </a:rPr>
              <a:t>وفكرة الفناء التجميعي انطلق من أن المسجد هو مكان يتجمع فيه الناس</a:t>
            </a:r>
            <a:r>
              <a:rPr lang="ar-SA" sz="2000" dirty="0" smtClean="0">
                <a:latin typeface="Arial" panose="020B0604020202020204" pitchFamily="34" charset="0"/>
                <a:cs typeface="Arial" panose="020B0604020202020204" pitchFamily="34" charset="0"/>
              </a:rPr>
              <a:t>.</a:t>
            </a:r>
            <a:endParaRPr lang="ar-SA" sz="2000" dirty="0">
              <a:latin typeface="Arial" panose="020B0604020202020204" pitchFamily="34" charset="0"/>
              <a:cs typeface="Arial" panose="020B0604020202020204" pitchFamily="34" charset="0"/>
            </a:endParaRPr>
          </a:p>
        </p:txBody>
      </p:sp>
      <p:pic>
        <p:nvPicPr>
          <p:cNvPr id="5" name="Picture 3"/>
          <p:cNvPicPr>
            <a:picLocks noChangeAspect="1" noChangeArrowheads="1"/>
          </p:cNvPicPr>
          <p:nvPr/>
        </p:nvPicPr>
        <p:blipFill rotWithShape="1">
          <a:blip r:embed="rId2" cstate="print"/>
          <a:srcRect r="2777" b="7759"/>
          <a:stretch/>
        </p:blipFill>
        <p:spPr bwMode="auto">
          <a:xfrm>
            <a:off x="61808" y="71621"/>
            <a:ext cx="5522246" cy="3932208"/>
          </a:xfrm>
          <a:prstGeom prst="rect">
            <a:avLst/>
          </a:prstGeom>
          <a:noFill/>
          <a:ln w="9525">
            <a:noFill/>
            <a:miter lim="800000"/>
            <a:headEnd/>
            <a:tailEnd/>
          </a:ln>
          <a:effectLst/>
        </p:spPr>
      </p:pic>
      <p:sp>
        <p:nvSpPr>
          <p:cNvPr id="6" name="مربع نص 4"/>
          <p:cNvSpPr txBox="1"/>
          <p:nvPr/>
        </p:nvSpPr>
        <p:spPr>
          <a:xfrm>
            <a:off x="5500694" y="757315"/>
            <a:ext cx="4357718" cy="707886"/>
          </a:xfrm>
          <a:prstGeom prst="rect">
            <a:avLst/>
          </a:prstGeom>
          <a:noFill/>
        </p:spPr>
        <p:txBody>
          <a:bodyPr wrap="square" rtlCol="1">
            <a:spAutoFit/>
          </a:bodyPr>
          <a:lstStyle/>
          <a:p>
            <a:r>
              <a:rPr lang="ar-SA" sz="2000" b="1" u="sng"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المثــال </a:t>
            </a:r>
            <a:r>
              <a:rPr lang="ar-OM" sz="2000" b="1" u="sng" dirty="0" smtClean="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الثاني </a:t>
            </a:r>
            <a:r>
              <a:rPr lang="ar-SA" sz="2000" b="1" u="sng" dirty="0" smtClean="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ar-OM" sz="2000" b="1" u="sng" dirty="0" smtClean="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ar-OM" sz="2000" dirty="0">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                </a:t>
            </a:r>
            <a:r>
              <a:rPr lang="ar-OM" sz="2000" dirty="0" smtClean="0">
                <a:solidFill>
                  <a:schemeClr val="accent6">
                    <a:lumMod val="50000"/>
                  </a:schemeClr>
                </a:solidFill>
                <a:latin typeface="Arial" panose="020B0604020202020204" pitchFamily="34" charset="0"/>
                <a:cs typeface="Arial" panose="020B0604020202020204" pitchFamily="34" charset="0"/>
              </a:rPr>
              <a:t>مسجد ومركز إسلامي </a:t>
            </a:r>
            <a:r>
              <a:rPr lang="ar-SA" sz="2000" dirty="0" smtClean="0">
                <a:solidFill>
                  <a:schemeClr val="accent6">
                    <a:lumMod val="50000"/>
                  </a:schemeClr>
                </a:solidFill>
                <a:latin typeface="Arial" panose="020B0604020202020204" pitchFamily="34" charset="0"/>
                <a:cs typeface="Arial" panose="020B0604020202020204" pitchFamily="34" charset="0"/>
              </a:rPr>
              <a:t>- </a:t>
            </a:r>
            <a:r>
              <a:rPr lang="ar-OM" sz="2000" dirty="0" smtClean="0">
                <a:solidFill>
                  <a:schemeClr val="accent6">
                    <a:lumMod val="50000"/>
                  </a:schemeClr>
                </a:solidFill>
                <a:latin typeface="Arial" panose="020B0604020202020204" pitchFamily="34" charset="0"/>
                <a:cs typeface="Arial" panose="020B0604020202020204" pitchFamily="34" charset="0"/>
              </a:rPr>
              <a:t>آرهوس</a:t>
            </a:r>
            <a:endParaRPr lang="ar-SA" sz="2000" dirty="0">
              <a:solidFill>
                <a:schemeClr val="accent6">
                  <a:lumMod val="50000"/>
                </a:schemeClr>
              </a:solidFill>
              <a:latin typeface="Arial" panose="020B0604020202020204" pitchFamily="34" charset="0"/>
              <a:cs typeface="Arial" panose="020B0604020202020204" pitchFamily="34" charset="0"/>
            </a:endParaRPr>
          </a:p>
        </p:txBody>
      </p:sp>
      <p:pic>
        <p:nvPicPr>
          <p:cNvPr id="8" name="Picture 4" descr="C:\Users\Abduraman\Desktop\11.JPG"/>
          <p:cNvPicPr>
            <a:picLocks noChangeAspect="1" noChangeArrowheads="1"/>
          </p:cNvPicPr>
          <p:nvPr/>
        </p:nvPicPr>
        <p:blipFill rotWithShape="1">
          <a:blip r:embed="rId3" cstate="print"/>
          <a:srcRect r="2307" b="2386"/>
          <a:stretch/>
        </p:blipFill>
        <p:spPr bwMode="auto">
          <a:xfrm>
            <a:off x="61808" y="4067320"/>
            <a:ext cx="5548879" cy="2724098"/>
          </a:xfrm>
          <a:prstGeom prst="rect">
            <a:avLst/>
          </a:prstGeom>
          <a:noFill/>
        </p:spPr>
      </p:pic>
    </p:spTree>
    <p:extLst>
      <p:ext uri="{BB962C8B-B14F-4D97-AF65-F5344CB8AC3E}">
        <p14:creationId xmlns:p14="http://schemas.microsoft.com/office/powerpoint/2010/main" val="266629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5"/>
          <p:cNvSpPr txBox="1"/>
          <p:nvPr/>
        </p:nvSpPr>
        <p:spPr>
          <a:xfrm>
            <a:off x="5033639" y="3077467"/>
            <a:ext cx="4728914" cy="3336298"/>
          </a:xfrm>
          <a:prstGeom prst="rect">
            <a:avLst/>
          </a:prstGeom>
          <a:noFill/>
        </p:spPr>
        <p:txBody>
          <a:bodyPr wrap="square" rtlCol="1">
            <a:spAutoFit/>
          </a:bodyPr>
          <a:lstStyle/>
          <a:p>
            <a:pPr marL="342900" indent="-342900">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عناصر </a:t>
            </a:r>
            <a:r>
              <a:rPr lang="ar-SA" sz="2000" dirty="0">
                <a:solidFill>
                  <a:schemeClr val="accent6">
                    <a:lumMod val="75000"/>
                  </a:schemeClr>
                </a:solidFill>
                <a:latin typeface="Arial" panose="020B0604020202020204" pitchFamily="34" charset="0"/>
                <a:cs typeface="Arial" panose="020B0604020202020204" pitchFamily="34" charset="0"/>
              </a:rPr>
              <a:t>المشروع:</a:t>
            </a:r>
          </a:p>
          <a:p>
            <a:endParaRPr lang="ar-SA" b="1" u="sng" dirty="0" smtClean="0"/>
          </a:p>
          <a:p>
            <a:pPr marL="533400" indent="-533400">
              <a:lnSpc>
                <a:spcPct val="80000"/>
              </a:lnSpc>
              <a:buFontTx/>
              <a:buNone/>
            </a:pPr>
            <a:r>
              <a:rPr lang="ar-YE" dirty="0">
                <a:latin typeface="Arial" panose="020B0604020202020204" pitchFamily="34" charset="0"/>
                <a:cs typeface="Arial" panose="020B0604020202020204" pitchFamily="34" charset="0"/>
              </a:rPr>
              <a:t>- القسم الخدمي :-</a:t>
            </a:r>
          </a:p>
          <a:p>
            <a:pPr marL="533400" indent="-533400">
              <a:lnSpc>
                <a:spcPct val="80000"/>
              </a:lnSpc>
              <a:buFontTx/>
              <a:buNone/>
            </a:pPr>
            <a:r>
              <a:rPr lang="ar-YE" dirty="0">
                <a:latin typeface="Arial" panose="020B0604020202020204" pitchFamily="34" charset="0"/>
                <a:cs typeface="Arial" panose="020B0604020202020204" pitchFamily="34" charset="0"/>
              </a:rPr>
              <a:t>         ويحتوي على ( </a:t>
            </a:r>
            <a:r>
              <a:rPr lang="ar-SA" dirty="0">
                <a:latin typeface="Arial" panose="020B0604020202020204" pitchFamily="34" charset="0"/>
                <a:cs typeface="Arial" panose="020B0604020202020204" pitchFamily="34" charset="0"/>
              </a:rPr>
              <a:t>منطقة الباحة – حجرة المعاطف – مسجد – كافتيريا – دورات مياه- غرفة التصوير – مواقف سيارات - ).</a:t>
            </a:r>
          </a:p>
          <a:p>
            <a:pPr marL="533400" indent="-533400">
              <a:lnSpc>
                <a:spcPct val="80000"/>
              </a:lnSpc>
              <a:buFontTx/>
              <a:buNone/>
            </a:pPr>
            <a:endParaRPr lang="ar-YE" dirty="0">
              <a:latin typeface="Arial" panose="020B0604020202020204" pitchFamily="34" charset="0"/>
              <a:cs typeface="Arial" panose="020B0604020202020204" pitchFamily="34" charset="0"/>
            </a:endParaRPr>
          </a:p>
          <a:p>
            <a:pPr marL="533400" indent="-533400">
              <a:lnSpc>
                <a:spcPct val="80000"/>
              </a:lnSpc>
              <a:buFontTx/>
              <a:buNone/>
            </a:pPr>
            <a:r>
              <a:rPr lang="ar-YE" dirty="0">
                <a:latin typeface="Arial" panose="020B0604020202020204" pitchFamily="34" charset="0"/>
                <a:cs typeface="Arial" panose="020B0604020202020204" pitchFamily="34" charset="0"/>
              </a:rPr>
              <a:t>- القسم </a:t>
            </a:r>
            <a:r>
              <a:rPr lang="ar-OM" dirty="0" smtClean="0">
                <a:latin typeface="Arial" panose="020B0604020202020204" pitchFamily="34" charset="0"/>
                <a:cs typeface="Arial" panose="020B0604020202020204" pitchFamily="34" charset="0"/>
              </a:rPr>
              <a:t>الإداري</a:t>
            </a:r>
            <a:r>
              <a:rPr lang="ar-YE" dirty="0" smtClean="0">
                <a:latin typeface="Arial" panose="020B0604020202020204" pitchFamily="34" charset="0"/>
                <a:cs typeface="Arial" panose="020B0604020202020204" pitchFamily="34" charset="0"/>
              </a:rPr>
              <a:t> </a:t>
            </a:r>
            <a:r>
              <a:rPr lang="ar-YE" dirty="0">
                <a:latin typeface="Arial" panose="020B0604020202020204" pitchFamily="34" charset="0"/>
                <a:cs typeface="Arial" panose="020B0604020202020204" pitchFamily="34" charset="0"/>
              </a:rPr>
              <a:t>:-</a:t>
            </a:r>
          </a:p>
          <a:p>
            <a:pPr marL="533400" indent="-533400">
              <a:lnSpc>
                <a:spcPct val="80000"/>
              </a:lnSpc>
              <a:buFontTx/>
              <a:buNone/>
            </a:pPr>
            <a:r>
              <a:rPr lang="ar-YE" dirty="0">
                <a:latin typeface="Arial" panose="020B0604020202020204" pitchFamily="34" charset="0"/>
                <a:cs typeface="Arial" panose="020B0604020202020204" pitchFamily="34" charset="0"/>
              </a:rPr>
              <a:t>         ويحتوي على </a:t>
            </a:r>
            <a:r>
              <a:rPr lang="ar-SA" dirty="0">
                <a:latin typeface="Arial" panose="020B0604020202020204" pitchFamily="34" charset="0"/>
                <a:cs typeface="Arial" panose="020B0604020202020204" pitchFamily="34" charset="0"/>
              </a:rPr>
              <a:t>( مكاتب إدارية – سكرتاريه – غرفة الإجتماعات ).</a:t>
            </a:r>
          </a:p>
          <a:p>
            <a:pPr marL="533400" indent="-533400">
              <a:lnSpc>
                <a:spcPct val="80000"/>
              </a:lnSpc>
              <a:buFontTx/>
              <a:buNone/>
            </a:pPr>
            <a:endParaRPr lang="ar-YE" dirty="0">
              <a:latin typeface="Arial" panose="020B0604020202020204" pitchFamily="34" charset="0"/>
              <a:cs typeface="Arial" panose="020B0604020202020204" pitchFamily="34" charset="0"/>
            </a:endParaRPr>
          </a:p>
          <a:p>
            <a:pPr marL="533400" indent="-533400">
              <a:lnSpc>
                <a:spcPct val="80000"/>
              </a:lnSpc>
              <a:buFontTx/>
              <a:buNone/>
            </a:pPr>
            <a:r>
              <a:rPr lang="ar-YE" dirty="0">
                <a:latin typeface="Arial" panose="020B0604020202020204" pitchFamily="34" charset="0"/>
                <a:cs typeface="Arial" panose="020B0604020202020204" pitchFamily="34" charset="0"/>
              </a:rPr>
              <a:t>- القسم الدراسي :-</a:t>
            </a:r>
          </a:p>
          <a:p>
            <a:pPr marL="533400" indent="-533400">
              <a:lnSpc>
                <a:spcPct val="80000"/>
              </a:lnSpc>
              <a:buFontTx/>
              <a:buNone/>
            </a:pPr>
            <a:r>
              <a:rPr lang="ar-YE" dirty="0">
                <a:latin typeface="Arial" panose="020B0604020202020204" pitchFamily="34" charset="0"/>
                <a:cs typeface="Arial" panose="020B0604020202020204" pitchFamily="34" charset="0"/>
              </a:rPr>
              <a:t>        ويحتوي على </a:t>
            </a:r>
            <a:r>
              <a:rPr lang="ar-SA" dirty="0">
                <a:latin typeface="Arial" panose="020B0604020202020204" pitchFamily="34" charset="0"/>
                <a:cs typeface="Arial" panose="020B0604020202020204" pitchFamily="34" charset="0"/>
              </a:rPr>
              <a:t>( قاعات دراسية – مكتبه – مدرسة قرآن – قاعات للمطالعة</a:t>
            </a:r>
            <a:r>
              <a:rPr lang="ar-SA" dirty="0" smtClean="0">
                <a:latin typeface="Arial" panose="020B0604020202020204" pitchFamily="34" charset="0"/>
                <a:cs typeface="Arial" panose="020B0604020202020204" pitchFamily="34" charset="0"/>
              </a:rPr>
              <a:t>)</a:t>
            </a:r>
            <a:endParaRPr lang="ar-SA" dirty="0">
              <a:latin typeface="Arial" panose="020B0604020202020204" pitchFamily="34" charset="0"/>
              <a:cs typeface="Arial" panose="020B0604020202020204" pitchFamily="34" charset="0"/>
            </a:endParaRPr>
          </a:p>
        </p:txBody>
      </p:sp>
      <p:pic>
        <p:nvPicPr>
          <p:cNvPr id="4" name="Picture 2" descr="E:\الهندسة\أمثلة\المسقط11.jpg"/>
          <p:cNvPicPr>
            <a:picLocks noChangeAspect="1" noChangeArrowheads="1"/>
          </p:cNvPicPr>
          <p:nvPr/>
        </p:nvPicPr>
        <p:blipFill>
          <a:blip r:embed="rId2" cstate="print"/>
          <a:srcRect/>
          <a:stretch>
            <a:fillRect/>
          </a:stretch>
        </p:blipFill>
        <p:spPr bwMode="auto">
          <a:xfrm>
            <a:off x="147412" y="1284444"/>
            <a:ext cx="5047014" cy="4474346"/>
          </a:xfrm>
          <a:prstGeom prst="rect">
            <a:avLst/>
          </a:prstGeom>
          <a:noFill/>
        </p:spPr>
      </p:pic>
      <p:pic>
        <p:nvPicPr>
          <p:cNvPr id="5" name="Picture 3" descr="C:\Users\Abduraman\Desktop\التقاط.JPG"/>
          <p:cNvPicPr>
            <a:picLocks noChangeAspect="1" noChangeArrowheads="1"/>
          </p:cNvPicPr>
          <p:nvPr/>
        </p:nvPicPr>
        <p:blipFill rotWithShape="1">
          <a:blip r:embed="rId3" cstate="print"/>
          <a:srcRect t="2307" r="1505"/>
          <a:stretch/>
        </p:blipFill>
        <p:spPr bwMode="auto">
          <a:xfrm>
            <a:off x="5284035" y="71020"/>
            <a:ext cx="4552423" cy="3006447"/>
          </a:xfrm>
          <a:prstGeom prst="rect">
            <a:avLst/>
          </a:prstGeom>
          <a:noFill/>
        </p:spPr>
      </p:pic>
      <p:sp>
        <p:nvSpPr>
          <p:cNvPr id="9" name="Rectangle 8"/>
          <p:cNvSpPr/>
          <p:nvPr/>
        </p:nvSpPr>
        <p:spPr>
          <a:xfrm>
            <a:off x="1242874" y="5803180"/>
            <a:ext cx="2398171" cy="369332"/>
          </a:xfrm>
          <a:prstGeom prst="rect">
            <a:avLst/>
          </a:prstGeom>
          <a:solidFill>
            <a:schemeClr val="bg1"/>
          </a:solidFill>
        </p:spPr>
        <p:txBody>
          <a:bodyPr wrap="square" lIns="91440" tIns="45720" rIns="91440" bIns="45720">
            <a:spAutoFit/>
          </a:bodyPr>
          <a:lstStyle/>
          <a:p>
            <a:pPr algn="ctr"/>
            <a:r>
              <a:rPr lang="ar-OM"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تفصيل مسقط الدور الأرضي</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10" name="Rectangle 9"/>
          <p:cNvSpPr/>
          <p:nvPr/>
        </p:nvSpPr>
        <p:spPr>
          <a:xfrm>
            <a:off x="3276273" y="525985"/>
            <a:ext cx="2132908" cy="369332"/>
          </a:xfrm>
          <a:prstGeom prst="rect">
            <a:avLst/>
          </a:prstGeom>
          <a:solidFill>
            <a:schemeClr val="bg1"/>
          </a:solidFill>
        </p:spPr>
        <p:txBody>
          <a:bodyPr wrap="square" lIns="91440" tIns="45720" rIns="91440" bIns="45720">
            <a:spAutoFit/>
          </a:bodyPr>
          <a:lstStyle/>
          <a:p>
            <a:pPr algn="ctr"/>
            <a:r>
              <a:rPr lang="ar-OM"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مسقط الدور الأرضي</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471613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5"/>
          <p:cNvSpPr txBox="1"/>
          <p:nvPr/>
        </p:nvSpPr>
        <p:spPr>
          <a:xfrm>
            <a:off x="5646198" y="1093051"/>
            <a:ext cx="3956973" cy="5115246"/>
          </a:xfrm>
          <a:prstGeom prst="rect">
            <a:avLst/>
          </a:prstGeom>
          <a:noFill/>
          <a:ln w="9525">
            <a:noFill/>
            <a:miter lim="800000"/>
            <a:headEnd/>
            <a:tailEnd/>
          </a:ln>
          <a:effectLst/>
        </p:spPr>
        <p:txBody>
          <a:bodyPr wrap="square" rtlCol="1">
            <a:spAutoFit/>
          </a:bodyPr>
          <a:lstStyle/>
          <a:p>
            <a:pPr marL="533400" indent="-533400">
              <a:lnSpc>
                <a:spcPct val="80000"/>
              </a:lnSpc>
              <a:buFont typeface="Wingdings" panose="05000000000000000000" pitchFamily="2" charset="2"/>
              <a:buChar char="v"/>
            </a:pPr>
            <a:r>
              <a:rPr lang="ar-YE" sz="2000" dirty="0" smtClean="0">
                <a:solidFill>
                  <a:schemeClr val="accent6">
                    <a:lumMod val="75000"/>
                  </a:schemeClr>
                </a:solidFill>
                <a:latin typeface="Arial" panose="020B0604020202020204" pitchFamily="34" charset="0"/>
              </a:rPr>
              <a:t>دراسة </a:t>
            </a:r>
            <a:r>
              <a:rPr lang="ar-YE" sz="2000" dirty="0">
                <a:solidFill>
                  <a:schemeClr val="accent6">
                    <a:lumMod val="75000"/>
                  </a:schemeClr>
                </a:solidFill>
                <a:latin typeface="Arial" panose="020B0604020202020204" pitchFamily="34" charset="0"/>
              </a:rPr>
              <a:t>الحركة </a:t>
            </a:r>
            <a:r>
              <a:rPr lang="ar-YE" sz="2000" dirty="0" smtClean="0">
                <a:solidFill>
                  <a:schemeClr val="accent6">
                    <a:lumMod val="75000"/>
                  </a:schemeClr>
                </a:solidFill>
                <a:latin typeface="Arial" panose="020B0604020202020204" pitchFamily="34" charset="0"/>
              </a:rPr>
              <a:t>:-</a:t>
            </a:r>
            <a:endParaRPr lang="ar-OM" sz="2000" dirty="0" smtClean="0">
              <a:solidFill>
                <a:schemeClr val="accent6">
                  <a:lumMod val="75000"/>
                </a:schemeClr>
              </a:solidFill>
              <a:latin typeface="Arial" panose="020B0604020202020204" pitchFamily="34" charset="0"/>
            </a:endParaRPr>
          </a:p>
          <a:p>
            <a:pPr marL="533400" indent="-533400">
              <a:lnSpc>
                <a:spcPct val="80000"/>
              </a:lnSpc>
              <a:buFont typeface="Wingdings" panose="05000000000000000000" pitchFamily="2" charset="2"/>
              <a:buChar char="v"/>
            </a:pPr>
            <a:endParaRPr lang="ar-SA" sz="2000" dirty="0">
              <a:solidFill>
                <a:schemeClr val="accent6">
                  <a:lumMod val="75000"/>
                </a:schemeClr>
              </a:solidFill>
              <a:latin typeface="Arial" panose="020B0604020202020204" pitchFamily="34" charset="0"/>
            </a:endParaRPr>
          </a:p>
          <a:p>
            <a:pPr marL="88900" indent="-88900" algn="justLow">
              <a:lnSpc>
                <a:spcPct val="80000"/>
              </a:lnSpc>
              <a:buFontTx/>
              <a:buNone/>
            </a:pPr>
            <a:r>
              <a:rPr lang="ar-YE" dirty="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هناك نوع من </a:t>
            </a:r>
            <a:r>
              <a:rPr lang="ar-OM" dirty="0" smtClean="0">
                <a:latin typeface="Arial" panose="020B0604020202020204" pitchFamily="34" charset="0"/>
                <a:cs typeface="Arial" panose="020B0604020202020204" pitchFamily="34" charset="0"/>
              </a:rPr>
              <a:t>عدم الوضوح</a:t>
            </a:r>
            <a:r>
              <a:rPr lang="ar-SA" dirty="0" smtClean="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في الحركة الأفقية في المشروع حيث أن هناك صعوبة في الوصول إلى وظائف المشروع بسبب التعقيد في المسقط</a:t>
            </a:r>
            <a:r>
              <a:rPr lang="ar-SA" dirty="0" smtClean="0">
                <a:latin typeface="Arial" panose="020B0604020202020204" pitchFamily="34" charset="0"/>
                <a:cs typeface="Arial" panose="020B0604020202020204" pitchFamily="34" charset="0"/>
              </a:rPr>
              <a:t>.</a:t>
            </a:r>
            <a:endParaRPr lang="ar-OM" dirty="0" smtClean="0">
              <a:latin typeface="Arial" panose="020B0604020202020204" pitchFamily="34" charset="0"/>
              <a:cs typeface="Arial" panose="020B0604020202020204" pitchFamily="34" charset="0"/>
            </a:endParaRPr>
          </a:p>
          <a:p>
            <a:pPr marL="533400" indent="-533400" algn="justLow">
              <a:lnSpc>
                <a:spcPct val="80000"/>
              </a:lnSpc>
              <a:buFontTx/>
              <a:buNone/>
            </a:pPr>
            <a:endParaRPr lang="ar-SA" dirty="0">
              <a:latin typeface="Arial" panose="020B0604020202020204" pitchFamily="34" charset="0"/>
              <a:cs typeface="Arial" panose="020B0604020202020204" pitchFamily="34" charset="0"/>
            </a:endParaRPr>
          </a:p>
          <a:p>
            <a:pPr algn="justLow">
              <a:lnSpc>
                <a:spcPct val="80000"/>
              </a:lnSpc>
              <a:buFontTx/>
              <a:buNone/>
            </a:pPr>
            <a:r>
              <a:rPr lang="ar-SA" dirty="0">
                <a:latin typeface="Arial" panose="020B0604020202020204" pitchFamily="34" charset="0"/>
                <a:cs typeface="Arial" panose="020B0604020202020204" pitchFamily="34" charset="0"/>
              </a:rPr>
              <a:t>أما بالنسبة للحركة الرأسية فلا يوجد في المشروع إلا سلم واحد يصل إلى المسجد</a:t>
            </a:r>
            <a:r>
              <a:rPr lang="ar-SA" dirty="0" smtClean="0">
                <a:latin typeface="Arial" panose="020B0604020202020204" pitchFamily="34" charset="0"/>
                <a:cs typeface="Arial" panose="020B0604020202020204" pitchFamily="34" charset="0"/>
              </a:rPr>
              <a:t>.</a:t>
            </a:r>
            <a:endParaRPr lang="ar-OM" dirty="0" smtClean="0">
              <a:latin typeface="Arial" panose="020B0604020202020204" pitchFamily="34" charset="0"/>
              <a:cs typeface="Arial" panose="020B0604020202020204" pitchFamily="34" charset="0"/>
            </a:endParaRPr>
          </a:p>
          <a:p>
            <a:pPr>
              <a:lnSpc>
                <a:spcPct val="80000"/>
              </a:lnSpc>
              <a:buFontTx/>
              <a:buNone/>
            </a:pPr>
            <a:endParaRPr lang="ar-YE" dirty="0">
              <a:latin typeface="Arial" panose="020B0604020202020204" pitchFamily="34" charset="0"/>
              <a:cs typeface="Arial" panose="020B0604020202020204" pitchFamily="34" charset="0"/>
            </a:endParaRPr>
          </a:p>
          <a:p>
            <a:pPr marL="533400" indent="-533400">
              <a:lnSpc>
                <a:spcPct val="80000"/>
              </a:lnSpc>
              <a:buFontTx/>
              <a:buNone/>
            </a:pPr>
            <a:endParaRPr lang="ar-SA" dirty="0">
              <a:latin typeface="Arial" panose="020B0604020202020204" pitchFamily="34" charset="0"/>
              <a:cs typeface="Arial" panose="020B0604020202020204" pitchFamily="34" charset="0"/>
            </a:endParaRPr>
          </a:p>
          <a:p>
            <a:pPr marL="533400" indent="-533400">
              <a:lnSpc>
                <a:spcPct val="80000"/>
              </a:lnSpc>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rPr>
              <a:t>مميزات </a:t>
            </a:r>
            <a:r>
              <a:rPr lang="ar-SA" sz="2000" dirty="0">
                <a:solidFill>
                  <a:schemeClr val="accent6">
                    <a:lumMod val="75000"/>
                  </a:schemeClr>
                </a:solidFill>
                <a:latin typeface="Arial" panose="020B0604020202020204" pitchFamily="34" charset="0"/>
              </a:rPr>
              <a:t>المشروع</a:t>
            </a:r>
            <a:r>
              <a:rPr lang="ar-SA" sz="2000" dirty="0" smtClean="0">
                <a:solidFill>
                  <a:schemeClr val="accent6">
                    <a:lumMod val="75000"/>
                  </a:schemeClr>
                </a:solidFill>
                <a:latin typeface="Arial" panose="020B0604020202020204" pitchFamily="34" charset="0"/>
              </a:rPr>
              <a:t>:</a:t>
            </a:r>
            <a:endParaRPr lang="ar-OM" sz="2000" dirty="0" smtClean="0">
              <a:solidFill>
                <a:schemeClr val="accent6">
                  <a:lumMod val="75000"/>
                </a:schemeClr>
              </a:solidFill>
              <a:latin typeface="Arial" panose="020B0604020202020204" pitchFamily="34" charset="0"/>
            </a:endParaRPr>
          </a:p>
          <a:p>
            <a:pPr marL="533400" indent="-533400">
              <a:lnSpc>
                <a:spcPct val="80000"/>
              </a:lnSpc>
              <a:buFont typeface="Wingdings" panose="05000000000000000000" pitchFamily="2" charset="2"/>
              <a:buChar char="v"/>
            </a:pPr>
            <a:endParaRPr lang="ar-SA" sz="2000" dirty="0">
              <a:solidFill>
                <a:schemeClr val="accent6">
                  <a:lumMod val="75000"/>
                </a:schemeClr>
              </a:solidFill>
              <a:latin typeface="Arial" panose="020B0604020202020204" pitchFamily="34" charset="0"/>
            </a:endParaRPr>
          </a:p>
          <a:p>
            <a:pPr marL="177800" indent="-177800">
              <a:lnSpc>
                <a:spcPct val="80000"/>
              </a:lnSpc>
              <a:buFontTx/>
              <a:buNone/>
            </a:pPr>
            <a:r>
              <a:rPr lang="ar-SA" dirty="0">
                <a:latin typeface="Arial" panose="020B0604020202020204" pitchFamily="34" charset="0"/>
                <a:cs typeface="Arial" panose="020B0604020202020204" pitchFamily="34" charset="0"/>
              </a:rPr>
              <a:t>- أرض المشروع يكفي لتقام فيه جميع وظائف ومتطلبات المشروع.</a:t>
            </a:r>
          </a:p>
          <a:p>
            <a:pPr>
              <a:lnSpc>
                <a:spcPct val="80000"/>
              </a:lnSpc>
            </a:pPr>
            <a:r>
              <a:rPr lang="ar-OM" dirty="0" smtClean="0">
                <a:latin typeface="Arial" panose="020B0604020202020204" pitchFamily="34" charset="0"/>
                <a:cs typeface="Arial" panose="020B0604020202020204" pitchFamily="34" charset="0"/>
              </a:rPr>
              <a:t>- </a:t>
            </a:r>
            <a:r>
              <a:rPr lang="ar-SA" dirty="0" smtClean="0">
                <a:latin typeface="Arial" panose="020B0604020202020204" pitchFamily="34" charset="0"/>
                <a:cs typeface="Arial" panose="020B0604020202020204" pitchFamily="34" charset="0"/>
              </a:rPr>
              <a:t>عمل </a:t>
            </a:r>
            <a:r>
              <a:rPr lang="ar-SA" dirty="0">
                <a:latin typeface="Arial" panose="020B0604020202020204" pitchFamily="34" charset="0"/>
                <a:cs typeface="Arial" panose="020B0604020202020204" pitchFamily="34" charset="0"/>
              </a:rPr>
              <a:t>فناء داخلي في المشروع</a:t>
            </a:r>
            <a:r>
              <a:rPr lang="ar-SA" dirty="0" smtClean="0">
                <a:latin typeface="Arial" panose="020B0604020202020204" pitchFamily="34" charset="0"/>
                <a:cs typeface="Arial" panose="020B0604020202020204" pitchFamily="34" charset="0"/>
              </a:rPr>
              <a:t>.</a:t>
            </a:r>
            <a:endParaRPr lang="ar-OM" dirty="0" smtClean="0">
              <a:latin typeface="Arial" panose="020B0604020202020204" pitchFamily="34" charset="0"/>
              <a:cs typeface="Arial" panose="020B0604020202020204" pitchFamily="34" charset="0"/>
            </a:endParaRPr>
          </a:p>
          <a:p>
            <a:pPr marL="533400" indent="-533400">
              <a:lnSpc>
                <a:spcPct val="80000"/>
              </a:lnSpc>
              <a:buFontTx/>
              <a:buChar char="-"/>
            </a:pPr>
            <a:endParaRPr lang="ar-SA" dirty="0">
              <a:latin typeface="Arial" panose="020B0604020202020204" pitchFamily="34" charset="0"/>
              <a:cs typeface="Arial" panose="020B0604020202020204" pitchFamily="34" charset="0"/>
            </a:endParaRPr>
          </a:p>
          <a:p>
            <a:pPr marL="533400" indent="-533400">
              <a:lnSpc>
                <a:spcPct val="80000"/>
              </a:lnSpc>
              <a:buFontTx/>
              <a:buNone/>
            </a:pPr>
            <a:endParaRPr lang="ar-SA" dirty="0">
              <a:latin typeface="Arial" panose="020B0604020202020204" pitchFamily="34" charset="0"/>
              <a:cs typeface="Arial" panose="020B0604020202020204" pitchFamily="34" charset="0"/>
            </a:endParaRPr>
          </a:p>
          <a:p>
            <a:pPr marL="533400" indent="-533400">
              <a:lnSpc>
                <a:spcPct val="80000"/>
              </a:lnSpc>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rPr>
              <a:t>عيوب </a:t>
            </a:r>
            <a:r>
              <a:rPr lang="ar-SA" sz="2000" dirty="0">
                <a:solidFill>
                  <a:schemeClr val="accent6">
                    <a:lumMod val="75000"/>
                  </a:schemeClr>
                </a:solidFill>
                <a:latin typeface="Arial" panose="020B0604020202020204" pitchFamily="34" charset="0"/>
              </a:rPr>
              <a:t>المشروع</a:t>
            </a:r>
            <a:r>
              <a:rPr lang="ar-SA" sz="2000" dirty="0" smtClean="0">
                <a:solidFill>
                  <a:schemeClr val="accent6">
                    <a:lumMod val="75000"/>
                  </a:schemeClr>
                </a:solidFill>
                <a:latin typeface="Arial" panose="020B0604020202020204" pitchFamily="34" charset="0"/>
              </a:rPr>
              <a:t>:</a:t>
            </a:r>
            <a:endParaRPr lang="ar-OM" sz="2000" dirty="0" smtClean="0">
              <a:solidFill>
                <a:schemeClr val="accent6">
                  <a:lumMod val="75000"/>
                </a:schemeClr>
              </a:solidFill>
              <a:latin typeface="Arial" panose="020B0604020202020204" pitchFamily="34" charset="0"/>
            </a:endParaRPr>
          </a:p>
          <a:p>
            <a:pPr marL="533400" indent="-533400">
              <a:lnSpc>
                <a:spcPct val="80000"/>
              </a:lnSpc>
              <a:buFont typeface="Wingdings" panose="05000000000000000000" pitchFamily="2" charset="2"/>
              <a:buChar char="v"/>
            </a:pPr>
            <a:endParaRPr lang="ar-SA" sz="2000" dirty="0">
              <a:solidFill>
                <a:schemeClr val="accent6">
                  <a:lumMod val="75000"/>
                </a:schemeClr>
              </a:solidFill>
              <a:latin typeface="Arial" panose="020B0604020202020204" pitchFamily="34" charset="0"/>
            </a:endParaRPr>
          </a:p>
          <a:p>
            <a:pPr marL="533400" indent="-533400">
              <a:lnSpc>
                <a:spcPct val="80000"/>
              </a:lnSpc>
              <a:buFontTx/>
              <a:buNone/>
            </a:pPr>
            <a:r>
              <a:rPr lang="ar-SA" dirty="0">
                <a:latin typeface="Arial" panose="020B0604020202020204" pitchFamily="34" charset="0"/>
                <a:cs typeface="Arial" panose="020B0604020202020204" pitchFamily="34" charset="0"/>
              </a:rPr>
              <a:t>- الشكل لا يوحي بوظيفة المشروع.</a:t>
            </a:r>
          </a:p>
          <a:p>
            <a:pPr marL="533400" indent="-533400">
              <a:lnSpc>
                <a:spcPct val="80000"/>
              </a:lnSpc>
              <a:buFontTx/>
              <a:buNone/>
            </a:pPr>
            <a:r>
              <a:rPr lang="ar-SA" dirty="0">
                <a:latin typeface="Arial" panose="020B0604020202020204" pitchFamily="34" charset="0"/>
                <a:cs typeface="Arial" panose="020B0604020202020204" pitchFamily="34" charset="0"/>
              </a:rPr>
              <a:t>- صعوبة الحركة داخل المشروع.</a:t>
            </a:r>
          </a:p>
          <a:p>
            <a:pPr marL="533400" indent="-533400">
              <a:lnSpc>
                <a:spcPct val="80000"/>
              </a:lnSpc>
              <a:buFontTx/>
              <a:buNone/>
            </a:pPr>
            <a:r>
              <a:rPr lang="ar-SA" dirty="0">
                <a:latin typeface="Arial" panose="020B0604020202020204" pitchFamily="34" charset="0"/>
                <a:cs typeface="Arial" panose="020B0604020202020204" pitchFamily="34" charset="0"/>
              </a:rPr>
              <a:t>- </a:t>
            </a:r>
            <a:r>
              <a:rPr lang="ar-OM" dirty="0" smtClean="0">
                <a:latin typeface="Arial" panose="020B0604020202020204" pitchFamily="34" charset="0"/>
                <a:cs typeface="Arial" panose="020B0604020202020204" pitchFamily="34" charset="0"/>
              </a:rPr>
              <a:t>ا</a:t>
            </a:r>
            <a:r>
              <a:rPr lang="ar-SA" dirty="0" smtClean="0">
                <a:latin typeface="Arial" panose="020B0604020202020204" pitchFamily="34" charset="0"/>
                <a:cs typeface="Arial" panose="020B0604020202020204" pitchFamily="34" charset="0"/>
              </a:rPr>
              <a:t>ستخدام </a:t>
            </a:r>
            <a:r>
              <a:rPr lang="ar-SA" dirty="0">
                <a:latin typeface="Arial" panose="020B0604020202020204" pitchFamily="34" charset="0"/>
                <a:cs typeface="Arial" panose="020B0604020202020204" pitchFamily="34" charset="0"/>
              </a:rPr>
              <a:t>أشكال معقدة في </a:t>
            </a:r>
            <a:r>
              <a:rPr lang="ar-SA" dirty="0" smtClean="0">
                <a:latin typeface="Arial" panose="020B0604020202020204" pitchFamily="34" charset="0"/>
                <a:cs typeface="Arial" panose="020B0604020202020204" pitchFamily="34" charset="0"/>
              </a:rPr>
              <a:t>التصميم</a:t>
            </a:r>
            <a:r>
              <a:rPr lang="ar-OM" dirty="0" smtClean="0">
                <a:latin typeface="Arial" panose="020B0604020202020204" pitchFamily="34" charset="0"/>
                <a:cs typeface="Arial" panose="020B0604020202020204" pitchFamily="34" charset="0"/>
              </a:rPr>
              <a:t>.</a:t>
            </a:r>
            <a:endParaRPr lang="ar-SA" dirty="0" smtClean="0"/>
          </a:p>
        </p:txBody>
      </p:sp>
      <p:pic>
        <p:nvPicPr>
          <p:cNvPr id="4" name="Picture 2" descr="E:\الهندسة\أمثلة\الحركة11.jpg"/>
          <p:cNvPicPr>
            <a:picLocks noChangeAspect="1" noChangeArrowheads="1"/>
          </p:cNvPicPr>
          <p:nvPr/>
        </p:nvPicPr>
        <p:blipFill>
          <a:blip r:embed="rId2" cstate="print"/>
          <a:srcRect/>
          <a:stretch>
            <a:fillRect/>
          </a:stretch>
        </p:blipFill>
        <p:spPr bwMode="auto">
          <a:xfrm>
            <a:off x="212214" y="1600996"/>
            <a:ext cx="5287647" cy="4133859"/>
          </a:xfrm>
          <a:prstGeom prst="rect">
            <a:avLst/>
          </a:prstGeom>
          <a:noFill/>
        </p:spPr>
      </p:pic>
      <p:sp>
        <p:nvSpPr>
          <p:cNvPr id="6" name="Rectangle 5"/>
          <p:cNvSpPr/>
          <p:nvPr/>
        </p:nvSpPr>
        <p:spPr>
          <a:xfrm>
            <a:off x="1523059" y="5861764"/>
            <a:ext cx="2132908" cy="369332"/>
          </a:xfrm>
          <a:prstGeom prst="rect">
            <a:avLst/>
          </a:prstGeom>
          <a:solidFill>
            <a:schemeClr val="bg1"/>
          </a:solidFill>
        </p:spPr>
        <p:txBody>
          <a:bodyPr wrap="square" lIns="91440" tIns="45720" rIns="91440" bIns="45720">
            <a:spAutoFit/>
          </a:bodyPr>
          <a:lstStyle/>
          <a:p>
            <a:pPr algn="ctr"/>
            <a:r>
              <a:rPr lang="ar-OM"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دراسة الحركة</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680387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5"/>
          <p:cNvSpPr txBox="1"/>
          <p:nvPr/>
        </p:nvSpPr>
        <p:spPr>
          <a:xfrm>
            <a:off x="461639" y="5179380"/>
            <a:ext cx="9305239" cy="1200329"/>
          </a:xfrm>
          <a:prstGeom prst="rect">
            <a:avLst/>
          </a:prstGeom>
          <a:noFill/>
          <a:ln w="9525">
            <a:noFill/>
            <a:miter lim="800000"/>
            <a:headEnd/>
            <a:tailEnd/>
          </a:ln>
          <a:effectLst/>
        </p:spPr>
        <p:txBody>
          <a:bodyPr wrap="square" rtlCol="1">
            <a:spAutoFit/>
          </a:bodyPr>
          <a:lstStyle/>
          <a:p>
            <a:pPr marL="355600" indent="-355600">
              <a:lnSpc>
                <a:spcPct val="80000"/>
              </a:lnSpc>
              <a:buFont typeface="Wingdings" panose="05000000000000000000" pitchFamily="2" charset="2"/>
              <a:buChar char="v"/>
            </a:pPr>
            <a:r>
              <a:rPr lang="ar-SA" dirty="0" smtClean="0">
                <a:solidFill>
                  <a:schemeClr val="accent6">
                    <a:lumMod val="75000"/>
                  </a:schemeClr>
                </a:solidFill>
                <a:latin typeface="Arial" panose="020B0604020202020204" pitchFamily="34" charset="0"/>
                <a:cs typeface="Arial" panose="020B0604020202020204" pitchFamily="34" charset="0"/>
              </a:rPr>
              <a:t>الدروس </a:t>
            </a:r>
            <a:r>
              <a:rPr lang="ar-SA" dirty="0">
                <a:solidFill>
                  <a:schemeClr val="accent6">
                    <a:lumMod val="75000"/>
                  </a:schemeClr>
                </a:solidFill>
                <a:latin typeface="Arial" panose="020B0604020202020204" pitchFamily="34" charset="0"/>
                <a:cs typeface="Arial" panose="020B0604020202020204" pitchFamily="34" charset="0"/>
              </a:rPr>
              <a:t>المستفادة</a:t>
            </a:r>
            <a:r>
              <a:rPr lang="ar-SA" dirty="0" smtClean="0">
                <a:solidFill>
                  <a:schemeClr val="accent6">
                    <a:lumMod val="75000"/>
                  </a:schemeClr>
                </a:solidFill>
                <a:latin typeface="Arial" panose="020B0604020202020204" pitchFamily="34" charset="0"/>
                <a:cs typeface="Arial" panose="020B0604020202020204" pitchFamily="34" charset="0"/>
              </a:rPr>
              <a:t>:</a:t>
            </a:r>
            <a:endParaRPr lang="ar-OM" dirty="0" smtClean="0">
              <a:solidFill>
                <a:schemeClr val="accent6">
                  <a:lumMod val="75000"/>
                </a:schemeClr>
              </a:solidFill>
              <a:latin typeface="Arial" panose="020B0604020202020204" pitchFamily="34" charset="0"/>
              <a:cs typeface="Arial" panose="020B0604020202020204" pitchFamily="34" charset="0"/>
            </a:endParaRPr>
          </a:p>
          <a:p>
            <a:pPr marL="355600" indent="-355600">
              <a:lnSpc>
                <a:spcPct val="80000"/>
              </a:lnSpc>
              <a:buFont typeface="Wingdings" panose="05000000000000000000" pitchFamily="2" charset="2"/>
              <a:buChar char="v"/>
            </a:pPr>
            <a:endParaRPr lang="ar-SA" dirty="0">
              <a:solidFill>
                <a:schemeClr val="accent6">
                  <a:lumMod val="75000"/>
                </a:schemeClr>
              </a:solidFill>
              <a:latin typeface="Arial" panose="020B0604020202020204" pitchFamily="34" charset="0"/>
              <a:cs typeface="Arial" panose="020B0604020202020204" pitchFamily="34" charset="0"/>
            </a:endParaRPr>
          </a:p>
          <a:p>
            <a:pPr marL="533400" indent="-533400" algn="justLow">
              <a:lnSpc>
                <a:spcPct val="80000"/>
              </a:lnSpc>
              <a:buFontTx/>
              <a:buNone/>
              <a:tabLst>
                <a:tab pos="6010275" algn="l"/>
              </a:tabLst>
            </a:pPr>
            <a:r>
              <a:rPr lang="ar-SA" dirty="0">
                <a:latin typeface="Arial" panose="020B0604020202020204" pitchFamily="34" charset="0"/>
                <a:cs typeface="Arial" panose="020B0604020202020204" pitchFamily="34" charset="0"/>
              </a:rPr>
              <a:t>- يجب مراعاة سهولة الحركة داخل المشروع وان تكون على قدر كاف من الوضوح .</a:t>
            </a:r>
          </a:p>
          <a:p>
            <a:pPr marL="533400" indent="-533400" algn="justLow">
              <a:lnSpc>
                <a:spcPct val="80000"/>
              </a:lnSpc>
              <a:buFontTx/>
              <a:buNone/>
              <a:tabLst>
                <a:tab pos="6010275" algn="l"/>
              </a:tabLst>
            </a:pPr>
            <a:r>
              <a:rPr lang="ar-SA" dirty="0">
                <a:latin typeface="Arial" panose="020B0604020202020204" pitchFamily="34" charset="0"/>
                <a:cs typeface="Arial" panose="020B0604020202020204" pitchFamily="34" charset="0"/>
              </a:rPr>
              <a:t>- البساطة في التصميم وعدم التعقيد.</a:t>
            </a:r>
          </a:p>
          <a:p>
            <a:pPr marL="533400" indent="-533400" algn="justLow">
              <a:lnSpc>
                <a:spcPct val="80000"/>
              </a:lnSpc>
              <a:buFontTx/>
              <a:buNone/>
              <a:tabLst>
                <a:tab pos="6010275" algn="l"/>
              </a:tabLst>
            </a:pPr>
            <a:r>
              <a:rPr lang="ar-SA" dirty="0">
                <a:latin typeface="Arial" panose="020B0604020202020204" pitchFamily="34" charset="0"/>
                <a:cs typeface="Arial" panose="020B0604020202020204" pitchFamily="34" charset="0"/>
              </a:rPr>
              <a:t>- ضرورة وجود </a:t>
            </a:r>
            <a:r>
              <a:rPr lang="ar-OM" dirty="0" smtClean="0">
                <a:latin typeface="Arial" panose="020B0604020202020204" pitchFamily="34" charset="0"/>
                <a:cs typeface="Arial" panose="020B0604020202020204" pitchFamily="34" charset="0"/>
              </a:rPr>
              <a:t>أ</a:t>
            </a:r>
            <a:r>
              <a:rPr lang="ar-SA" dirty="0" smtClean="0">
                <a:latin typeface="Arial" panose="020B0604020202020204" pitchFamily="34" charset="0"/>
                <a:cs typeface="Arial" panose="020B0604020202020204" pitchFamily="34" charset="0"/>
              </a:rPr>
              <a:t>ماكن </a:t>
            </a:r>
            <a:r>
              <a:rPr lang="ar-SA" dirty="0">
                <a:latin typeface="Arial" panose="020B0604020202020204" pitchFamily="34" charset="0"/>
                <a:cs typeface="Arial" panose="020B0604020202020204" pitchFamily="34" charset="0"/>
              </a:rPr>
              <a:t>خضراء داخل المشروع لتعيد للطالب نشاطه وحيويته</a:t>
            </a:r>
            <a:r>
              <a:rPr lang="ar-SA" dirty="0" smtClean="0">
                <a:latin typeface="Arial" panose="020B0604020202020204" pitchFamily="34" charset="0"/>
                <a:cs typeface="Arial" panose="020B0604020202020204" pitchFamily="34" charset="0"/>
              </a:rPr>
              <a:t>.</a:t>
            </a:r>
            <a:endParaRPr lang="ar-SA" dirty="0">
              <a:latin typeface="Arial" panose="020B0604020202020204" pitchFamily="34" charset="0"/>
              <a:cs typeface="Arial" panose="020B0604020202020204" pitchFamily="34" charset="0"/>
            </a:endParaRPr>
          </a:p>
        </p:txBody>
      </p:sp>
      <p:pic>
        <p:nvPicPr>
          <p:cNvPr id="5" name="Picture 5" descr="C:\Users\Abduraman\Desktop\3.JPG"/>
          <p:cNvPicPr>
            <a:picLocks noChangeAspect="1" noChangeArrowheads="1"/>
          </p:cNvPicPr>
          <p:nvPr/>
        </p:nvPicPr>
        <p:blipFill>
          <a:blip r:embed="rId2" cstate="print"/>
          <a:srcRect/>
          <a:stretch>
            <a:fillRect/>
          </a:stretch>
        </p:blipFill>
        <p:spPr bwMode="auto">
          <a:xfrm>
            <a:off x="177554" y="71285"/>
            <a:ext cx="9589324" cy="4928131"/>
          </a:xfrm>
          <a:prstGeom prst="rect">
            <a:avLst/>
          </a:prstGeom>
          <a:noFill/>
        </p:spPr>
      </p:pic>
    </p:spTree>
    <p:extLst>
      <p:ext uri="{BB962C8B-B14F-4D97-AF65-F5344CB8AC3E}">
        <p14:creationId xmlns:p14="http://schemas.microsoft.com/office/powerpoint/2010/main" val="1721610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09173" y="5673114"/>
            <a:ext cx="2974021" cy="830997"/>
          </a:xfrm>
          <a:prstGeom prst="rect">
            <a:avLst/>
          </a:prstGeom>
          <a:noFill/>
        </p:spPr>
        <p:txBody>
          <a:bodyPr wrap="square" lIns="91440" tIns="45720" rIns="91440" bIns="45720">
            <a:spAutoFit/>
          </a:bodyPr>
          <a:lstStyle/>
          <a:p>
            <a:r>
              <a:rPr lang="ar-OM" sz="2400"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تـــاريخ الــبرمجة</a:t>
            </a:r>
          </a:p>
          <a:p>
            <a:pPr algn="l"/>
            <a:r>
              <a:rPr lang="ar-OM" sz="2400" b="1"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 </a:t>
            </a:r>
            <a:r>
              <a:rPr lang="en-US" sz="2200"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latin typeface="Vani" panose="020B0502040204020203" pitchFamily="34" charset="0"/>
                <a:ea typeface="Kozuka Gothic Pro H" panose="020B0800000000000000" pitchFamily="34" charset="-128"/>
                <a:cs typeface="Vani" panose="020B0502040204020203" pitchFamily="34" charset="0"/>
              </a:rPr>
              <a:t>2013</a:t>
            </a:r>
            <a:endParaRPr lang="en-US" sz="22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latin typeface="Vani" panose="020B0502040204020203" pitchFamily="34" charset="0"/>
              <a:cs typeface="Vani" panose="020B0502040204020203" pitchFamily="34" charset="0"/>
            </a:endParaRPr>
          </a:p>
        </p:txBody>
      </p:sp>
    </p:spTree>
    <p:extLst>
      <p:ext uri="{BB962C8B-B14F-4D97-AF65-F5344CB8AC3E}">
        <p14:creationId xmlns:p14="http://schemas.microsoft.com/office/powerpoint/2010/main" val="1948190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E:\الهندسة\أمثلة\night-e1342831105574.jpg"/>
          <p:cNvPicPr>
            <a:picLocks noChangeAspect="1" noChangeArrowheads="1"/>
          </p:cNvPicPr>
          <p:nvPr/>
        </p:nvPicPr>
        <p:blipFill rotWithShape="1">
          <a:blip r:embed="rId2" cstate="print"/>
          <a:srcRect b="4843"/>
          <a:stretch/>
        </p:blipFill>
        <p:spPr bwMode="auto">
          <a:xfrm>
            <a:off x="-17755" y="0"/>
            <a:ext cx="9923754" cy="6862439"/>
          </a:xfrm>
          <a:prstGeom prst="rect">
            <a:avLst/>
          </a:prstGeom>
          <a:noFill/>
        </p:spPr>
      </p:pic>
      <p:sp>
        <p:nvSpPr>
          <p:cNvPr id="5" name="Rectangle 4"/>
          <p:cNvSpPr/>
          <p:nvPr/>
        </p:nvSpPr>
        <p:spPr>
          <a:xfrm>
            <a:off x="-17754" y="6462328"/>
            <a:ext cx="9923754" cy="400110"/>
          </a:xfrm>
          <a:prstGeom prst="rect">
            <a:avLst/>
          </a:prstGeom>
          <a:solidFill>
            <a:srgbClr val="A9D18E">
              <a:alpha val="67059"/>
            </a:srgbClr>
          </a:solid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endParaRPr lang="en-US" sz="20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6" name="Rectangle 5"/>
          <p:cNvSpPr/>
          <p:nvPr/>
        </p:nvSpPr>
        <p:spPr>
          <a:xfrm>
            <a:off x="5743852" y="347392"/>
            <a:ext cx="4162147" cy="523220"/>
          </a:xfrm>
          <a:prstGeom prst="rect">
            <a:avLst/>
          </a:prstGeom>
          <a:solidFill>
            <a:srgbClr val="A9D18E">
              <a:alpha val="67059"/>
            </a:srgbClr>
          </a:solid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endParaRPr lang="en-US" sz="28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3" name="Rectangle 2"/>
          <p:cNvSpPr/>
          <p:nvPr/>
        </p:nvSpPr>
        <p:spPr>
          <a:xfrm>
            <a:off x="5894773" y="148519"/>
            <a:ext cx="4011227" cy="523220"/>
          </a:xfrm>
          <a:prstGeom prst="rect">
            <a:avLst/>
          </a:prstGeom>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ar-OM" sz="2800" b="1" cap="none" spc="0" dirty="0" smtClean="0">
                <a:ln w="10160">
                  <a:solidFill>
                    <a:schemeClr val="bg1"/>
                  </a:solidFill>
                  <a:prstDash val="solid"/>
                </a:ln>
                <a:solidFill>
                  <a:schemeClr val="accent6">
                    <a:lumMod val="75000"/>
                  </a:schemeClr>
                </a:solidFill>
                <a:effectLst>
                  <a:outerShdw blurRad="38100" dist="22860" dir="5400000" algn="tl" rotWithShape="0">
                    <a:srgbClr val="000000">
                      <a:alpha val="30000"/>
                    </a:srgbClr>
                  </a:outerShdw>
                </a:effectLst>
              </a:rPr>
              <a:t>مركز الإسلام - ألبرتا - كندا</a:t>
            </a:r>
            <a:endParaRPr lang="en-US" sz="2800" b="1" cap="none" spc="0" dirty="0">
              <a:ln w="10160">
                <a:solidFill>
                  <a:schemeClr val="bg1"/>
                </a:solidFill>
                <a:prstDash val="solid"/>
              </a:ln>
              <a:solidFill>
                <a:schemeClr val="accent6">
                  <a:lumMod val="75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953105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5"/>
          <p:cNvSpPr txBox="1"/>
          <p:nvPr/>
        </p:nvSpPr>
        <p:spPr>
          <a:xfrm>
            <a:off x="5655742" y="1465201"/>
            <a:ext cx="4250258" cy="4401205"/>
          </a:xfrm>
          <a:prstGeom prst="rect">
            <a:avLst/>
          </a:prstGeom>
          <a:noFill/>
        </p:spPr>
        <p:txBody>
          <a:bodyPr wrap="square" rtlCol="1">
            <a:spAutoFit/>
          </a:bodyPr>
          <a:lstStyle/>
          <a:p>
            <a:pPr marL="457200" indent="-457200">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موقع المشروع</a:t>
            </a:r>
            <a:r>
              <a:rPr lang="ar-OM" sz="2000" dirty="0" smtClean="0">
                <a:solidFill>
                  <a:schemeClr val="accent6">
                    <a:lumMod val="75000"/>
                  </a:schemeClr>
                </a:solidFill>
                <a:latin typeface="Arial" panose="020B0604020202020204" pitchFamily="34" charset="0"/>
                <a:cs typeface="Arial" panose="020B0604020202020204" pitchFamily="34" charset="0"/>
              </a:rPr>
              <a:t> </a:t>
            </a:r>
            <a:r>
              <a:rPr lang="ar-SA" sz="2000" dirty="0" smtClean="0">
                <a:solidFill>
                  <a:schemeClr val="accent6">
                    <a:lumMod val="75000"/>
                  </a:schemeClr>
                </a:solidFill>
                <a:latin typeface="Arial" panose="020B0604020202020204" pitchFamily="34" charset="0"/>
                <a:cs typeface="Arial" panose="020B0604020202020204" pitchFamily="34" charset="0"/>
              </a:rPr>
              <a:t>:</a:t>
            </a:r>
            <a:endParaRPr lang="ar-SA" sz="2000" dirty="0">
              <a:solidFill>
                <a:schemeClr val="accent6">
                  <a:lumMod val="75000"/>
                </a:schemeClr>
              </a:solidFill>
              <a:latin typeface="Arial" panose="020B0604020202020204" pitchFamily="34" charset="0"/>
              <a:cs typeface="Arial" panose="020B0604020202020204" pitchFamily="34" charset="0"/>
            </a:endParaRPr>
          </a:p>
          <a:p>
            <a:pPr algn="justLow"/>
            <a:r>
              <a:rPr lang="ar-SA" sz="2000" dirty="0">
                <a:latin typeface="Arial" panose="020B0604020202020204" pitchFamily="34" charset="0"/>
                <a:cs typeface="Arial" panose="020B0604020202020204" pitchFamily="34" charset="0"/>
              </a:rPr>
              <a:t>دولة كندا – ماكمورو ألبرتا .</a:t>
            </a:r>
          </a:p>
          <a:p>
            <a:pPr algn="justLow"/>
            <a:r>
              <a:rPr lang="en-US" sz="2000" dirty="0" smtClean="0">
                <a:latin typeface="Arial" panose="020B0604020202020204" pitchFamily="34" charset="0"/>
                <a:cs typeface="Arial" panose="020B0604020202020204" pitchFamily="34" charset="0"/>
              </a:rPr>
              <a:t>Mc Murray </a:t>
            </a:r>
            <a:r>
              <a:rPr lang="en-US" sz="2000" dirty="0">
                <a:latin typeface="Arial" panose="020B0604020202020204" pitchFamily="34" charset="0"/>
                <a:cs typeface="Arial" panose="020B0604020202020204" pitchFamily="34" charset="0"/>
              </a:rPr>
              <a:t>– Alberta – Canada</a:t>
            </a:r>
            <a:endParaRPr lang="ar-SA" sz="2000" dirty="0">
              <a:latin typeface="Arial" panose="020B0604020202020204" pitchFamily="34" charset="0"/>
              <a:cs typeface="Arial" panose="020B0604020202020204" pitchFamily="34" charset="0"/>
            </a:endParaRPr>
          </a:p>
          <a:p>
            <a:pPr algn="justLow"/>
            <a:r>
              <a:rPr lang="ar-SA" sz="2000" dirty="0">
                <a:latin typeface="Arial" panose="020B0604020202020204" pitchFamily="34" charset="0"/>
                <a:cs typeface="Arial" panose="020B0604020202020204" pitchFamily="34" charset="0"/>
              </a:rPr>
              <a:t>والمشروع الآن قيد الإنشاء.</a:t>
            </a:r>
            <a:br>
              <a:rPr lang="ar-SA" sz="2000" dirty="0">
                <a:latin typeface="Arial" panose="020B0604020202020204" pitchFamily="34" charset="0"/>
                <a:cs typeface="Arial" panose="020B0604020202020204" pitchFamily="34" charset="0"/>
              </a:rPr>
            </a:br>
            <a:endParaRPr lang="ar-SA" sz="2000" dirty="0">
              <a:latin typeface="Arial" panose="020B0604020202020204" pitchFamily="34" charset="0"/>
              <a:cs typeface="Arial" panose="020B0604020202020204" pitchFamily="34" charset="0"/>
            </a:endParaRPr>
          </a:p>
          <a:p>
            <a:pPr marL="342900" indent="-342900" algn="justLow">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الهدف </a:t>
            </a:r>
            <a:r>
              <a:rPr lang="ar-SA" sz="2000" dirty="0">
                <a:solidFill>
                  <a:schemeClr val="accent6">
                    <a:lumMod val="75000"/>
                  </a:schemeClr>
                </a:solidFill>
                <a:latin typeface="Arial" panose="020B0604020202020204" pitchFamily="34" charset="0"/>
                <a:cs typeface="Arial" panose="020B0604020202020204" pitchFamily="34" charset="0"/>
              </a:rPr>
              <a:t>من المشروع:</a:t>
            </a:r>
          </a:p>
          <a:p>
            <a:pPr algn="justLow"/>
            <a:r>
              <a:rPr lang="ar-OM" sz="2000" dirty="0" smtClean="0">
                <a:latin typeface="Arial" panose="020B0604020202020204" pitchFamily="34" charset="0"/>
                <a:cs typeface="Arial" panose="020B0604020202020204" pitchFamily="34" charset="0"/>
              </a:rPr>
              <a:t>جأت </a:t>
            </a:r>
            <a:r>
              <a:rPr lang="ar-SA" sz="2000" dirty="0" smtClean="0">
                <a:latin typeface="Arial" panose="020B0604020202020204" pitchFamily="34" charset="0"/>
                <a:cs typeface="Arial" panose="020B0604020202020204" pitchFamily="34" charset="0"/>
              </a:rPr>
              <a:t>الرغبة </a:t>
            </a:r>
            <a:r>
              <a:rPr lang="ar-SA" sz="2000" dirty="0">
                <a:latin typeface="Arial" panose="020B0604020202020204" pitchFamily="34" charset="0"/>
                <a:cs typeface="Arial" panose="020B0604020202020204" pitchFamily="34" charset="0"/>
              </a:rPr>
              <a:t>في إنشاء هذا </a:t>
            </a:r>
            <a:r>
              <a:rPr lang="ar-SA" sz="2000" dirty="0" smtClean="0">
                <a:latin typeface="Arial" panose="020B0604020202020204" pitchFamily="34" charset="0"/>
                <a:cs typeface="Arial" panose="020B0604020202020204" pitchFamily="34" charset="0"/>
              </a:rPr>
              <a:t>المشروع </a:t>
            </a:r>
            <a:r>
              <a:rPr lang="ar-OM" sz="2000" dirty="0" smtClean="0">
                <a:latin typeface="Arial" panose="020B0604020202020204" pitchFamily="34" charset="0"/>
                <a:cs typeface="Arial" panose="020B0604020202020204" pitchFamily="34" charset="0"/>
              </a:rPr>
              <a:t>لإزدياد عدد ا</a:t>
            </a:r>
            <a:r>
              <a:rPr lang="ar-SA" sz="2000" dirty="0" smtClean="0">
                <a:latin typeface="Arial" panose="020B0604020202020204" pitchFamily="34" charset="0"/>
                <a:cs typeface="Arial" panose="020B0604020202020204" pitchFamily="34" charset="0"/>
              </a:rPr>
              <a:t>لمسلمين </a:t>
            </a:r>
            <a:r>
              <a:rPr lang="ar-SA" sz="2000" dirty="0">
                <a:latin typeface="Arial" panose="020B0604020202020204" pitchFamily="34" charset="0"/>
                <a:cs typeface="Arial" panose="020B0604020202020204" pitchFamily="34" charset="0"/>
              </a:rPr>
              <a:t>في هذه المنطقة </a:t>
            </a:r>
            <a:r>
              <a:rPr lang="ar-OM" sz="2000" dirty="0" smtClean="0">
                <a:latin typeface="Arial" panose="020B0604020202020204" pitchFamily="34" charset="0"/>
                <a:cs typeface="Arial" panose="020B0604020202020204" pitchFamily="34" charset="0"/>
              </a:rPr>
              <a:t>إذ أصبحت المدرسة  </a:t>
            </a:r>
            <a:r>
              <a:rPr lang="ar-SA" sz="2000" dirty="0" smtClean="0">
                <a:latin typeface="Arial" panose="020B0604020202020204" pitchFamily="34" charset="0"/>
                <a:cs typeface="Arial" panose="020B0604020202020204" pitchFamily="34" charset="0"/>
              </a:rPr>
              <a:t>المسجد </a:t>
            </a:r>
            <a:r>
              <a:rPr lang="ar-SA" sz="2000" dirty="0">
                <a:latin typeface="Arial" panose="020B0604020202020204" pitchFamily="34" charset="0"/>
                <a:cs typeface="Arial" panose="020B0604020202020204" pitchFamily="34" charset="0"/>
              </a:rPr>
              <a:t>القديم </a:t>
            </a:r>
            <a:r>
              <a:rPr lang="ar-SA" sz="2000" dirty="0" smtClean="0">
                <a:latin typeface="Arial" panose="020B0604020202020204" pitchFamily="34" charset="0"/>
                <a:cs typeface="Arial" panose="020B0604020202020204" pitchFamily="34" charset="0"/>
              </a:rPr>
              <a:t>ل</a:t>
            </a:r>
            <a:r>
              <a:rPr lang="ar-OM" sz="2000" dirty="0" smtClean="0">
                <a:latin typeface="Arial" panose="020B0604020202020204" pitchFamily="34" charset="0"/>
                <a:cs typeface="Arial" panose="020B0604020202020204" pitchFamily="34" charset="0"/>
              </a:rPr>
              <a:t>ا</a:t>
            </a:r>
            <a:r>
              <a:rPr lang="ar-SA" sz="2000" dirty="0" smtClean="0">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تكفي لأعداد ا</a:t>
            </a:r>
            <a:r>
              <a:rPr lang="ar-SA" sz="2000" dirty="0" smtClean="0">
                <a:latin typeface="Arial" panose="020B0604020202020204" pitchFamily="34" charset="0"/>
                <a:cs typeface="Arial" panose="020B0604020202020204" pitchFamily="34" charset="0"/>
              </a:rPr>
              <a:t>لمصلين  </a:t>
            </a:r>
            <a:r>
              <a:rPr lang="ar-OM" sz="2000" dirty="0" smtClean="0">
                <a:latin typeface="Arial" panose="020B0604020202020204" pitchFamily="34" charset="0"/>
                <a:cs typeface="Arial" panose="020B0604020202020204" pitchFamily="34" charset="0"/>
              </a:rPr>
              <a:t>وا</a:t>
            </a:r>
            <a:r>
              <a:rPr lang="ar-SA" sz="2000" dirty="0" smtClean="0">
                <a:latin typeface="Arial" panose="020B0604020202020204" pitchFamily="34" charset="0"/>
                <a:cs typeface="Arial" panose="020B0604020202020204" pitchFamily="34" charset="0"/>
              </a:rPr>
              <a:t>لطلبه</a:t>
            </a:r>
            <a:r>
              <a:rPr lang="ar-OM" sz="2000" dirty="0" smtClean="0">
                <a:latin typeface="Arial" panose="020B0604020202020204" pitchFamily="34" charset="0"/>
                <a:cs typeface="Arial" panose="020B0604020202020204" pitchFamily="34" charset="0"/>
              </a:rPr>
              <a:t>.</a:t>
            </a:r>
          </a:p>
          <a:p>
            <a:pPr algn="justLow"/>
            <a:endParaRPr lang="ar-SA" sz="2000" dirty="0">
              <a:latin typeface="Arial" panose="020B0604020202020204" pitchFamily="34" charset="0"/>
              <a:cs typeface="Arial" panose="020B0604020202020204" pitchFamily="34" charset="0"/>
            </a:endParaRPr>
          </a:p>
          <a:p>
            <a:pPr marL="342900" indent="-342900" algn="justLow">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الفكرة </a:t>
            </a:r>
            <a:r>
              <a:rPr lang="ar-SA" sz="2000" dirty="0">
                <a:solidFill>
                  <a:schemeClr val="accent6">
                    <a:lumMod val="75000"/>
                  </a:schemeClr>
                </a:solidFill>
                <a:latin typeface="Arial" panose="020B0604020202020204" pitchFamily="34" charset="0"/>
                <a:cs typeface="Arial" panose="020B0604020202020204" pitchFamily="34" charset="0"/>
              </a:rPr>
              <a:t>التصميمية للمشروع:</a:t>
            </a:r>
          </a:p>
          <a:p>
            <a:pPr algn="justLow"/>
            <a:r>
              <a:rPr lang="ar-SA" sz="2000" dirty="0">
                <a:latin typeface="Arial" panose="020B0604020202020204" pitchFamily="34" charset="0"/>
                <a:cs typeface="Arial" panose="020B0604020202020204" pitchFamily="34" charset="0"/>
              </a:rPr>
              <a:t>نقل الطابع الإسلامي المتمثل في ( العقود – الزخارف – المنارة ) إلى المجتمع الغربي وذلك لإظهار وظيفة المشروع من خلال واجهاته</a:t>
            </a:r>
            <a:r>
              <a:rPr lang="ar-SA" sz="2000" dirty="0" smtClean="0">
                <a:latin typeface="Arial" panose="020B0604020202020204" pitchFamily="34" charset="0"/>
                <a:cs typeface="Arial" panose="020B0604020202020204" pitchFamily="34" charset="0"/>
              </a:rPr>
              <a:t>.</a:t>
            </a:r>
            <a:endParaRPr lang="ar-SA" sz="2000" dirty="0">
              <a:latin typeface="Arial" panose="020B0604020202020204" pitchFamily="34" charset="0"/>
              <a:cs typeface="Arial" panose="020B0604020202020204" pitchFamily="34" charset="0"/>
            </a:endParaRPr>
          </a:p>
        </p:txBody>
      </p:sp>
      <p:pic>
        <p:nvPicPr>
          <p:cNvPr id="4" name="Picture 2" descr="E:\الهندسة\أمثلة\masjid_3-e1347914281733.jpg"/>
          <p:cNvPicPr>
            <a:picLocks noChangeAspect="1" noChangeArrowheads="1"/>
          </p:cNvPicPr>
          <p:nvPr/>
        </p:nvPicPr>
        <p:blipFill rotWithShape="1">
          <a:blip r:embed="rId2" cstate="print"/>
          <a:srcRect r="13628"/>
          <a:stretch/>
        </p:blipFill>
        <p:spPr bwMode="auto">
          <a:xfrm>
            <a:off x="81422" y="3484396"/>
            <a:ext cx="5574320" cy="2916403"/>
          </a:xfrm>
          <a:prstGeom prst="rect">
            <a:avLst/>
          </a:prstGeom>
          <a:noFill/>
        </p:spPr>
      </p:pic>
      <p:pic>
        <p:nvPicPr>
          <p:cNvPr id="6" name="Picture 2" descr="E:\الهندسة\أمثلة\beach-e1342830508464.jpg"/>
          <p:cNvPicPr>
            <a:picLocks noChangeAspect="1" noChangeArrowheads="1"/>
          </p:cNvPicPr>
          <p:nvPr/>
        </p:nvPicPr>
        <p:blipFill>
          <a:blip r:embed="rId3" cstate="print"/>
          <a:srcRect/>
          <a:stretch>
            <a:fillRect/>
          </a:stretch>
        </p:blipFill>
        <p:spPr bwMode="auto">
          <a:xfrm>
            <a:off x="81422" y="79372"/>
            <a:ext cx="5594561" cy="3342880"/>
          </a:xfrm>
          <a:prstGeom prst="rect">
            <a:avLst/>
          </a:prstGeom>
          <a:noFill/>
        </p:spPr>
      </p:pic>
      <p:sp>
        <p:nvSpPr>
          <p:cNvPr id="8" name="مربع نص 4"/>
          <p:cNvSpPr txBox="1"/>
          <p:nvPr/>
        </p:nvSpPr>
        <p:spPr>
          <a:xfrm>
            <a:off x="5500694" y="757315"/>
            <a:ext cx="4357718" cy="707886"/>
          </a:xfrm>
          <a:prstGeom prst="rect">
            <a:avLst/>
          </a:prstGeom>
          <a:noFill/>
        </p:spPr>
        <p:txBody>
          <a:bodyPr wrap="square" rtlCol="1">
            <a:spAutoFit/>
          </a:bodyPr>
          <a:lstStyle/>
          <a:p>
            <a:r>
              <a:rPr lang="ar-SA" sz="2000" b="1" u="sng"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المثــال </a:t>
            </a:r>
            <a:r>
              <a:rPr lang="ar-OM" sz="2000" b="1" u="sng" dirty="0" smtClean="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الثالث </a:t>
            </a:r>
            <a:r>
              <a:rPr lang="ar-SA" sz="2000" b="1" u="sng" dirty="0" smtClean="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ar-OM" sz="2000" b="1" u="sng" dirty="0" smtClean="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ar-OM" sz="2000" dirty="0" smtClean="0">
                <a:solidFill>
                  <a:schemeClr val="accent6">
                    <a:lumMod val="50000"/>
                  </a:schemeClr>
                </a:solidFill>
                <a:latin typeface="Arial" panose="020B0604020202020204" pitchFamily="34" charset="0"/>
                <a:cs typeface="Arial" panose="020B0604020202020204" pitchFamily="34" charset="0"/>
              </a:rPr>
              <a:t>               مركز الإسلام – ألبرتا - كندا</a:t>
            </a:r>
            <a:endParaRPr lang="ar-SA" sz="2000"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5604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2"/>
          <p:cNvSpPr txBox="1"/>
          <p:nvPr/>
        </p:nvSpPr>
        <p:spPr>
          <a:xfrm>
            <a:off x="6514921" y="565123"/>
            <a:ext cx="3354007" cy="5072158"/>
          </a:xfrm>
          <a:prstGeom prst="rect">
            <a:avLst/>
          </a:prstGeom>
          <a:noFill/>
        </p:spPr>
        <p:txBody>
          <a:bodyPr wrap="square" rtlCol="1">
            <a:spAutoFit/>
          </a:bodyPr>
          <a:lstStyle/>
          <a:p>
            <a:pPr marL="342900" indent="-342900">
              <a:buFont typeface="Wingdings" panose="05000000000000000000" pitchFamily="2" charset="2"/>
              <a:buChar char="v"/>
            </a:pPr>
            <a:r>
              <a:rPr lang="ar-SA" sz="2000" dirty="0">
                <a:solidFill>
                  <a:schemeClr val="accent6">
                    <a:lumMod val="75000"/>
                  </a:schemeClr>
                </a:solidFill>
                <a:latin typeface="Arial" panose="020B0604020202020204" pitchFamily="34" charset="0"/>
              </a:rPr>
              <a:t>عناصر المشروع:</a:t>
            </a:r>
          </a:p>
          <a:p>
            <a:endParaRPr lang="ar-SA" sz="2000" dirty="0">
              <a:latin typeface="Arial" panose="020B0604020202020204" pitchFamily="34" charset="0"/>
              <a:cs typeface="Arial" panose="020B0604020202020204" pitchFamily="34" charset="0"/>
            </a:endParaRPr>
          </a:p>
          <a:p>
            <a:pPr marL="533400" indent="-533400" algn="justLow">
              <a:lnSpc>
                <a:spcPct val="80000"/>
              </a:lnSpc>
              <a:buFontTx/>
              <a:buChar char="-"/>
            </a:pPr>
            <a:r>
              <a:rPr lang="ar-SA" sz="2000" dirty="0" smtClean="0">
                <a:latin typeface="Arial" panose="020B0604020202020204" pitchFamily="34" charset="0"/>
                <a:cs typeface="Arial" panose="020B0604020202020204" pitchFamily="34" charset="0"/>
              </a:rPr>
              <a:t>ال</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مدرسة:</a:t>
            </a:r>
            <a:endParaRPr lang="ar-OM" sz="2000" dirty="0" smtClean="0">
              <a:latin typeface="Arial" panose="020B0604020202020204" pitchFamily="34" charset="0"/>
              <a:cs typeface="Arial" panose="020B0604020202020204" pitchFamily="34" charset="0"/>
            </a:endParaRPr>
          </a:p>
          <a:p>
            <a:pPr marL="533400" indent="-533400" algn="justLow">
              <a:lnSpc>
                <a:spcPct val="80000"/>
              </a:lnSpc>
              <a:buFontTx/>
              <a:buChar char="-"/>
            </a:pPr>
            <a:endParaRPr lang="ar-YE" sz="2000" dirty="0">
              <a:latin typeface="Arial" panose="020B0604020202020204" pitchFamily="34" charset="0"/>
              <a:cs typeface="Arial" panose="020B0604020202020204" pitchFamily="34" charset="0"/>
            </a:endParaRPr>
          </a:p>
          <a:p>
            <a:pPr marL="533400" indent="-533400" algn="justLow">
              <a:lnSpc>
                <a:spcPct val="80000"/>
              </a:lnSpc>
              <a:buFontTx/>
              <a:buNone/>
            </a:pPr>
            <a:r>
              <a:rPr lang="ar-YE" dirty="0">
                <a:latin typeface="Arial" panose="020B0604020202020204" pitchFamily="34" charset="0"/>
                <a:cs typeface="Arial" panose="020B0604020202020204" pitchFamily="34" charset="0"/>
              </a:rPr>
              <a:t>         </a:t>
            </a:r>
            <a:r>
              <a:rPr lang="ar-OM" dirty="0" smtClean="0">
                <a:latin typeface="Arial" panose="020B0604020202020204" pitchFamily="34" charset="0"/>
                <a:cs typeface="Arial" panose="020B0604020202020204" pitchFamily="34" charset="0"/>
              </a:rPr>
              <a:t>ت</a:t>
            </a:r>
            <a:r>
              <a:rPr lang="ar-YE" dirty="0" smtClean="0">
                <a:latin typeface="Arial" panose="020B0604020202020204" pitchFamily="34" charset="0"/>
                <a:cs typeface="Arial" panose="020B0604020202020204" pitchFamily="34" charset="0"/>
              </a:rPr>
              <a:t>حتوي </a:t>
            </a:r>
            <a:r>
              <a:rPr lang="ar-YE" dirty="0">
                <a:latin typeface="Arial" panose="020B0604020202020204" pitchFamily="34" charset="0"/>
                <a:cs typeface="Arial" panose="020B0604020202020204" pitchFamily="34" charset="0"/>
              </a:rPr>
              <a:t>على ( </a:t>
            </a:r>
            <a:r>
              <a:rPr lang="ar-SA" dirty="0">
                <a:latin typeface="Arial" panose="020B0604020202020204" pitchFamily="34" charset="0"/>
                <a:cs typeface="Arial" panose="020B0604020202020204" pitchFamily="34" charset="0"/>
              </a:rPr>
              <a:t>بهو المدخل </a:t>
            </a:r>
            <a:r>
              <a:rPr lang="ar-OM" dirty="0" smtClean="0">
                <a:latin typeface="Arial" panose="020B0604020202020204" pitchFamily="34" charset="0"/>
                <a:cs typeface="Arial" panose="020B0604020202020204" pitchFamily="34" charset="0"/>
              </a:rPr>
              <a:t>-</a:t>
            </a:r>
            <a:r>
              <a:rPr lang="ar-SA" dirty="0" smtClean="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فراغات تجمع </a:t>
            </a:r>
            <a:r>
              <a:rPr lang="ar-SA" dirty="0" smtClean="0">
                <a:latin typeface="Arial" panose="020B0604020202020204" pitchFamily="34" charset="0"/>
                <a:cs typeface="Arial" panose="020B0604020202020204" pitchFamily="34" charset="0"/>
              </a:rPr>
              <a:t>الطلبة</a:t>
            </a:r>
            <a:r>
              <a:rPr lang="ar-OM" dirty="0" smtClean="0">
                <a:latin typeface="Arial" panose="020B0604020202020204" pitchFamily="34" charset="0"/>
                <a:cs typeface="Arial" panose="020B0604020202020204" pitchFamily="34" charset="0"/>
              </a:rPr>
              <a:t> </a:t>
            </a:r>
            <a:r>
              <a:rPr lang="ar-SA" dirty="0" smtClean="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 قاعات دراسية – كافتيريا – دورات مياه –غرفة المدير </a:t>
            </a:r>
            <a:r>
              <a:rPr lang="ar-SA" dirty="0" smtClean="0">
                <a:latin typeface="Arial" panose="020B0604020202020204" pitchFamily="34" charset="0"/>
                <a:cs typeface="Arial" panose="020B0604020202020204" pitchFamily="34" charset="0"/>
              </a:rPr>
              <a:t>– المكاتب</a:t>
            </a:r>
            <a:r>
              <a:rPr lang="ar-OM" dirty="0" smtClean="0">
                <a:latin typeface="Arial" panose="020B0604020202020204" pitchFamily="34" charset="0"/>
                <a:cs typeface="Arial" panose="020B0604020202020204" pitchFamily="34" charset="0"/>
              </a:rPr>
              <a:t> الادارية</a:t>
            </a:r>
            <a:r>
              <a:rPr lang="ar-SA" dirty="0" smtClean="0">
                <a:latin typeface="Arial" panose="020B0604020202020204" pitchFamily="34" charset="0"/>
                <a:cs typeface="Arial" panose="020B0604020202020204" pitchFamily="34" charset="0"/>
              </a:rPr>
              <a:t>).</a:t>
            </a:r>
            <a:endParaRPr lang="ar-SA" dirty="0">
              <a:latin typeface="Arial" panose="020B0604020202020204" pitchFamily="34" charset="0"/>
              <a:cs typeface="Arial" panose="020B0604020202020204" pitchFamily="34" charset="0"/>
            </a:endParaRPr>
          </a:p>
          <a:p>
            <a:pPr marL="533400" indent="-533400">
              <a:lnSpc>
                <a:spcPct val="80000"/>
              </a:lnSpc>
              <a:buFontTx/>
              <a:buNone/>
            </a:pPr>
            <a:endParaRPr lang="ar-YE" dirty="0">
              <a:latin typeface="Arial" panose="020B0604020202020204" pitchFamily="34" charset="0"/>
              <a:cs typeface="Arial" panose="020B0604020202020204" pitchFamily="34" charset="0"/>
            </a:endParaRPr>
          </a:p>
          <a:p>
            <a:pPr marL="533400" indent="-533400">
              <a:lnSpc>
                <a:spcPct val="80000"/>
              </a:lnSpc>
              <a:buFontTx/>
              <a:buChar char="-"/>
            </a:pPr>
            <a:r>
              <a:rPr lang="ar-OM" dirty="0" smtClean="0">
                <a:latin typeface="Arial" panose="020B0604020202020204" pitchFamily="34" charset="0"/>
                <a:cs typeface="Arial" panose="020B0604020202020204" pitchFamily="34" charset="0"/>
              </a:rPr>
              <a:t>صالة رياضية (</a:t>
            </a:r>
            <a:r>
              <a:rPr lang="en-US" dirty="0" smtClean="0">
                <a:latin typeface="Arial" panose="020B0604020202020204" pitchFamily="34" charset="0"/>
                <a:cs typeface="Arial" panose="020B0604020202020204" pitchFamily="34" charset="0"/>
              </a:rPr>
              <a:t>GYM</a:t>
            </a:r>
            <a:r>
              <a:rPr lang="ar-OM" dirty="0" smtClean="0">
                <a:latin typeface="Arial" panose="020B0604020202020204" pitchFamily="34" charset="0"/>
                <a:cs typeface="Arial" panose="020B0604020202020204" pitchFamily="34" charset="0"/>
              </a:rPr>
              <a:t>):</a:t>
            </a:r>
          </a:p>
          <a:p>
            <a:pPr marL="533400" indent="-533400">
              <a:lnSpc>
                <a:spcPct val="80000"/>
              </a:lnSpc>
              <a:buFontTx/>
              <a:buChar char="-"/>
            </a:pPr>
            <a:endParaRPr lang="ar-YE" dirty="0">
              <a:latin typeface="Arial" panose="020B0604020202020204" pitchFamily="34" charset="0"/>
              <a:cs typeface="Arial" panose="020B0604020202020204" pitchFamily="34" charset="0"/>
            </a:endParaRPr>
          </a:p>
          <a:p>
            <a:pPr marL="533400" indent="-533400" algn="justLow">
              <a:lnSpc>
                <a:spcPct val="80000"/>
              </a:lnSpc>
              <a:buFontTx/>
              <a:buNone/>
            </a:pPr>
            <a:r>
              <a:rPr lang="ar-YE" dirty="0">
                <a:latin typeface="Arial" panose="020B0604020202020204" pitchFamily="34" charset="0"/>
                <a:cs typeface="Arial" panose="020B0604020202020204" pitchFamily="34" charset="0"/>
              </a:rPr>
              <a:t>         ويحتوي على </a:t>
            </a:r>
            <a:r>
              <a:rPr lang="ar-SA" dirty="0">
                <a:latin typeface="Arial" panose="020B0604020202020204" pitchFamily="34" charset="0"/>
                <a:cs typeface="Arial" panose="020B0604020202020204" pitchFamily="34" charset="0"/>
              </a:rPr>
              <a:t>( مسبح – صالة بلياردو و تنس – صالة </a:t>
            </a:r>
            <a:r>
              <a:rPr lang="ar-SA" dirty="0" smtClean="0">
                <a:latin typeface="Arial" panose="020B0604020202020204" pitchFamily="34" charset="0"/>
                <a:cs typeface="Arial" panose="020B0604020202020204" pitchFamily="34" charset="0"/>
              </a:rPr>
              <a:t>كرة </a:t>
            </a:r>
            <a:r>
              <a:rPr lang="ar-SA" dirty="0">
                <a:latin typeface="Arial" panose="020B0604020202020204" pitchFamily="34" charset="0"/>
                <a:cs typeface="Arial" panose="020B0604020202020204" pitchFamily="34" charset="0"/>
              </a:rPr>
              <a:t>الطائرة والسلة).</a:t>
            </a:r>
          </a:p>
          <a:p>
            <a:pPr marL="533400" indent="-533400">
              <a:lnSpc>
                <a:spcPct val="80000"/>
              </a:lnSpc>
              <a:buFontTx/>
              <a:buNone/>
            </a:pPr>
            <a:endParaRPr lang="ar-YE" dirty="0">
              <a:latin typeface="Arial" panose="020B0604020202020204" pitchFamily="34" charset="0"/>
              <a:cs typeface="Arial" panose="020B0604020202020204" pitchFamily="34" charset="0"/>
            </a:endParaRPr>
          </a:p>
          <a:p>
            <a:pPr marL="533400" indent="-533400">
              <a:lnSpc>
                <a:spcPct val="80000"/>
              </a:lnSpc>
              <a:buFontTx/>
              <a:buChar char="-"/>
            </a:pPr>
            <a:r>
              <a:rPr lang="ar-SA" sz="2000" dirty="0" smtClean="0">
                <a:latin typeface="Arial" panose="020B0604020202020204" pitchFamily="34" charset="0"/>
                <a:cs typeface="Arial" panose="020B0604020202020204" pitchFamily="34" charset="0"/>
              </a:rPr>
              <a:t>المسجد</a:t>
            </a:r>
            <a:r>
              <a:rPr lang="ar-OM" sz="2000" dirty="0" smtClean="0">
                <a:latin typeface="Arial" panose="020B0604020202020204" pitchFamily="34" charset="0"/>
                <a:cs typeface="Arial" panose="020B0604020202020204" pitchFamily="34" charset="0"/>
              </a:rPr>
              <a:t> :</a:t>
            </a:r>
          </a:p>
          <a:p>
            <a:pPr marL="533400" indent="-533400">
              <a:lnSpc>
                <a:spcPct val="80000"/>
              </a:lnSpc>
              <a:buFontTx/>
              <a:buChar char="-"/>
            </a:pPr>
            <a:endParaRPr lang="ar-YE" sz="2000" dirty="0">
              <a:latin typeface="Arial" panose="020B0604020202020204" pitchFamily="34" charset="0"/>
              <a:cs typeface="Arial" panose="020B0604020202020204" pitchFamily="34" charset="0"/>
            </a:endParaRPr>
          </a:p>
          <a:p>
            <a:pPr marL="533400" indent="-533400" algn="justLow">
              <a:lnSpc>
                <a:spcPct val="80000"/>
              </a:lnSpc>
              <a:buFontTx/>
              <a:buNone/>
            </a:pPr>
            <a:r>
              <a:rPr lang="ar-YE" dirty="0">
                <a:latin typeface="Arial" panose="020B0604020202020204" pitchFamily="34" charset="0"/>
                <a:cs typeface="Arial" panose="020B0604020202020204" pitchFamily="34" charset="0"/>
              </a:rPr>
              <a:t>        ويحتوي على </a:t>
            </a:r>
            <a:r>
              <a:rPr lang="ar-SA" dirty="0">
                <a:latin typeface="Arial" panose="020B0604020202020204" pitchFamily="34" charset="0"/>
                <a:cs typeface="Arial" panose="020B0604020202020204" pitchFamily="34" charset="0"/>
              </a:rPr>
              <a:t>( مصلى رجال مصلى نساء – مكتبه – دورات </a:t>
            </a:r>
            <a:r>
              <a:rPr lang="ar-SA" dirty="0" smtClean="0">
                <a:latin typeface="Arial" panose="020B0604020202020204" pitchFamily="34" charset="0"/>
                <a:cs typeface="Arial" panose="020B0604020202020204" pitchFamily="34" charset="0"/>
              </a:rPr>
              <a:t>مياه</a:t>
            </a:r>
            <a:r>
              <a:rPr lang="ar-OM" dirty="0" smtClean="0">
                <a:latin typeface="Arial" panose="020B0604020202020204" pitchFamily="34" charset="0"/>
                <a:cs typeface="Arial" panose="020B0604020202020204" pitchFamily="34" charset="0"/>
              </a:rPr>
              <a:t>).</a:t>
            </a:r>
            <a:endParaRPr lang="ar-SA" dirty="0">
              <a:latin typeface="Arial" panose="020B0604020202020204" pitchFamily="34" charset="0"/>
              <a:cs typeface="Arial" panose="020B0604020202020204" pitchFamily="34" charset="0"/>
            </a:endParaRPr>
          </a:p>
          <a:p>
            <a:pPr marL="533400" indent="-533400">
              <a:lnSpc>
                <a:spcPct val="80000"/>
              </a:lnSpc>
              <a:buFontTx/>
              <a:buNone/>
            </a:pPr>
            <a:endParaRPr lang="ar-SA" dirty="0" smtClean="0"/>
          </a:p>
          <a:p>
            <a:endParaRPr lang="ar-SA" dirty="0"/>
          </a:p>
        </p:txBody>
      </p:sp>
      <p:pic>
        <p:nvPicPr>
          <p:cNvPr id="4" name="Picture 2" descr="E:\الهندسة\أمثلة\المثال 3.jpg"/>
          <p:cNvPicPr>
            <a:picLocks noChangeAspect="1" noChangeArrowheads="1"/>
          </p:cNvPicPr>
          <p:nvPr/>
        </p:nvPicPr>
        <p:blipFill rotWithShape="1">
          <a:blip r:embed="rId2" cstate="print"/>
          <a:srcRect b="6959"/>
          <a:stretch/>
        </p:blipFill>
        <p:spPr bwMode="auto">
          <a:xfrm>
            <a:off x="35512" y="3866226"/>
            <a:ext cx="5848825" cy="2929631"/>
          </a:xfrm>
          <a:prstGeom prst="rect">
            <a:avLst/>
          </a:prstGeom>
          <a:noFill/>
        </p:spPr>
      </p:pic>
      <p:pic>
        <p:nvPicPr>
          <p:cNvPr id="5" name="Picture 4" descr="E:\الهندسة\أمثلة\المسقط13.jpg"/>
          <p:cNvPicPr>
            <a:picLocks noChangeAspect="1" noChangeArrowheads="1"/>
          </p:cNvPicPr>
          <p:nvPr/>
        </p:nvPicPr>
        <p:blipFill>
          <a:blip r:embed="rId3" cstate="print"/>
          <a:srcRect/>
          <a:stretch>
            <a:fillRect/>
          </a:stretch>
        </p:blipFill>
        <p:spPr bwMode="auto">
          <a:xfrm>
            <a:off x="35512" y="53267"/>
            <a:ext cx="6506043" cy="3701987"/>
          </a:xfrm>
          <a:prstGeom prst="rect">
            <a:avLst/>
          </a:prstGeom>
          <a:noFill/>
        </p:spPr>
      </p:pic>
      <p:sp>
        <p:nvSpPr>
          <p:cNvPr id="8" name="Rectangle 7"/>
          <p:cNvSpPr/>
          <p:nvPr/>
        </p:nvSpPr>
        <p:spPr>
          <a:xfrm>
            <a:off x="4817883" y="3755254"/>
            <a:ext cx="2132908"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تــقسيمات الـمقسط</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9" name="Rectangle 8"/>
          <p:cNvSpPr/>
          <p:nvPr/>
        </p:nvSpPr>
        <p:spPr>
          <a:xfrm>
            <a:off x="4817883" y="5964471"/>
            <a:ext cx="2132908"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مــنظور </a:t>
            </a:r>
            <a:r>
              <a:rPr lang="en-US"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3D</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7532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4"/>
          <p:cNvSpPr txBox="1"/>
          <p:nvPr/>
        </p:nvSpPr>
        <p:spPr>
          <a:xfrm>
            <a:off x="4580878" y="4326423"/>
            <a:ext cx="5259792" cy="2111347"/>
          </a:xfrm>
          <a:prstGeom prst="rect">
            <a:avLst/>
          </a:prstGeom>
          <a:noFill/>
          <a:ln w="9525">
            <a:noFill/>
            <a:miter lim="800000"/>
            <a:headEnd/>
            <a:tailEnd/>
          </a:ln>
          <a:effectLst/>
        </p:spPr>
        <p:txBody>
          <a:bodyPr wrap="square" rtlCol="1">
            <a:spAutoFit/>
          </a:bodyPr>
          <a:lstStyle/>
          <a:p>
            <a:pPr marL="342900" indent="-342900">
              <a:lnSpc>
                <a:spcPct val="80000"/>
              </a:lnSpc>
              <a:buFont typeface="Wingdings" panose="05000000000000000000" pitchFamily="2" charset="2"/>
              <a:buChar char="v"/>
            </a:pPr>
            <a:r>
              <a:rPr lang="ar-YE" sz="2000" dirty="0" smtClean="0">
                <a:solidFill>
                  <a:schemeClr val="accent6">
                    <a:lumMod val="75000"/>
                  </a:schemeClr>
                </a:solidFill>
                <a:latin typeface="Arial" panose="020B0604020202020204" pitchFamily="34" charset="0"/>
              </a:rPr>
              <a:t>دراسة </a:t>
            </a:r>
            <a:r>
              <a:rPr lang="ar-YE" sz="2000" dirty="0">
                <a:solidFill>
                  <a:schemeClr val="accent6">
                    <a:lumMod val="75000"/>
                  </a:schemeClr>
                </a:solidFill>
                <a:latin typeface="Arial" panose="020B0604020202020204" pitchFamily="34" charset="0"/>
              </a:rPr>
              <a:t>الحركة </a:t>
            </a:r>
            <a:r>
              <a:rPr lang="ar-YE" sz="2000" dirty="0" smtClean="0">
                <a:solidFill>
                  <a:schemeClr val="accent6">
                    <a:lumMod val="75000"/>
                  </a:schemeClr>
                </a:solidFill>
                <a:latin typeface="Arial" panose="020B0604020202020204" pitchFamily="34" charset="0"/>
              </a:rPr>
              <a:t>:-</a:t>
            </a:r>
            <a:endParaRPr lang="ar-OM" sz="2000" dirty="0" smtClean="0">
              <a:solidFill>
                <a:schemeClr val="accent6">
                  <a:lumMod val="75000"/>
                </a:schemeClr>
              </a:solidFill>
              <a:latin typeface="Arial" panose="020B0604020202020204" pitchFamily="34" charset="0"/>
            </a:endParaRPr>
          </a:p>
          <a:p>
            <a:pPr marL="342900" indent="-342900">
              <a:lnSpc>
                <a:spcPct val="80000"/>
              </a:lnSpc>
              <a:buFont typeface="Wingdings" panose="05000000000000000000" pitchFamily="2" charset="2"/>
              <a:buChar char="v"/>
            </a:pPr>
            <a:endParaRPr lang="ar-SA" dirty="0">
              <a:solidFill>
                <a:schemeClr val="accent6">
                  <a:lumMod val="75000"/>
                </a:schemeClr>
              </a:solidFill>
              <a:latin typeface="Arial" panose="020B0604020202020204" pitchFamily="34" charset="0"/>
            </a:endParaRPr>
          </a:p>
          <a:p>
            <a:pPr marL="177800" algn="justLow">
              <a:lnSpc>
                <a:spcPct val="80000"/>
              </a:lnSpc>
              <a:buFontTx/>
              <a:buNone/>
            </a:pPr>
            <a:r>
              <a:rPr lang="ar-OM" dirty="0" smtClean="0">
                <a:latin typeface="Arial" panose="020B0604020202020204" pitchFamily="34" charset="0"/>
                <a:cs typeface="Arial" panose="020B0604020202020204" pitchFamily="34" charset="0"/>
              </a:rPr>
              <a:t>تم إ</a:t>
            </a:r>
            <a:r>
              <a:rPr lang="ar-SA" dirty="0" smtClean="0">
                <a:latin typeface="Arial" panose="020B0604020202020204" pitchFamily="34" charset="0"/>
                <a:cs typeface="Arial" panose="020B0604020202020204" pitchFamily="34" charset="0"/>
              </a:rPr>
              <a:t>ستخد</a:t>
            </a:r>
            <a:r>
              <a:rPr lang="ar-OM" dirty="0">
                <a:latin typeface="Arial" panose="020B0604020202020204" pitchFamily="34" charset="0"/>
                <a:cs typeface="Arial" panose="020B0604020202020204" pitchFamily="34" charset="0"/>
              </a:rPr>
              <a:t>ا</a:t>
            </a:r>
            <a:r>
              <a:rPr lang="ar-SA" dirty="0" smtClean="0">
                <a:latin typeface="Arial" panose="020B0604020202020204" pitchFamily="34" charset="0"/>
                <a:cs typeface="Arial" panose="020B0604020202020204" pitchFamily="34" charset="0"/>
              </a:rPr>
              <a:t>م الحركة </a:t>
            </a:r>
            <a:r>
              <a:rPr lang="ar-SA" dirty="0">
                <a:latin typeface="Arial" panose="020B0604020202020204" pitchFamily="34" charset="0"/>
                <a:cs typeface="Arial" panose="020B0604020202020204" pitchFamily="34" charset="0"/>
              </a:rPr>
              <a:t>الطولية </a:t>
            </a:r>
            <a:r>
              <a:rPr lang="ar-SA" dirty="0" smtClean="0">
                <a:latin typeface="Arial" panose="020B0604020202020204" pitchFamily="34" charset="0"/>
                <a:cs typeface="Arial" panose="020B0604020202020204" pitchFamily="34" charset="0"/>
              </a:rPr>
              <a:t>في التنقل  </a:t>
            </a:r>
            <a:r>
              <a:rPr lang="ar-SA" dirty="0">
                <a:latin typeface="Arial" panose="020B0604020202020204" pitchFamily="34" charset="0"/>
                <a:cs typeface="Arial" panose="020B0604020202020204" pitchFamily="34" charset="0"/>
              </a:rPr>
              <a:t>داخل المشروع </a:t>
            </a:r>
            <a:r>
              <a:rPr lang="ar-SA" dirty="0" smtClean="0">
                <a:latin typeface="Arial" panose="020B0604020202020204" pitchFamily="34" charset="0"/>
                <a:cs typeface="Arial" panose="020B0604020202020204" pitchFamily="34" charset="0"/>
              </a:rPr>
              <a:t>لتوزيع </a:t>
            </a:r>
            <a:r>
              <a:rPr lang="ar-SA" dirty="0">
                <a:latin typeface="Arial" panose="020B0604020202020204" pitchFamily="34" charset="0"/>
                <a:cs typeface="Arial" panose="020B0604020202020204" pitchFamily="34" charset="0"/>
              </a:rPr>
              <a:t>حركة الطلاب داخل المدرسة وكذلك في الجيم والمسجد . </a:t>
            </a:r>
            <a:endParaRPr lang="ar-OM" dirty="0" smtClean="0">
              <a:latin typeface="Arial" panose="020B0604020202020204" pitchFamily="34" charset="0"/>
              <a:cs typeface="Arial" panose="020B0604020202020204" pitchFamily="34" charset="0"/>
            </a:endParaRPr>
          </a:p>
          <a:p>
            <a:pPr marL="177800" algn="justLow">
              <a:lnSpc>
                <a:spcPct val="80000"/>
              </a:lnSpc>
              <a:buFontTx/>
              <a:buNone/>
            </a:pPr>
            <a:r>
              <a:rPr lang="ar-OM" dirty="0" smtClean="0">
                <a:latin typeface="Arial" panose="020B0604020202020204" pitchFamily="34" charset="0"/>
                <a:cs typeface="Arial" panose="020B0604020202020204" pitchFamily="34" charset="0"/>
              </a:rPr>
              <a:t>وتم ال</a:t>
            </a:r>
            <a:r>
              <a:rPr lang="ar-SA" dirty="0" smtClean="0">
                <a:latin typeface="Arial" panose="020B0604020202020204" pitchFamily="34" charset="0"/>
                <a:cs typeface="Arial" panose="020B0604020202020204" pitchFamily="34" charset="0"/>
              </a:rPr>
              <a:t>ربط بين</a:t>
            </a:r>
            <a:r>
              <a:rPr lang="ar-OM" dirty="0" smtClean="0">
                <a:latin typeface="Arial" panose="020B0604020202020204" pitchFamily="34" charset="0"/>
                <a:cs typeface="Arial" panose="020B0604020202020204" pitchFamily="34" charset="0"/>
              </a:rPr>
              <a:t> </a:t>
            </a:r>
            <a:r>
              <a:rPr lang="ar-SA" dirty="0" smtClean="0">
                <a:latin typeface="Arial" panose="020B0604020202020204" pitchFamily="34" charset="0"/>
                <a:cs typeface="Arial" panose="020B0604020202020204" pitchFamily="34" charset="0"/>
              </a:rPr>
              <a:t>الأقسام </a:t>
            </a:r>
            <a:r>
              <a:rPr lang="ar-OM" dirty="0" smtClean="0">
                <a:latin typeface="Arial" panose="020B0604020202020204" pitchFamily="34" charset="0"/>
                <a:cs typeface="Arial" panose="020B0604020202020204" pitchFamily="34" charset="0"/>
              </a:rPr>
              <a:t>الثلاثة </a:t>
            </a:r>
            <a:r>
              <a:rPr lang="ar-SA" dirty="0" smtClean="0">
                <a:latin typeface="Arial" panose="020B0604020202020204" pitchFamily="34" charset="0"/>
                <a:cs typeface="Arial" panose="020B0604020202020204" pitchFamily="34" charset="0"/>
              </a:rPr>
              <a:t>بممر ووضع </a:t>
            </a:r>
            <a:r>
              <a:rPr lang="ar-SA" dirty="0">
                <a:latin typeface="Arial" panose="020B0604020202020204" pitchFamily="34" charset="0"/>
                <a:cs typeface="Arial" panose="020B0604020202020204" pitchFamily="34" charset="0"/>
              </a:rPr>
              <a:t>لكل جزء مدخل خاص به من </a:t>
            </a:r>
            <a:r>
              <a:rPr lang="ar-SA" dirty="0" smtClean="0">
                <a:latin typeface="Arial" panose="020B0604020202020204" pitchFamily="34" charset="0"/>
                <a:cs typeface="Arial" panose="020B0604020202020204" pitchFamily="34" charset="0"/>
              </a:rPr>
              <a:t>الخارج</a:t>
            </a:r>
            <a:r>
              <a:rPr lang="ar-OM" dirty="0" smtClean="0">
                <a:latin typeface="Arial" panose="020B0604020202020204" pitchFamily="34" charset="0"/>
                <a:cs typeface="Arial" panose="020B0604020202020204" pitchFamily="34" charset="0"/>
              </a:rPr>
              <a:t>.</a:t>
            </a:r>
          </a:p>
          <a:p>
            <a:pPr marL="177800" algn="justLow">
              <a:lnSpc>
                <a:spcPct val="80000"/>
              </a:lnSpc>
              <a:buFontTx/>
              <a:buNone/>
            </a:pPr>
            <a:endParaRPr lang="ar-YE" dirty="0">
              <a:latin typeface="Arial" panose="020B0604020202020204" pitchFamily="34" charset="0"/>
              <a:cs typeface="Arial" panose="020B0604020202020204" pitchFamily="34" charset="0"/>
            </a:endParaRPr>
          </a:p>
          <a:p>
            <a:pPr marL="177800" algn="justLow">
              <a:lnSpc>
                <a:spcPct val="80000"/>
              </a:lnSpc>
              <a:buFontTx/>
              <a:buNone/>
            </a:pPr>
            <a:r>
              <a:rPr lang="ar-SA" dirty="0">
                <a:latin typeface="Arial" panose="020B0604020202020204" pitchFamily="34" charset="0"/>
                <a:cs typeface="Arial" panose="020B0604020202020204" pitchFamily="34" charset="0"/>
              </a:rPr>
              <a:t>اما الحركة الراسية </a:t>
            </a:r>
            <a:r>
              <a:rPr lang="ar-OM" dirty="0" smtClean="0">
                <a:latin typeface="Arial" panose="020B0604020202020204" pitchFamily="34" charset="0"/>
                <a:cs typeface="Arial" panose="020B0604020202020204" pitchFamily="34" charset="0"/>
              </a:rPr>
              <a:t>فتم إ</a:t>
            </a:r>
            <a:r>
              <a:rPr lang="ar-SA" dirty="0" smtClean="0">
                <a:latin typeface="Arial" panose="020B0604020202020204" pitchFamily="34" charset="0"/>
                <a:cs typeface="Arial" panose="020B0604020202020204" pitchFamily="34" charset="0"/>
              </a:rPr>
              <a:t>ستخد</a:t>
            </a:r>
            <a:r>
              <a:rPr lang="ar-OM" dirty="0" smtClean="0">
                <a:latin typeface="Arial" panose="020B0604020202020204" pitchFamily="34" charset="0"/>
                <a:cs typeface="Arial" panose="020B0604020202020204" pitchFamily="34" charset="0"/>
              </a:rPr>
              <a:t>ا</a:t>
            </a:r>
            <a:r>
              <a:rPr lang="ar-SA" dirty="0" smtClean="0">
                <a:latin typeface="Arial" panose="020B0604020202020204" pitchFamily="34" charset="0"/>
                <a:cs typeface="Arial" panose="020B0604020202020204" pitchFamily="34" charset="0"/>
              </a:rPr>
              <a:t>م </a:t>
            </a:r>
            <a:r>
              <a:rPr lang="ar-OM" dirty="0" smtClean="0">
                <a:latin typeface="Arial" panose="020B0604020202020204" pitchFamily="34" charset="0"/>
                <a:cs typeface="Arial" panose="020B0604020202020204" pitchFamily="34" charset="0"/>
              </a:rPr>
              <a:t>السلالم ووزعت كالتالي (</a:t>
            </a:r>
            <a:r>
              <a:rPr lang="ar-SA" dirty="0" smtClean="0">
                <a:latin typeface="Arial" panose="020B0604020202020204" pitchFamily="34" charset="0"/>
                <a:cs typeface="Arial" panose="020B0604020202020204" pitchFamily="34" charset="0"/>
              </a:rPr>
              <a:t>سلم </a:t>
            </a:r>
            <a:r>
              <a:rPr lang="ar-SA" dirty="0">
                <a:latin typeface="Arial" panose="020B0604020202020204" pitchFamily="34" charset="0"/>
                <a:cs typeface="Arial" panose="020B0604020202020204" pitchFamily="34" charset="0"/>
              </a:rPr>
              <a:t>واحد </a:t>
            </a:r>
            <a:r>
              <a:rPr lang="ar-OM" dirty="0" smtClean="0">
                <a:latin typeface="Arial" panose="020B0604020202020204" pitchFamily="34" charset="0"/>
                <a:cs typeface="Arial" panose="020B0604020202020204" pitchFamily="34" charset="0"/>
              </a:rPr>
              <a:t>لقسم</a:t>
            </a:r>
            <a:r>
              <a:rPr lang="ar-SA" dirty="0" smtClean="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المدرسة </a:t>
            </a:r>
            <a:r>
              <a:rPr lang="ar-OM" dirty="0" smtClean="0">
                <a:latin typeface="Arial" panose="020B0604020202020204" pitchFamily="34" charset="0"/>
                <a:cs typeface="Arial" panose="020B0604020202020204" pitchFamily="34" charset="0"/>
              </a:rPr>
              <a:t>- </a:t>
            </a:r>
            <a:r>
              <a:rPr lang="ar-SA" dirty="0" smtClean="0">
                <a:latin typeface="Arial" panose="020B0604020202020204" pitchFamily="34" charset="0"/>
                <a:cs typeface="Arial" panose="020B0604020202020204" pitchFamily="34" charset="0"/>
              </a:rPr>
              <a:t>ثلاثة </a:t>
            </a:r>
            <a:r>
              <a:rPr lang="ar-SA" dirty="0">
                <a:latin typeface="Arial" panose="020B0604020202020204" pitchFamily="34" charset="0"/>
                <a:cs typeface="Arial" panose="020B0604020202020204" pitchFamily="34" charset="0"/>
              </a:rPr>
              <a:t>سلالم </a:t>
            </a:r>
            <a:r>
              <a:rPr lang="ar-OM" dirty="0" smtClean="0">
                <a:latin typeface="Arial" panose="020B0604020202020204" pitchFamily="34" charset="0"/>
                <a:cs typeface="Arial" panose="020B0604020202020204" pitchFamily="34" charset="0"/>
              </a:rPr>
              <a:t>لصالة</a:t>
            </a:r>
            <a:r>
              <a:rPr lang="ar-SA" dirty="0" smtClean="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الجيم </a:t>
            </a:r>
            <a:r>
              <a:rPr lang="ar-OM" dirty="0" smtClean="0">
                <a:latin typeface="Arial" panose="020B0604020202020204" pitchFamily="34" charset="0"/>
                <a:cs typeface="Arial" panose="020B0604020202020204" pitchFamily="34" charset="0"/>
              </a:rPr>
              <a:t>- </a:t>
            </a:r>
            <a:r>
              <a:rPr lang="ar-SA" dirty="0" smtClean="0">
                <a:latin typeface="Arial" panose="020B0604020202020204" pitchFamily="34" charset="0"/>
                <a:cs typeface="Arial" panose="020B0604020202020204" pitchFamily="34" charset="0"/>
              </a:rPr>
              <a:t>سلم </a:t>
            </a:r>
            <a:r>
              <a:rPr lang="ar-SA" dirty="0">
                <a:latin typeface="Arial" panose="020B0604020202020204" pitchFamily="34" charset="0"/>
                <a:cs typeface="Arial" panose="020B0604020202020204" pitchFamily="34" charset="0"/>
              </a:rPr>
              <a:t>واحد </a:t>
            </a:r>
            <a:r>
              <a:rPr lang="ar-OM" dirty="0" smtClean="0">
                <a:latin typeface="Arial" panose="020B0604020202020204" pitchFamily="34" charset="0"/>
                <a:cs typeface="Arial" panose="020B0604020202020204" pitchFamily="34" charset="0"/>
              </a:rPr>
              <a:t>للمسجد).</a:t>
            </a:r>
            <a:endParaRPr lang="ar-SA" dirty="0">
              <a:latin typeface="Arial" panose="020B0604020202020204" pitchFamily="34" charset="0"/>
              <a:cs typeface="Arial" panose="020B0604020202020204" pitchFamily="34" charset="0"/>
            </a:endParaRPr>
          </a:p>
        </p:txBody>
      </p:sp>
      <p:pic>
        <p:nvPicPr>
          <p:cNvPr id="4" name="Picture 2" descr="E:\الهندسة\أمثلة\الحركو.jpg"/>
          <p:cNvPicPr>
            <a:picLocks noChangeAspect="1" noChangeArrowheads="1"/>
          </p:cNvPicPr>
          <p:nvPr/>
        </p:nvPicPr>
        <p:blipFill rotWithShape="1">
          <a:blip r:embed="rId2" cstate="print"/>
          <a:srcRect t="3152" b="5909"/>
          <a:stretch/>
        </p:blipFill>
        <p:spPr bwMode="auto">
          <a:xfrm>
            <a:off x="1538336" y="26634"/>
            <a:ext cx="6673508" cy="4099973"/>
          </a:xfrm>
          <a:prstGeom prst="rect">
            <a:avLst/>
          </a:prstGeom>
          <a:noFill/>
        </p:spPr>
      </p:pic>
      <p:pic>
        <p:nvPicPr>
          <p:cNvPr id="9" name="Picture 3" descr="E:\الهندسة\أمثلة\boys-entrance-2-e1342830451506.jpg"/>
          <p:cNvPicPr>
            <a:picLocks noChangeAspect="1" noChangeArrowheads="1"/>
          </p:cNvPicPr>
          <p:nvPr/>
        </p:nvPicPr>
        <p:blipFill rotWithShape="1">
          <a:blip r:embed="rId3" cstate="print"/>
          <a:srcRect t="2593"/>
          <a:stretch/>
        </p:blipFill>
        <p:spPr bwMode="auto">
          <a:xfrm>
            <a:off x="62143" y="4132795"/>
            <a:ext cx="4400824" cy="2658407"/>
          </a:xfrm>
          <a:prstGeom prst="rect">
            <a:avLst/>
          </a:prstGeom>
          <a:noFill/>
        </p:spPr>
      </p:pic>
      <p:sp>
        <p:nvSpPr>
          <p:cNvPr id="10" name="Rectangle 9"/>
          <p:cNvSpPr/>
          <p:nvPr/>
        </p:nvSpPr>
        <p:spPr>
          <a:xfrm>
            <a:off x="101939" y="3478163"/>
            <a:ext cx="2132908"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مسقط الدور الأرضي</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074287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2"/>
          <p:cNvSpPr txBox="1"/>
          <p:nvPr/>
        </p:nvSpPr>
        <p:spPr>
          <a:xfrm>
            <a:off x="5713950" y="2833095"/>
            <a:ext cx="4090138" cy="3120854"/>
          </a:xfrm>
          <a:prstGeom prst="rect">
            <a:avLst/>
          </a:prstGeom>
          <a:noFill/>
          <a:ln w="9525">
            <a:noFill/>
            <a:miter lim="800000"/>
            <a:headEnd/>
            <a:tailEnd/>
          </a:ln>
          <a:effectLst/>
        </p:spPr>
        <p:txBody>
          <a:bodyPr wrap="square" rtlCol="1">
            <a:spAutoFit/>
          </a:bodyPr>
          <a:lstStyle/>
          <a:p>
            <a:pPr marL="533400" indent="-533400">
              <a:lnSpc>
                <a:spcPct val="80000"/>
              </a:lnSpc>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rPr>
              <a:t>عيوب </a:t>
            </a:r>
            <a:r>
              <a:rPr lang="ar-SA" sz="2000" dirty="0">
                <a:solidFill>
                  <a:schemeClr val="accent6">
                    <a:lumMod val="75000"/>
                  </a:schemeClr>
                </a:solidFill>
                <a:latin typeface="Arial" panose="020B0604020202020204" pitchFamily="34" charset="0"/>
              </a:rPr>
              <a:t>المشروع</a:t>
            </a:r>
            <a:r>
              <a:rPr lang="ar-SA" sz="2000" dirty="0" smtClean="0">
                <a:solidFill>
                  <a:schemeClr val="accent6">
                    <a:lumMod val="75000"/>
                  </a:schemeClr>
                </a:solidFill>
                <a:latin typeface="Arial" panose="020B0604020202020204" pitchFamily="34" charset="0"/>
              </a:rPr>
              <a:t>:</a:t>
            </a:r>
            <a:endParaRPr lang="ar-OM" sz="2000" dirty="0" smtClean="0">
              <a:solidFill>
                <a:schemeClr val="accent6">
                  <a:lumMod val="75000"/>
                </a:schemeClr>
              </a:solidFill>
              <a:latin typeface="Arial" panose="020B0604020202020204" pitchFamily="34" charset="0"/>
            </a:endParaRPr>
          </a:p>
          <a:p>
            <a:pPr marL="533400" indent="-533400">
              <a:lnSpc>
                <a:spcPct val="80000"/>
              </a:lnSpc>
              <a:buFontTx/>
              <a:buNone/>
            </a:pPr>
            <a:endParaRPr lang="ar-SA" dirty="0">
              <a:solidFill>
                <a:schemeClr val="accent6">
                  <a:lumMod val="75000"/>
                </a:schemeClr>
              </a:solidFill>
              <a:latin typeface="Arial" panose="020B0604020202020204" pitchFamily="34" charset="0"/>
            </a:endParaRPr>
          </a:p>
          <a:p>
            <a:pPr>
              <a:lnSpc>
                <a:spcPct val="80000"/>
              </a:lnSpc>
              <a:buFontTx/>
              <a:buNone/>
            </a:pPr>
            <a:r>
              <a:rPr lang="ar-SA" dirty="0">
                <a:latin typeface="Arial" panose="020B0604020202020204" pitchFamily="34" charset="0"/>
                <a:cs typeface="Arial" panose="020B0604020202020204" pitchFamily="34" charset="0"/>
              </a:rPr>
              <a:t>لم يوفق المصمم باختيار الشكل المناسب أو التصميم المناسب للمنارة.</a:t>
            </a:r>
          </a:p>
          <a:p>
            <a:pPr marL="533400" indent="-533400">
              <a:lnSpc>
                <a:spcPct val="80000"/>
              </a:lnSpc>
              <a:buFontTx/>
              <a:buNone/>
            </a:pPr>
            <a:endParaRPr lang="ar-SA" b="1" dirty="0" smtClean="0"/>
          </a:p>
          <a:p>
            <a:pPr marL="533400" indent="-533400">
              <a:lnSpc>
                <a:spcPct val="80000"/>
              </a:lnSpc>
              <a:buFontTx/>
              <a:buNone/>
            </a:pPr>
            <a:endParaRPr lang="ar-SA" b="1" dirty="0" smtClean="0"/>
          </a:p>
          <a:p>
            <a:pPr marL="533400" indent="-533400">
              <a:lnSpc>
                <a:spcPct val="80000"/>
              </a:lnSpc>
              <a:buFontTx/>
              <a:buNone/>
            </a:pPr>
            <a:endParaRPr lang="ar-SA" b="1" dirty="0" smtClean="0"/>
          </a:p>
          <a:p>
            <a:pPr marL="533400" indent="-533400">
              <a:lnSpc>
                <a:spcPct val="80000"/>
              </a:lnSpc>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rPr>
              <a:t>الدروس </a:t>
            </a:r>
            <a:r>
              <a:rPr lang="ar-SA" sz="2000" dirty="0">
                <a:solidFill>
                  <a:schemeClr val="accent6">
                    <a:lumMod val="75000"/>
                  </a:schemeClr>
                </a:solidFill>
                <a:latin typeface="Arial" panose="020B0604020202020204" pitchFamily="34" charset="0"/>
              </a:rPr>
              <a:t>المستفادة</a:t>
            </a:r>
            <a:r>
              <a:rPr lang="ar-SA" sz="2000" dirty="0" smtClean="0">
                <a:solidFill>
                  <a:schemeClr val="accent6">
                    <a:lumMod val="75000"/>
                  </a:schemeClr>
                </a:solidFill>
                <a:latin typeface="Arial" panose="020B0604020202020204" pitchFamily="34" charset="0"/>
              </a:rPr>
              <a:t>:</a:t>
            </a:r>
            <a:endParaRPr lang="ar-OM" sz="2000" dirty="0" smtClean="0">
              <a:solidFill>
                <a:schemeClr val="accent6">
                  <a:lumMod val="75000"/>
                </a:schemeClr>
              </a:solidFill>
              <a:latin typeface="Arial" panose="020B0604020202020204" pitchFamily="34" charset="0"/>
            </a:endParaRPr>
          </a:p>
          <a:p>
            <a:pPr marL="533400" indent="-533400">
              <a:lnSpc>
                <a:spcPct val="80000"/>
              </a:lnSpc>
              <a:buFont typeface="Wingdings" panose="05000000000000000000" pitchFamily="2" charset="2"/>
              <a:buChar char="v"/>
            </a:pPr>
            <a:endParaRPr lang="ar-SA" sz="2000" dirty="0">
              <a:solidFill>
                <a:schemeClr val="accent6">
                  <a:lumMod val="75000"/>
                </a:schemeClr>
              </a:solidFill>
              <a:latin typeface="Arial" panose="020B0604020202020204" pitchFamily="34" charset="0"/>
            </a:endParaRPr>
          </a:p>
          <a:p>
            <a:pPr marL="177800" indent="-177800">
              <a:lnSpc>
                <a:spcPct val="80000"/>
              </a:lnSpc>
              <a:buFontTx/>
              <a:buNone/>
            </a:pPr>
            <a:r>
              <a:rPr lang="ar-SA" dirty="0">
                <a:latin typeface="Arial" panose="020B0604020202020204" pitchFamily="34" charset="0"/>
                <a:cs typeface="Arial" panose="020B0604020202020204" pitchFamily="34" charset="0"/>
              </a:rPr>
              <a:t>- الربط بين جميع عناصر المشروع من ناحية </a:t>
            </a:r>
            <a:r>
              <a:rPr lang="ar-SA" dirty="0" smtClean="0">
                <a:latin typeface="Arial" panose="020B0604020202020204" pitchFamily="34" charset="0"/>
                <a:cs typeface="Arial" panose="020B0604020202020204" pitchFamily="34" charset="0"/>
              </a:rPr>
              <a:t>الحركة</a:t>
            </a:r>
            <a:r>
              <a:rPr lang="ar-OM" dirty="0" smtClean="0">
                <a:latin typeface="Arial" panose="020B0604020202020204" pitchFamily="34" charset="0"/>
                <a:cs typeface="Arial" panose="020B0604020202020204" pitchFamily="34" charset="0"/>
              </a:rPr>
              <a:t>.</a:t>
            </a:r>
            <a:endParaRPr lang="ar-SA" dirty="0">
              <a:latin typeface="Arial" panose="020B0604020202020204" pitchFamily="34" charset="0"/>
              <a:cs typeface="Arial" panose="020B0604020202020204" pitchFamily="34" charset="0"/>
            </a:endParaRPr>
          </a:p>
          <a:p>
            <a:pPr marL="177800" indent="-177800">
              <a:lnSpc>
                <a:spcPct val="80000"/>
              </a:lnSpc>
              <a:buFontTx/>
              <a:buNone/>
            </a:pPr>
            <a:r>
              <a:rPr lang="ar-OM" dirty="0" smtClean="0">
                <a:latin typeface="Arial" panose="020B0604020202020204" pitchFamily="34" charset="0"/>
                <a:cs typeface="Arial" panose="020B0604020202020204" pitchFamily="34" charset="0"/>
              </a:rPr>
              <a:t>- </a:t>
            </a:r>
            <a:r>
              <a:rPr lang="ar-SA" dirty="0" smtClean="0">
                <a:latin typeface="Arial" panose="020B0604020202020204" pitchFamily="34" charset="0"/>
                <a:cs typeface="Arial" panose="020B0604020202020204" pitchFamily="34" charset="0"/>
              </a:rPr>
              <a:t>عمل </a:t>
            </a:r>
            <a:r>
              <a:rPr lang="ar-SA" dirty="0">
                <a:latin typeface="Arial" panose="020B0604020202020204" pitchFamily="34" charset="0"/>
                <a:cs typeface="Arial" panose="020B0604020202020204" pitchFamily="34" charset="0"/>
              </a:rPr>
              <a:t>وظائف ترفيهية داخل المشروع وذلك لضمان راحة الطلاب واستعادة نشاطهم وكسر الملل الذي يشعر </a:t>
            </a:r>
            <a:r>
              <a:rPr lang="ar-OM" dirty="0" smtClean="0">
                <a:latin typeface="Arial" panose="020B0604020202020204" pitchFamily="34" charset="0"/>
                <a:cs typeface="Arial" panose="020B0604020202020204" pitchFamily="34" charset="0"/>
              </a:rPr>
              <a:t>به</a:t>
            </a:r>
            <a:r>
              <a:rPr lang="ar-SA" dirty="0" smtClean="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الطالب أثناء الدراسة</a:t>
            </a:r>
            <a:r>
              <a:rPr lang="ar-SA" dirty="0" smtClean="0">
                <a:latin typeface="Arial" panose="020B0604020202020204" pitchFamily="34" charset="0"/>
                <a:cs typeface="Arial" panose="020B0604020202020204" pitchFamily="34" charset="0"/>
              </a:rPr>
              <a:t>.</a:t>
            </a:r>
            <a:endParaRPr lang="ar-SA" sz="1600" dirty="0"/>
          </a:p>
        </p:txBody>
      </p:sp>
      <p:pic>
        <p:nvPicPr>
          <p:cNvPr id="6" name="Picture 3" descr="E:\الهندسة\أمثلة\lobby-_2-e1347913735509.jpg"/>
          <p:cNvPicPr>
            <a:picLocks noChangeAspect="1" noChangeArrowheads="1"/>
          </p:cNvPicPr>
          <p:nvPr/>
        </p:nvPicPr>
        <p:blipFill rotWithShape="1">
          <a:blip r:embed="rId2" cstate="print"/>
          <a:srcRect b="10297"/>
          <a:stretch/>
        </p:blipFill>
        <p:spPr bwMode="auto">
          <a:xfrm>
            <a:off x="83428" y="49099"/>
            <a:ext cx="5630522" cy="3599623"/>
          </a:xfrm>
          <a:prstGeom prst="rect">
            <a:avLst/>
          </a:prstGeom>
          <a:noFill/>
        </p:spPr>
      </p:pic>
      <p:pic>
        <p:nvPicPr>
          <p:cNvPr id="7" name="Picture 4" descr="E:\الهندسة\أمثلة\school-e1342830691958.jpg"/>
          <p:cNvPicPr>
            <a:picLocks noChangeAspect="1" noChangeArrowheads="1"/>
          </p:cNvPicPr>
          <p:nvPr/>
        </p:nvPicPr>
        <p:blipFill rotWithShape="1">
          <a:blip r:embed="rId3" cstate="print"/>
          <a:srcRect b="8253"/>
          <a:stretch/>
        </p:blipFill>
        <p:spPr bwMode="auto">
          <a:xfrm>
            <a:off x="83428" y="3733003"/>
            <a:ext cx="5630522" cy="3085047"/>
          </a:xfrm>
          <a:prstGeom prst="rect">
            <a:avLst/>
          </a:prstGeom>
          <a:noFill/>
        </p:spPr>
      </p:pic>
      <p:sp>
        <p:nvSpPr>
          <p:cNvPr id="8" name="مربع نص 4"/>
          <p:cNvSpPr txBox="1"/>
          <p:nvPr/>
        </p:nvSpPr>
        <p:spPr>
          <a:xfrm>
            <a:off x="5612039" y="555081"/>
            <a:ext cx="4293961" cy="2135969"/>
          </a:xfrm>
          <a:prstGeom prst="rect">
            <a:avLst/>
          </a:prstGeom>
          <a:noFill/>
          <a:ln w="9525">
            <a:noFill/>
            <a:miter lim="800000"/>
            <a:headEnd/>
            <a:tailEnd/>
          </a:ln>
          <a:effectLst/>
        </p:spPr>
        <p:txBody>
          <a:bodyPr wrap="square" rtlCol="1">
            <a:spAutoFit/>
          </a:bodyPr>
          <a:lstStyle>
            <a:defPPr>
              <a:defRPr lang="ar-OM"/>
            </a:defPPr>
            <a:lvl1pPr marL="533400" indent="-533400">
              <a:lnSpc>
                <a:spcPct val="80000"/>
              </a:lnSpc>
              <a:buFontTx/>
              <a:buNone/>
            </a:lvl1pPr>
          </a:lstStyle>
          <a:p>
            <a:pPr>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rPr>
              <a:t>مميزات </a:t>
            </a:r>
            <a:r>
              <a:rPr lang="ar-SA" sz="2000" dirty="0">
                <a:solidFill>
                  <a:schemeClr val="accent6">
                    <a:lumMod val="75000"/>
                  </a:schemeClr>
                </a:solidFill>
                <a:latin typeface="Arial" panose="020B0604020202020204" pitchFamily="34" charset="0"/>
              </a:rPr>
              <a:t>المشروع</a:t>
            </a:r>
            <a:r>
              <a:rPr lang="ar-SA" sz="2000" dirty="0" smtClean="0">
                <a:solidFill>
                  <a:schemeClr val="accent6">
                    <a:lumMod val="75000"/>
                  </a:schemeClr>
                </a:solidFill>
                <a:latin typeface="Arial" panose="020B0604020202020204" pitchFamily="34" charset="0"/>
              </a:rPr>
              <a:t>:</a:t>
            </a:r>
            <a:endParaRPr lang="ar-OM" sz="2000" dirty="0" smtClean="0">
              <a:solidFill>
                <a:schemeClr val="accent6">
                  <a:lumMod val="75000"/>
                </a:schemeClr>
              </a:solidFill>
              <a:latin typeface="Arial" panose="020B0604020202020204" pitchFamily="34" charset="0"/>
            </a:endParaRPr>
          </a:p>
          <a:p>
            <a:pPr>
              <a:buFont typeface="Wingdings" panose="05000000000000000000" pitchFamily="2" charset="2"/>
              <a:buChar char="v"/>
            </a:pPr>
            <a:endParaRPr lang="ar-SA" dirty="0">
              <a:latin typeface="Arial" panose="020B0604020202020204" pitchFamily="34" charset="0"/>
              <a:cs typeface="Arial" panose="020B0604020202020204" pitchFamily="34" charset="0"/>
            </a:endParaRPr>
          </a:p>
          <a:p>
            <a:pPr marL="342900" indent="-342900">
              <a:buFontTx/>
              <a:buChar char="-"/>
            </a:pPr>
            <a:r>
              <a:rPr lang="ar-SA" dirty="0">
                <a:latin typeface="Arial" panose="020B0604020202020204" pitchFamily="34" charset="0"/>
                <a:cs typeface="Arial" panose="020B0604020202020204" pitchFamily="34" charset="0"/>
              </a:rPr>
              <a:t>أرض المشروع </a:t>
            </a:r>
            <a:r>
              <a:rPr lang="ar-OM" dirty="0">
                <a:latin typeface="Arial" panose="020B0604020202020204" pitchFamily="34" charset="0"/>
                <a:cs typeface="Arial" panose="020B0604020202020204" pitchFamily="34" charset="0"/>
              </a:rPr>
              <a:t>ت</a:t>
            </a:r>
            <a:r>
              <a:rPr lang="ar-SA" dirty="0">
                <a:latin typeface="Arial" panose="020B0604020202020204" pitchFamily="34" charset="0"/>
                <a:cs typeface="Arial" panose="020B0604020202020204" pitchFamily="34" charset="0"/>
              </a:rPr>
              <a:t>كفي </a:t>
            </a:r>
            <a:r>
              <a:rPr lang="ar-OM" dirty="0">
                <a:latin typeface="Arial" panose="020B0604020202020204" pitchFamily="34" charset="0"/>
                <a:cs typeface="Arial" panose="020B0604020202020204" pitchFamily="34" charset="0"/>
              </a:rPr>
              <a:t>ل</a:t>
            </a:r>
            <a:r>
              <a:rPr lang="ar-SA" dirty="0">
                <a:latin typeface="Arial" panose="020B0604020202020204" pitchFamily="34" charset="0"/>
                <a:cs typeface="Arial" panose="020B0604020202020204" pitchFamily="34" charset="0"/>
              </a:rPr>
              <a:t>جميع </a:t>
            </a:r>
            <a:r>
              <a:rPr lang="ar-OM" dirty="0">
                <a:latin typeface="Arial" panose="020B0604020202020204" pitchFamily="34" charset="0"/>
                <a:cs typeface="Arial" panose="020B0604020202020204" pitchFamily="34" charset="0"/>
              </a:rPr>
              <a:t>الو</a:t>
            </a:r>
            <a:r>
              <a:rPr lang="ar-SA" dirty="0">
                <a:latin typeface="Arial" panose="020B0604020202020204" pitchFamily="34" charset="0"/>
                <a:cs typeface="Arial" panose="020B0604020202020204" pitchFamily="34" charset="0"/>
              </a:rPr>
              <a:t>ظائف و</a:t>
            </a:r>
            <a:r>
              <a:rPr lang="ar-OM" dirty="0">
                <a:latin typeface="Arial" panose="020B0604020202020204" pitchFamily="34" charset="0"/>
                <a:cs typeface="Arial" panose="020B0604020202020204" pitchFamily="34" charset="0"/>
              </a:rPr>
              <a:t>ال</a:t>
            </a:r>
            <a:r>
              <a:rPr lang="ar-SA" dirty="0">
                <a:latin typeface="Arial" panose="020B0604020202020204" pitchFamily="34" charset="0"/>
                <a:cs typeface="Arial" panose="020B0604020202020204" pitchFamily="34" charset="0"/>
              </a:rPr>
              <a:t>متطلبات </a:t>
            </a:r>
            <a:r>
              <a:rPr lang="ar-OM" dirty="0">
                <a:latin typeface="Arial" panose="020B0604020202020204" pitchFamily="34" charset="0"/>
                <a:cs typeface="Arial" panose="020B0604020202020204" pitchFamily="34" charset="0"/>
              </a:rPr>
              <a:t>.</a:t>
            </a:r>
          </a:p>
          <a:p>
            <a:pPr marL="342900" indent="-342900">
              <a:buFontTx/>
              <a:buChar char="-"/>
            </a:pPr>
            <a:r>
              <a:rPr lang="ar-OM" dirty="0">
                <a:latin typeface="Arial" panose="020B0604020202020204" pitchFamily="34" charset="0"/>
                <a:cs typeface="Arial" panose="020B0604020202020204" pitchFamily="34" charset="0"/>
              </a:rPr>
              <a:t>تحقيق عنصر الاتصال بين مكونات المشروع عن طريق </a:t>
            </a:r>
            <a:r>
              <a:rPr lang="ar-SA" dirty="0">
                <a:latin typeface="Arial" panose="020B0604020202020204" pitchFamily="34" charset="0"/>
                <a:cs typeface="Arial" panose="020B0604020202020204" pitchFamily="34" charset="0"/>
              </a:rPr>
              <a:t>ربط جميع الأجزاء بممر داخلي</a:t>
            </a:r>
            <a:r>
              <a:rPr lang="ar-OM" dirty="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355600" indent="-355600"/>
            <a:r>
              <a:rPr lang="ar-SA" dirty="0">
                <a:latin typeface="Arial" panose="020B0604020202020204" pitchFamily="34" charset="0"/>
                <a:cs typeface="Arial" panose="020B0604020202020204" pitchFamily="34" charset="0"/>
              </a:rPr>
              <a:t>-</a:t>
            </a:r>
            <a:r>
              <a:rPr lang="ar-OM" dirty="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 </a:t>
            </a:r>
            <a:r>
              <a:rPr lang="ar-OM" dirty="0">
                <a:latin typeface="Arial" panose="020B0604020202020204" pitchFamily="34" charset="0"/>
                <a:cs typeface="Arial" panose="020B0604020202020204" pitchFamily="34" charset="0"/>
              </a:rPr>
              <a:t>توفير صالة رياضية (</a:t>
            </a:r>
            <a:r>
              <a:rPr lang="en-US" dirty="0">
                <a:latin typeface="Arial" panose="020B0604020202020204" pitchFamily="34" charset="0"/>
                <a:cs typeface="Arial" panose="020B0604020202020204" pitchFamily="34" charset="0"/>
              </a:rPr>
              <a:t>GYM</a:t>
            </a:r>
            <a:r>
              <a:rPr lang="ar-OM" dirty="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داخل المشروع </a:t>
            </a:r>
            <a:r>
              <a:rPr lang="ar-OM" dirty="0">
                <a:latin typeface="Arial" panose="020B0604020202020204" pitchFamily="34" charset="0"/>
                <a:cs typeface="Arial" panose="020B0604020202020204" pitchFamily="34" charset="0"/>
              </a:rPr>
              <a:t>للمساعدة على تجديد نشاط</a:t>
            </a:r>
            <a:r>
              <a:rPr lang="ar-SA" dirty="0">
                <a:latin typeface="Arial" panose="020B0604020202020204" pitchFamily="34" charset="0"/>
                <a:cs typeface="Arial" panose="020B0604020202020204" pitchFamily="34" charset="0"/>
              </a:rPr>
              <a:t> الطلاب</a:t>
            </a:r>
            <a:r>
              <a:rPr lang="ar-OM" dirty="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a:t>
            </a:r>
          </a:p>
          <a:p>
            <a:r>
              <a:rPr lang="ar-SA" dirty="0">
                <a:latin typeface="Arial" panose="020B0604020202020204" pitchFamily="34" charset="0"/>
                <a:cs typeface="Arial" panose="020B0604020202020204" pitchFamily="34" charset="0"/>
              </a:rPr>
              <a:t>- </a:t>
            </a:r>
            <a:r>
              <a:rPr lang="ar-OM" dirty="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إستخدام مواد بناء تتلاءم مع طبيعة المشروع كاستخدام الطوب والحجر.</a:t>
            </a:r>
          </a:p>
        </p:txBody>
      </p:sp>
    </p:spTree>
    <p:extLst>
      <p:ext uri="{BB962C8B-B14F-4D97-AF65-F5344CB8AC3E}">
        <p14:creationId xmlns:p14="http://schemas.microsoft.com/office/powerpoint/2010/main" val="3612203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E:\الهندسة\أمثلة\Moataz-Faissal-Farid_06.jpg"/>
          <p:cNvPicPr>
            <a:picLocks noChangeAspect="1" noChangeArrowheads="1"/>
          </p:cNvPicPr>
          <p:nvPr/>
        </p:nvPicPr>
        <p:blipFill rotWithShape="1">
          <a:blip r:embed="rId2" cstate="print"/>
          <a:srcRect t="180" b="2287"/>
          <a:stretch/>
        </p:blipFill>
        <p:spPr bwMode="auto">
          <a:xfrm>
            <a:off x="-17755" y="-1"/>
            <a:ext cx="9923754" cy="6853383"/>
          </a:xfrm>
          <a:prstGeom prst="rect">
            <a:avLst/>
          </a:prstGeom>
          <a:noFill/>
        </p:spPr>
      </p:pic>
      <p:sp>
        <p:nvSpPr>
          <p:cNvPr id="5" name="Rectangle 4"/>
          <p:cNvSpPr/>
          <p:nvPr/>
        </p:nvSpPr>
        <p:spPr>
          <a:xfrm>
            <a:off x="-17754" y="6462328"/>
            <a:ext cx="9923754" cy="400110"/>
          </a:xfrm>
          <a:prstGeom prst="rect">
            <a:avLst/>
          </a:prstGeom>
          <a:solidFill>
            <a:srgbClr val="A9D18E">
              <a:alpha val="67059"/>
            </a:srgbClr>
          </a:solid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endParaRPr lang="en-US" sz="20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6" name="Rectangle 5"/>
          <p:cNvSpPr/>
          <p:nvPr/>
        </p:nvSpPr>
        <p:spPr>
          <a:xfrm>
            <a:off x="5743852" y="347392"/>
            <a:ext cx="4162147" cy="523220"/>
          </a:xfrm>
          <a:prstGeom prst="rect">
            <a:avLst/>
          </a:prstGeom>
          <a:solidFill>
            <a:srgbClr val="A9D18E">
              <a:alpha val="67059"/>
            </a:srgbClr>
          </a:solid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endParaRPr lang="en-US" sz="28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3" name="Rectangle 2"/>
          <p:cNvSpPr/>
          <p:nvPr/>
        </p:nvSpPr>
        <p:spPr>
          <a:xfrm>
            <a:off x="5894773" y="148519"/>
            <a:ext cx="4011227" cy="523220"/>
          </a:xfrm>
          <a:prstGeom prst="rect">
            <a:avLst/>
          </a:prstGeom>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ar-OM" sz="2800" b="1" cap="none" spc="0" dirty="0" smtClean="0">
                <a:ln w="10160">
                  <a:solidFill>
                    <a:schemeClr val="bg1"/>
                  </a:solidFill>
                  <a:prstDash val="solid"/>
                </a:ln>
                <a:solidFill>
                  <a:schemeClr val="accent6">
                    <a:lumMod val="75000"/>
                  </a:schemeClr>
                </a:solidFill>
                <a:effectLst>
                  <a:outerShdw blurRad="38100" dist="22860" dir="5400000" algn="tl" rotWithShape="0">
                    <a:srgbClr val="000000">
                      <a:alpha val="30000"/>
                    </a:srgbClr>
                  </a:outerShdw>
                </a:effectLst>
              </a:rPr>
              <a:t>المركز الإسلام - إيطاليا</a:t>
            </a:r>
            <a:endParaRPr lang="en-US" sz="2800" b="1" cap="none" spc="0" dirty="0">
              <a:ln w="10160">
                <a:solidFill>
                  <a:schemeClr val="bg1"/>
                </a:solidFill>
                <a:prstDash val="solid"/>
              </a:ln>
              <a:solidFill>
                <a:schemeClr val="accent6">
                  <a:lumMod val="75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087238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5"/>
          <p:cNvSpPr txBox="1"/>
          <p:nvPr/>
        </p:nvSpPr>
        <p:spPr>
          <a:xfrm>
            <a:off x="4445474" y="1172622"/>
            <a:ext cx="5325123" cy="1938992"/>
          </a:xfrm>
          <a:prstGeom prst="rect">
            <a:avLst/>
          </a:prstGeom>
          <a:noFill/>
        </p:spPr>
        <p:txBody>
          <a:bodyPr wrap="square" rtlCol="1">
            <a:spAutoFit/>
          </a:bodyPr>
          <a:lstStyle/>
          <a:p>
            <a:pPr marL="457200" indent="-457200">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موقع </a:t>
            </a:r>
            <a:r>
              <a:rPr lang="ar-SA" sz="2000" dirty="0">
                <a:solidFill>
                  <a:schemeClr val="accent6">
                    <a:lumMod val="75000"/>
                  </a:schemeClr>
                </a:solidFill>
                <a:latin typeface="Arial" panose="020B0604020202020204" pitchFamily="34" charset="0"/>
                <a:cs typeface="Arial" panose="020B0604020202020204" pitchFamily="34" charset="0"/>
              </a:rPr>
              <a:t>المشروع:</a:t>
            </a:r>
          </a:p>
          <a:p>
            <a:r>
              <a:rPr lang="ar-SA" sz="2000" dirty="0">
                <a:latin typeface="Arial" panose="020B0604020202020204" pitchFamily="34" charset="0"/>
                <a:cs typeface="Arial" panose="020B0604020202020204" pitchFamily="34" charset="0"/>
              </a:rPr>
              <a:t>ميلانو – إيطاليا</a:t>
            </a:r>
            <a:r>
              <a:rPr lang="ar-SA" sz="2000" dirty="0" smtClean="0">
                <a:latin typeface="Arial" panose="020B0604020202020204" pitchFamily="34" charset="0"/>
                <a:cs typeface="Arial" panose="020B0604020202020204" pitchFamily="34" charset="0"/>
              </a:rPr>
              <a:t>.</a:t>
            </a:r>
            <a:endParaRPr lang="ar-SA" dirty="0" smtClean="0"/>
          </a:p>
          <a:p>
            <a:pPr marL="457200" indent="-457200">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الهدف من المشروع:</a:t>
            </a:r>
          </a:p>
          <a:p>
            <a:pPr algn="justLow"/>
            <a:r>
              <a:rPr lang="ar-SA" sz="2000" dirty="0" smtClean="0">
                <a:latin typeface="Arial" panose="020B0604020202020204" pitchFamily="34" charset="0"/>
                <a:cs typeface="Arial" panose="020B0604020202020204" pitchFamily="34" charset="0"/>
              </a:rPr>
              <a:t>كان </a:t>
            </a:r>
            <a:r>
              <a:rPr lang="ar-SA" sz="2000" dirty="0">
                <a:latin typeface="Arial" panose="020B0604020202020204" pitchFamily="34" charset="0"/>
                <a:cs typeface="Arial" panose="020B0604020202020204" pitchFamily="34" charset="0"/>
              </a:rPr>
              <a:t>الهدف من المشروع هو تعزيز الجانب الإجتماعي والإنساني في هذه المنطقة حيث يعتبر هذا المشروع نقطة تلاقي كثير من الناس مختلفي الأجناس</a:t>
            </a:r>
            <a:r>
              <a:rPr lang="ar-SA" dirty="0" smtClean="0"/>
              <a:t>.</a:t>
            </a:r>
          </a:p>
        </p:txBody>
      </p:sp>
      <p:pic>
        <p:nvPicPr>
          <p:cNvPr id="4" name="Picture 2" descr="E:\الهندسة\أمثلة\Moataz-Faissal-Farid_940.jpg"/>
          <p:cNvPicPr>
            <a:picLocks noChangeAspect="1" noChangeArrowheads="1"/>
          </p:cNvPicPr>
          <p:nvPr/>
        </p:nvPicPr>
        <p:blipFill rotWithShape="1">
          <a:blip r:embed="rId2" cstate="print"/>
          <a:srcRect l="592" r="-1"/>
          <a:stretch/>
        </p:blipFill>
        <p:spPr bwMode="auto">
          <a:xfrm>
            <a:off x="44388" y="3148809"/>
            <a:ext cx="9831780" cy="3682557"/>
          </a:xfrm>
          <a:prstGeom prst="rect">
            <a:avLst/>
          </a:prstGeom>
          <a:noFill/>
        </p:spPr>
      </p:pic>
      <p:sp>
        <p:nvSpPr>
          <p:cNvPr id="6" name="مربع نص 4"/>
          <p:cNvSpPr txBox="1"/>
          <p:nvPr/>
        </p:nvSpPr>
        <p:spPr>
          <a:xfrm>
            <a:off x="5500694" y="464350"/>
            <a:ext cx="4357718" cy="707886"/>
          </a:xfrm>
          <a:prstGeom prst="rect">
            <a:avLst/>
          </a:prstGeom>
          <a:noFill/>
        </p:spPr>
        <p:txBody>
          <a:bodyPr wrap="square" rtlCol="1">
            <a:spAutoFit/>
          </a:bodyPr>
          <a:lstStyle/>
          <a:p>
            <a:r>
              <a:rPr lang="ar-SA" sz="2000" b="1" u="sng"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المثــال </a:t>
            </a:r>
            <a:r>
              <a:rPr lang="ar-OM" sz="2000" b="1" u="sng" dirty="0" smtClean="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الرابع </a:t>
            </a:r>
            <a:r>
              <a:rPr lang="ar-SA" sz="2000" b="1" u="sng" dirty="0" smtClean="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ar-OM" sz="2000" b="1" u="sng" dirty="0" smtClean="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ar-OM" sz="2000" dirty="0" smtClean="0">
                <a:solidFill>
                  <a:schemeClr val="accent6">
                    <a:lumMod val="50000"/>
                  </a:schemeClr>
                </a:solidFill>
                <a:latin typeface="Arial" panose="020B0604020202020204" pitchFamily="34" charset="0"/>
                <a:cs typeface="Arial" panose="020B0604020202020204" pitchFamily="34" charset="0"/>
              </a:rPr>
              <a:t>               المركز الإسلامي – إيطاليا</a:t>
            </a:r>
            <a:endParaRPr lang="ar-SA" sz="2000" dirty="0">
              <a:solidFill>
                <a:schemeClr val="accent6">
                  <a:lumMod val="50000"/>
                </a:schemeClr>
              </a:solidFill>
              <a:latin typeface="Arial" panose="020B0604020202020204" pitchFamily="34" charset="0"/>
              <a:cs typeface="Arial" panose="020B0604020202020204" pitchFamily="34" charset="0"/>
            </a:endParaRPr>
          </a:p>
        </p:txBody>
      </p:sp>
      <p:sp>
        <p:nvSpPr>
          <p:cNvPr id="8" name="مربع نص 5"/>
          <p:cNvSpPr txBox="1"/>
          <p:nvPr/>
        </p:nvSpPr>
        <p:spPr>
          <a:xfrm>
            <a:off x="73071" y="1172236"/>
            <a:ext cx="4372403" cy="1938992"/>
          </a:xfrm>
          <a:prstGeom prst="rect">
            <a:avLst/>
          </a:prstGeom>
          <a:noFill/>
        </p:spPr>
        <p:txBody>
          <a:bodyPr wrap="square" rtlCol="1">
            <a:spAutoFit/>
          </a:bodyPr>
          <a:lstStyle/>
          <a:p>
            <a:pPr marL="342900" indent="-342900">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الفكرة </a:t>
            </a:r>
            <a:r>
              <a:rPr lang="ar-SA" sz="2000" dirty="0">
                <a:solidFill>
                  <a:schemeClr val="accent6">
                    <a:lumMod val="75000"/>
                  </a:schemeClr>
                </a:solidFill>
                <a:latin typeface="Arial" panose="020B0604020202020204" pitchFamily="34" charset="0"/>
                <a:cs typeface="Arial" panose="020B0604020202020204" pitchFamily="34" charset="0"/>
              </a:rPr>
              <a:t>التصميمية للمشروع:</a:t>
            </a:r>
          </a:p>
          <a:p>
            <a:pPr algn="justLow"/>
            <a:r>
              <a:rPr lang="ar-SA" sz="2000" dirty="0">
                <a:latin typeface="Arial" panose="020B0604020202020204" pitchFamily="34" charset="0"/>
                <a:cs typeface="Arial" panose="020B0604020202020204" pitchFamily="34" charset="0"/>
              </a:rPr>
              <a:t>لم تستخدم المنارة ولا القبة في هذا المشروع وذلك لتخفيف الحدة من شكل المسجد فقد رآه البعض على أنها فكرة غازية ولذلك ركز المهندس على جانب الوظيفة أكثر من </a:t>
            </a:r>
            <a:r>
              <a:rPr lang="ar-SA" sz="2000" dirty="0" smtClean="0">
                <a:latin typeface="Arial" panose="020B0604020202020204" pitchFamily="34" charset="0"/>
                <a:cs typeface="Arial" panose="020B0604020202020204" pitchFamily="34" charset="0"/>
              </a:rPr>
              <a:t>الشكل.أما </a:t>
            </a:r>
            <a:r>
              <a:rPr lang="ar-SA" sz="2000" dirty="0">
                <a:latin typeface="Arial" panose="020B0604020202020204" pitchFamily="34" charset="0"/>
                <a:cs typeface="Arial" panose="020B0604020202020204" pitchFamily="34" charset="0"/>
              </a:rPr>
              <a:t>بالنسبة للتغليف الشفاف للمشروع لإظهار شفافية المشروع </a:t>
            </a:r>
            <a:r>
              <a:rPr lang="ar-OM" sz="2000" dirty="0" smtClean="0">
                <a:latin typeface="Arial" panose="020B0604020202020204" pitchFamily="34" charset="0"/>
                <a:cs typeface="Arial" panose="020B0604020202020204" pitchFamily="34" charset="0"/>
              </a:rPr>
              <a:t>.</a:t>
            </a:r>
            <a:endParaRPr lang="ar-SA" sz="2000" dirty="0">
              <a:latin typeface="Arial" panose="020B0604020202020204" pitchFamily="34" charset="0"/>
              <a:cs typeface="Arial" panose="020B0604020202020204" pitchFamily="34" charset="0"/>
            </a:endParaRPr>
          </a:p>
        </p:txBody>
      </p:sp>
      <p:cxnSp>
        <p:nvCxnSpPr>
          <p:cNvPr id="10" name="Straight Connector 9"/>
          <p:cNvCxnSpPr/>
          <p:nvPr/>
        </p:nvCxnSpPr>
        <p:spPr>
          <a:xfrm>
            <a:off x="4445474" y="1056443"/>
            <a:ext cx="0" cy="2092366"/>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455635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5"/>
          <p:cNvSpPr txBox="1"/>
          <p:nvPr/>
        </p:nvSpPr>
        <p:spPr>
          <a:xfrm>
            <a:off x="177553" y="4151381"/>
            <a:ext cx="9655107" cy="2449901"/>
          </a:xfrm>
          <a:prstGeom prst="rect">
            <a:avLst/>
          </a:prstGeom>
          <a:noFill/>
        </p:spPr>
        <p:txBody>
          <a:bodyPr wrap="square" rtlCol="1">
            <a:spAutoFit/>
          </a:bodyPr>
          <a:lstStyle/>
          <a:p>
            <a:pPr marL="342900" indent="-342900">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عناصر </a:t>
            </a:r>
            <a:r>
              <a:rPr lang="ar-SA" sz="2000" dirty="0">
                <a:solidFill>
                  <a:schemeClr val="accent6">
                    <a:lumMod val="75000"/>
                  </a:schemeClr>
                </a:solidFill>
                <a:latin typeface="Arial" panose="020B0604020202020204" pitchFamily="34" charset="0"/>
                <a:cs typeface="Arial" panose="020B0604020202020204" pitchFamily="34" charset="0"/>
              </a:rPr>
              <a:t>المشروع:</a:t>
            </a:r>
          </a:p>
          <a:p>
            <a:endParaRPr lang="ar-SA" b="1" u="sng" dirty="0" smtClean="0"/>
          </a:p>
          <a:p>
            <a:pPr marL="533400" indent="-533400">
              <a:lnSpc>
                <a:spcPct val="80000"/>
              </a:lnSpc>
              <a:buFontTx/>
              <a:buChar char="-"/>
            </a:pPr>
            <a:r>
              <a:rPr lang="ar-SA" dirty="0" smtClean="0">
                <a:latin typeface="Arial" panose="020B0604020202020204" pitchFamily="34" charset="0"/>
                <a:cs typeface="Arial" panose="020B0604020202020204" pitchFamily="34" charset="0"/>
              </a:rPr>
              <a:t>المنطقة </a:t>
            </a:r>
            <a:r>
              <a:rPr lang="ar-SA" dirty="0">
                <a:latin typeface="Arial" panose="020B0604020202020204" pitchFamily="34" charset="0"/>
                <a:cs typeface="Arial" panose="020B0604020202020204" pitchFamily="34" charset="0"/>
              </a:rPr>
              <a:t>التعليمية:</a:t>
            </a:r>
            <a:r>
              <a:rPr lang="ar-OM" dirty="0">
                <a:latin typeface="Arial" panose="020B0604020202020204" pitchFamily="34" charset="0"/>
                <a:cs typeface="Arial" panose="020B0604020202020204" pitchFamily="34" charset="0"/>
              </a:rPr>
              <a:t> </a:t>
            </a:r>
            <a:endParaRPr lang="ar-OM" dirty="0" smtClean="0">
              <a:latin typeface="Arial" panose="020B0604020202020204" pitchFamily="34" charset="0"/>
              <a:cs typeface="Arial" panose="020B0604020202020204" pitchFamily="34" charset="0"/>
            </a:endParaRPr>
          </a:p>
          <a:p>
            <a:pPr>
              <a:lnSpc>
                <a:spcPct val="80000"/>
              </a:lnSpc>
            </a:pPr>
            <a:r>
              <a:rPr lang="ar-OM" dirty="0">
                <a:latin typeface="Arial" panose="020B0604020202020204" pitchFamily="34" charset="0"/>
                <a:cs typeface="Arial" panose="020B0604020202020204" pitchFamily="34" charset="0"/>
              </a:rPr>
              <a:t> </a:t>
            </a:r>
            <a:r>
              <a:rPr lang="ar-OM" dirty="0" smtClean="0">
                <a:latin typeface="Arial" panose="020B0604020202020204" pitchFamily="34" charset="0"/>
                <a:cs typeface="Arial" panose="020B0604020202020204" pitchFamily="34" charset="0"/>
              </a:rPr>
              <a:t>                              </a:t>
            </a:r>
            <a:r>
              <a:rPr lang="ar-YE" dirty="0" smtClean="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بهو تجميعي – </a:t>
            </a:r>
            <a:r>
              <a:rPr lang="ar-SA" dirty="0" smtClean="0">
                <a:latin typeface="Arial" panose="020B0604020202020204" pitchFamily="34" charset="0"/>
                <a:cs typeface="Arial" panose="020B0604020202020204" pitchFamily="34" charset="0"/>
              </a:rPr>
              <a:t>مكتبة</a:t>
            </a:r>
            <a:r>
              <a:rPr lang="ar-OM" dirty="0" smtClean="0">
                <a:latin typeface="Arial" panose="020B0604020202020204" pitchFamily="34" charset="0"/>
                <a:cs typeface="Arial" panose="020B0604020202020204" pitchFamily="34" charset="0"/>
              </a:rPr>
              <a:t> </a:t>
            </a:r>
            <a:r>
              <a:rPr lang="ar-SA" dirty="0" smtClean="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قاعات دراسية – كافتيريا – دورات مياه </a:t>
            </a:r>
            <a:r>
              <a:rPr lang="ar-SA" dirty="0" smtClean="0">
                <a:latin typeface="Arial" panose="020B0604020202020204" pitchFamily="34" charset="0"/>
                <a:cs typeface="Arial" panose="020B0604020202020204" pitchFamily="34" charset="0"/>
              </a:rPr>
              <a:t>–</a:t>
            </a:r>
            <a:r>
              <a:rPr lang="ar-OM" dirty="0" smtClean="0">
                <a:latin typeface="Arial" panose="020B0604020202020204" pitchFamily="34" charset="0"/>
                <a:cs typeface="Arial" panose="020B0604020202020204" pitchFamily="34" charset="0"/>
              </a:rPr>
              <a:t> مكاتب</a:t>
            </a:r>
            <a:r>
              <a:rPr lang="ar-SA" dirty="0" smtClean="0">
                <a:latin typeface="Arial" panose="020B0604020202020204" pitchFamily="34" charset="0"/>
                <a:cs typeface="Arial" panose="020B0604020202020204" pitchFamily="34" charset="0"/>
              </a:rPr>
              <a:t> المقابل</a:t>
            </a:r>
            <a:r>
              <a:rPr lang="ar-OM" dirty="0" smtClean="0">
                <a:latin typeface="Arial" panose="020B0604020202020204" pitchFamily="34" charset="0"/>
                <a:cs typeface="Arial" panose="020B0604020202020204" pitchFamily="34" charset="0"/>
              </a:rPr>
              <a:t>ات</a:t>
            </a:r>
            <a:r>
              <a:rPr lang="ar-SA" dirty="0" smtClean="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a:t>
            </a:r>
          </a:p>
          <a:p>
            <a:pPr marL="533400" indent="-533400">
              <a:lnSpc>
                <a:spcPct val="80000"/>
              </a:lnSpc>
              <a:buFontTx/>
              <a:buChar char="-"/>
            </a:pPr>
            <a:r>
              <a:rPr lang="ar-SA" dirty="0" smtClean="0">
                <a:latin typeface="Arial" panose="020B0604020202020204" pitchFamily="34" charset="0"/>
                <a:cs typeface="Arial" panose="020B0604020202020204" pitchFamily="34" charset="0"/>
              </a:rPr>
              <a:t>المسجد</a:t>
            </a:r>
            <a:r>
              <a:rPr lang="ar-SA" dirty="0">
                <a:latin typeface="Arial" panose="020B0604020202020204" pitchFamily="34" charset="0"/>
                <a:cs typeface="Arial" panose="020B0604020202020204" pitchFamily="34" charset="0"/>
              </a:rPr>
              <a:t>:</a:t>
            </a:r>
            <a:r>
              <a:rPr lang="ar-YE" dirty="0">
                <a:latin typeface="Arial" panose="020B0604020202020204" pitchFamily="34" charset="0"/>
                <a:cs typeface="Arial" panose="020B0604020202020204" pitchFamily="34" charset="0"/>
              </a:rPr>
              <a:t>       </a:t>
            </a:r>
            <a:endParaRPr lang="ar-OM" dirty="0" smtClean="0">
              <a:latin typeface="Arial" panose="020B0604020202020204" pitchFamily="34" charset="0"/>
              <a:cs typeface="Arial" panose="020B0604020202020204" pitchFamily="34" charset="0"/>
            </a:endParaRPr>
          </a:p>
          <a:p>
            <a:pPr>
              <a:lnSpc>
                <a:spcPct val="80000"/>
              </a:lnSpc>
            </a:pPr>
            <a:r>
              <a:rPr lang="ar-OM" dirty="0">
                <a:latin typeface="Arial" panose="020B0604020202020204" pitchFamily="34" charset="0"/>
                <a:cs typeface="Arial" panose="020B0604020202020204" pitchFamily="34" charset="0"/>
              </a:rPr>
              <a:t> </a:t>
            </a:r>
            <a:r>
              <a:rPr lang="ar-OM" dirty="0" smtClean="0">
                <a:latin typeface="Arial" panose="020B0604020202020204" pitchFamily="34" charset="0"/>
                <a:cs typeface="Arial" panose="020B0604020202020204" pitchFamily="34" charset="0"/>
              </a:rPr>
              <a:t>            </a:t>
            </a:r>
            <a:r>
              <a:rPr lang="ar-YE" dirty="0" smtClean="0">
                <a:latin typeface="Arial" panose="020B0604020202020204" pitchFamily="34" charset="0"/>
                <a:cs typeface="Arial" panose="020B0604020202020204" pitchFamily="34" charset="0"/>
              </a:rPr>
              <a:t>  </a:t>
            </a:r>
            <a:r>
              <a:rPr lang="ar-OM" dirty="0" smtClean="0">
                <a:latin typeface="Arial" panose="020B0604020202020204" pitchFamily="34" charset="0"/>
                <a:cs typeface="Arial" panose="020B0604020202020204" pitchFamily="34" charset="0"/>
              </a:rPr>
              <a:t>                </a:t>
            </a:r>
            <a:r>
              <a:rPr lang="ar-SA" dirty="0" smtClean="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مصلى – مكتبة صغيرة – دورات مياه </a:t>
            </a:r>
            <a:r>
              <a:rPr lang="ar-SA" dirty="0" smtClean="0">
                <a:latin typeface="Arial" panose="020B0604020202020204" pitchFamily="34" charset="0"/>
                <a:cs typeface="Arial" panose="020B0604020202020204" pitchFamily="34" charset="0"/>
              </a:rPr>
              <a:t>)</a:t>
            </a:r>
            <a:r>
              <a:rPr lang="ar-OM" dirty="0" smtClean="0">
                <a:latin typeface="Arial" panose="020B0604020202020204" pitchFamily="34" charset="0"/>
                <a:cs typeface="Arial" panose="020B0604020202020204" pitchFamily="34" charset="0"/>
              </a:rPr>
              <a:t>.</a:t>
            </a:r>
            <a:endParaRPr lang="ar-SA" dirty="0">
              <a:latin typeface="Arial" panose="020B0604020202020204" pitchFamily="34" charset="0"/>
              <a:cs typeface="Arial" panose="020B0604020202020204" pitchFamily="34" charset="0"/>
            </a:endParaRPr>
          </a:p>
          <a:p>
            <a:pPr marL="533400" indent="-533400">
              <a:lnSpc>
                <a:spcPct val="80000"/>
              </a:lnSpc>
              <a:buFontTx/>
              <a:buChar char="-"/>
            </a:pPr>
            <a:r>
              <a:rPr lang="ar-SA" dirty="0" smtClean="0">
                <a:latin typeface="Arial" panose="020B0604020202020204" pitchFamily="34" charset="0"/>
                <a:cs typeface="Arial" panose="020B0604020202020204" pitchFamily="34" charset="0"/>
              </a:rPr>
              <a:t>منطقة </a:t>
            </a:r>
            <a:r>
              <a:rPr lang="ar-SA" dirty="0">
                <a:latin typeface="Arial" panose="020B0604020202020204" pitchFamily="34" charset="0"/>
                <a:cs typeface="Arial" panose="020B0604020202020204" pitchFamily="34" charset="0"/>
              </a:rPr>
              <a:t>المؤتمرات:</a:t>
            </a:r>
            <a:r>
              <a:rPr lang="ar-YE" dirty="0">
                <a:latin typeface="Arial" panose="020B0604020202020204" pitchFamily="34" charset="0"/>
                <a:cs typeface="Arial" panose="020B0604020202020204" pitchFamily="34" charset="0"/>
              </a:rPr>
              <a:t>     </a:t>
            </a:r>
            <a:endParaRPr lang="ar-OM" dirty="0" smtClean="0">
              <a:latin typeface="Arial" panose="020B0604020202020204" pitchFamily="34" charset="0"/>
              <a:cs typeface="Arial" panose="020B0604020202020204" pitchFamily="34" charset="0"/>
            </a:endParaRPr>
          </a:p>
          <a:p>
            <a:pPr>
              <a:lnSpc>
                <a:spcPct val="80000"/>
              </a:lnSpc>
            </a:pPr>
            <a:r>
              <a:rPr lang="ar-OM" dirty="0" smtClean="0">
                <a:latin typeface="Arial" panose="020B0604020202020204" pitchFamily="34" charset="0"/>
                <a:cs typeface="Arial" panose="020B0604020202020204" pitchFamily="34" charset="0"/>
              </a:rPr>
              <a:t>                               </a:t>
            </a:r>
            <a:r>
              <a:rPr lang="ar-SA" dirty="0" smtClean="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فراغ تجميعي </a:t>
            </a:r>
            <a:r>
              <a:rPr lang="ar-OM" dirty="0" smtClean="0">
                <a:latin typeface="Arial" panose="020B0604020202020204" pitchFamily="34" charset="0"/>
                <a:cs typeface="Arial" panose="020B0604020202020204" pitchFamily="34" charset="0"/>
              </a:rPr>
              <a:t>- </a:t>
            </a:r>
            <a:r>
              <a:rPr lang="ar-SA" dirty="0" smtClean="0">
                <a:latin typeface="Arial" panose="020B0604020202020204" pitchFamily="34" charset="0"/>
                <a:cs typeface="Arial" panose="020B0604020202020204" pitchFamily="34" charset="0"/>
              </a:rPr>
              <a:t>غرف </a:t>
            </a:r>
            <a:r>
              <a:rPr lang="ar-OM" dirty="0" smtClean="0">
                <a:latin typeface="Arial" panose="020B0604020202020204" pitchFamily="34" charset="0"/>
                <a:cs typeface="Arial" panose="020B0604020202020204" pitchFamily="34" charset="0"/>
              </a:rPr>
              <a:t>ا</a:t>
            </a:r>
            <a:r>
              <a:rPr lang="ar-SA" dirty="0" smtClean="0">
                <a:latin typeface="Arial" panose="020B0604020202020204" pitchFamily="34" charset="0"/>
                <a:cs typeface="Arial" panose="020B0604020202020204" pitchFamily="34" charset="0"/>
              </a:rPr>
              <a:t>ستقبال </a:t>
            </a:r>
            <a:r>
              <a:rPr lang="ar-SA" dirty="0">
                <a:latin typeface="Arial" panose="020B0604020202020204" pitchFamily="34" charset="0"/>
                <a:cs typeface="Arial" panose="020B0604020202020204" pitchFamily="34" charset="0"/>
              </a:rPr>
              <a:t>كبار </a:t>
            </a:r>
            <a:r>
              <a:rPr lang="ar-SA" dirty="0" smtClean="0">
                <a:latin typeface="Arial" panose="020B0604020202020204" pitchFamily="34" charset="0"/>
                <a:cs typeface="Arial" panose="020B0604020202020204" pitchFamily="34" charset="0"/>
              </a:rPr>
              <a:t>الظيوف</a:t>
            </a:r>
            <a:r>
              <a:rPr lang="ar-OM" dirty="0" smtClean="0">
                <a:latin typeface="Arial" panose="020B0604020202020204" pitchFamily="34" charset="0"/>
                <a:cs typeface="Arial" panose="020B0604020202020204" pitchFamily="34" charset="0"/>
              </a:rPr>
              <a:t> </a:t>
            </a:r>
            <a:r>
              <a:rPr lang="ar-SA" dirty="0" smtClean="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صالة مؤتمرات).</a:t>
            </a:r>
          </a:p>
          <a:p>
            <a:pPr marL="533400" indent="-533400">
              <a:lnSpc>
                <a:spcPct val="80000"/>
              </a:lnSpc>
              <a:buFontTx/>
              <a:buChar char="-"/>
            </a:pPr>
            <a:r>
              <a:rPr lang="ar-SA" dirty="0" smtClean="0">
                <a:latin typeface="Arial" panose="020B0604020202020204" pitchFamily="34" charset="0"/>
                <a:cs typeface="Arial" panose="020B0604020202020204" pitchFamily="34" charset="0"/>
              </a:rPr>
              <a:t>المنطقة </a:t>
            </a:r>
            <a:r>
              <a:rPr lang="ar-SA" dirty="0">
                <a:latin typeface="Arial" panose="020B0604020202020204" pitchFamily="34" charset="0"/>
                <a:cs typeface="Arial" panose="020B0604020202020204" pitchFamily="34" charset="0"/>
              </a:rPr>
              <a:t>التجارية:     </a:t>
            </a:r>
            <a:endParaRPr lang="ar-OM" dirty="0" smtClean="0">
              <a:latin typeface="Arial" panose="020B0604020202020204" pitchFamily="34" charset="0"/>
              <a:cs typeface="Arial" panose="020B0604020202020204" pitchFamily="34" charset="0"/>
            </a:endParaRPr>
          </a:p>
          <a:p>
            <a:pPr>
              <a:lnSpc>
                <a:spcPct val="80000"/>
              </a:lnSpc>
            </a:pPr>
            <a:r>
              <a:rPr lang="ar-OM" dirty="0">
                <a:latin typeface="Arial" panose="020B0604020202020204" pitchFamily="34" charset="0"/>
                <a:cs typeface="Arial" panose="020B0604020202020204" pitchFamily="34" charset="0"/>
              </a:rPr>
              <a:t> </a:t>
            </a:r>
            <a:r>
              <a:rPr lang="ar-OM" dirty="0" smtClean="0">
                <a:latin typeface="Arial" panose="020B0604020202020204" pitchFamily="34" charset="0"/>
                <a:cs typeface="Arial" panose="020B0604020202020204" pitchFamily="34" charset="0"/>
              </a:rPr>
              <a:t>                              ( </a:t>
            </a:r>
            <a:r>
              <a:rPr lang="ar-SA" dirty="0" smtClean="0">
                <a:latin typeface="Arial" panose="020B0604020202020204" pitchFamily="34" charset="0"/>
                <a:cs typeface="Arial" panose="020B0604020202020204" pitchFamily="34" charset="0"/>
              </a:rPr>
              <a:t>محلات تجارية</a:t>
            </a:r>
            <a:r>
              <a:rPr lang="ar-OM" dirty="0" smtClean="0">
                <a:latin typeface="Arial" panose="020B0604020202020204" pitchFamily="34" charset="0"/>
                <a:cs typeface="Arial" panose="020B0604020202020204" pitchFamily="34" charset="0"/>
              </a:rPr>
              <a:t> )</a:t>
            </a:r>
            <a:r>
              <a:rPr lang="ar-SA" dirty="0" smtClean="0">
                <a:latin typeface="Arial" panose="020B0604020202020204" pitchFamily="34" charset="0"/>
                <a:cs typeface="Arial" panose="020B0604020202020204" pitchFamily="34" charset="0"/>
              </a:rPr>
              <a:t>.</a:t>
            </a:r>
            <a:endParaRPr lang="ar-SA" dirty="0">
              <a:latin typeface="Arial" panose="020B0604020202020204" pitchFamily="34" charset="0"/>
              <a:cs typeface="Arial" panose="020B0604020202020204" pitchFamily="34" charset="0"/>
            </a:endParaRPr>
          </a:p>
        </p:txBody>
      </p:sp>
      <p:pic>
        <p:nvPicPr>
          <p:cNvPr id="4" name="Picture 2" descr="E:\الهندسة\أمثلة\12.jpg"/>
          <p:cNvPicPr>
            <a:picLocks noChangeAspect="1" noChangeArrowheads="1"/>
          </p:cNvPicPr>
          <p:nvPr/>
        </p:nvPicPr>
        <p:blipFill>
          <a:blip r:embed="rId2" cstate="print"/>
          <a:srcRect/>
          <a:stretch>
            <a:fillRect/>
          </a:stretch>
        </p:blipFill>
        <p:spPr bwMode="auto">
          <a:xfrm>
            <a:off x="4916065" y="80917"/>
            <a:ext cx="4916595" cy="3980856"/>
          </a:xfrm>
          <a:prstGeom prst="rect">
            <a:avLst/>
          </a:prstGeom>
          <a:noFill/>
        </p:spPr>
      </p:pic>
      <p:pic>
        <p:nvPicPr>
          <p:cNvPr id="5" name="Picture 3" descr="E:\الهندسة\أمثلة\Moataz-Faissal-Farid_Ground-Level-Plan.jpg"/>
          <p:cNvPicPr>
            <a:picLocks noChangeAspect="1" noChangeArrowheads="1"/>
          </p:cNvPicPr>
          <p:nvPr/>
        </p:nvPicPr>
        <p:blipFill rotWithShape="1">
          <a:blip r:embed="rId3" cstate="print"/>
          <a:srcRect l="18456" r="8829"/>
          <a:stretch/>
        </p:blipFill>
        <p:spPr bwMode="auto">
          <a:xfrm>
            <a:off x="88777" y="62632"/>
            <a:ext cx="4554244" cy="4000350"/>
          </a:xfrm>
          <a:prstGeom prst="rect">
            <a:avLst/>
          </a:prstGeom>
          <a:noFill/>
        </p:spPr>
      </p:pic>
      <p:sp>
        <p:nvSpPr>
          <p:cNvPr id="9" name="Rectangle 8"/>
          <p:cNvSpPr/>
          <p:nvPr/>
        </p:nvSpPr>
        <p:spPr>
          <a:xfrm>
            <a:off x="0" y="3794006"/>
            <a:ext cx="1845733"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مسقط الدور الأرضي</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10" name="Rectangle 9"/>
          <p:cNvSpPr/>
          <p:nvPr/>
        </p:nvSpPr>
        <p:spPr>
          <a:xfrm>
            <a:off x="4643021" y="3794006"/>
            <a:ext cx="1837267"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عناصر المشروع</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783305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5"/>
          <p:cNvSpPr txBox="1"/>
          <p:nvPr/>
        </p:nvSpPr>
        <p:spPr>
          <a:xfrm>
            <a:off x="5042467" y="89944"/>
            <a:ext cx="4731272" cy="6752618"/>
          </a:xfrm>
          <a:prstGeom prst="rect">
            <a:avLst/>
          </a:prstGeom>
          <a:noFill/>
          <a:ln w="9525">
            <a:noFill/>
            <a:miter lim="800000"/>
            <a:headEnd/>
            <a:tailEnd/>
          </a:ln>
          <a:effectLst/>
        </p:spPr>
        <p:txBody>
          <a:bodyPr wrap="square" rtlCol="1">
            <a:spAutoFit/>
          </a:bodyPr>
          <a:lstStyle/>
          <a:p>
            <a:pPr marL="533400" indent="-533400">
              <a:lnSpc>
                <a:spcPct val="80000"/>
              </a:lnSpc>
              <a:buFont typeface="Wingdings" panose="05000000000000000000" pitchFamily="2" charset="2"/>
              <a:buChar char="v"/>
            </a:pPr>
            <a:r>
              <a:rPr lang="ar-YE" sz="2000" dirty="0" smtClean="0">
                <a:solidFill>
                  <a:schemeClr val="accent6">
                    <a:lumMod val="75000"/>
                  </a:schemeClr>
                </a:solidFill>
                <a:latin typeface="Arial" panose="020B0604020202020204" pitchFamily="34" charset="0"/>
              </a:rPr>
              <a:t>دراسة </a:t>
            </a:r>
            <a:r>
              <a:rPr lang="ar-YE" sz="2000" dirty="0">
                <a:solidFill>
                  <a:schemeClr val="accent6">
                    <a:lumMod val="75000"/>
                  </a:schemeClr>
                </a:solidFill>
                <a:latin typeface="Arial" panose="020B0604020202020204" pitchFamily="34" charset="0"/>
              </a:rPr>
              <a:t>الحركة </a:t>
            </a:r>
            <a:r>
              <a:rPr lang="ar-OM" sz="2000" dirty="0" smtClean="0">
                <a:solidFill>
                  <a:schemeClr val="accent6">
                    <a:lumMod val="75000"/>
                  </a:schemeClr>
                </a:solidFill>
                <a:latin typeface="Arial" panose="020B0604020202020204" pitchFamily="34" charset="0"/>
              </a:rPr>
              <a:t>:</a:t>
            </a:r>
          </a:p>
          <a:p>
            <a:pPr marL="533400" indent="-533400">
              <a:lnSpc>
                <a:spcPct val="80000"/>
              </a:lnSpc>
              <a:buFont typeface="Wingdings" panose="05000000000000000000" pitchFamily="2" charset="2"/>
              <a:buChar char="v"/>
            </a:pPr>
            <a:endParaRPr lang="ar-SA" sz="1900" dirty="0">
              <a:solidFill>
                <a:schemeClr val="accent6">
                  <a:lumMod val="75000"/>
                </a:schemeClr>
              </a:solidFill>
              <a:latin typeface="Arial" panose="020B0604020202020204" pitchFamily="34" charset="0"/>
            </a:endParaRPr>
          </a:p>
          <a:p>
            <a:pPr algn="justLow">
              <a:lnSpc>
                <a:spcPct val="80000"/>
              </a:lnSpc>
              <a:buFontTx/>
              <a:buNone/>
            </a:pPr>
            <a:r>
              <a:rPr lang="ar-OM" sz="1900" dirty="0" smtClean="0">
                <a:latin typeface="Arial" panose="020B0604020202020204" pitchFamily="34" charset="0"/>
                <a:cs typeface="Arial" panose="020B0604020202020204" pitchFamily="34" charset="0"/>
              </a:rPr>
              <a:t>قسمت الحركة الافقية الى جزئين احدها تربط عناصر المشروع من الخارج والأخرى تربط التنقل بين الوظائف في داخل المشروع و</a:t>
            </a:r>
            <a:r>
              <a:rPr lang="ar-SA" sz="1900" dirty="0" smtClean="0">
                <a:latin typeface="Arial" panose="020B0604020202020204" pitchFamily="34" charset="0"/>
                <a:cs typeface="Arial" panose="020B0604020202020204" pitchFamily="34" charset="0"/>
              </a:rPr>
              <a:t>قد </a:t>
            </a:r>
            <a:r>
              <a:rPr lang="ar-SA" sz="1900" dirty="0">
                <a:latin typeface="Arial" panose="020B0604020202020204" pitchFamily="34" charset="0"/>
                <a:cs typeface="Arial" panose="020B0604020202020204" pitchFamily="34" charset="0"/>
              </a:rPr>
              <a:t>أضاف </a:t>
            </a:r>
            <a:r>
              <a:rPr lang="ar-OM" sz="1900" dirty="0" smtClean="0">
                <a:latin typeface="Arial" panose="020B0604020202020204" pitchFamily="34" charset="0"/>
                <a:cs typeface="Arial" panose="020B0604020202020204" pitchFamily="34" charset="0"/>
              </a:rPr>
              <a:t>المصمم </a:t>
            </a:r>
            <a:r>
              <a:rPr lang="ar-SA" sz="1900" dirty="0" smtClean="0">
                <a:latin typeface="Arial" panose="020B0604020202020204" pitchFamily="34" charset="0"/>
                <a:cs typeface="Arial" panose="020B0604020202020204" pitchFamily="34" charset="0"/>
              </a:rPr>
              <a:t>فراغ </a:t>
            </a:r>
            <a:r>
              <a:rPr lang="ar-SA" sz="1900" dirty="0">
                <a:latin typeface="Arial" panose="020B0604020202020204" pitchFamily="34" charset="0"/>
                <a:cs typeface="Arial" panose="020B0604020202020204" pitchFamily="34" charset="0"/>
              </a:rPr>
              <a:t>تجميعي </a:t>
            </a:r>
            <a:r>
              <a:rPr lang="ar-SA" sz="1900" dirty="0" smtClean="0">
                <a:latin typeface="Arial" panose="020B0604020202020204" pitchFamily="34" charset="0"/>
                <a:cs typeface="Arial" panose="020B0604020202020204" pitchFamily="34" charset="0"/>
              </a:rPr>
              <a:t>لكل</a:t>
            </a:r>
            <a:r>
              <a:rPr lang="ar-OM" sz="1900" dirty="0" smtClean="0">
                <a:latin typeface="Arial" panose="020B0604020202020204" pitchFamily="34" charset="0"/>
                <a:cs typeface="Arial" panose="020B0604020202020204" pitchFamily="34" charset="0"/>
              </a:rPr>
              <a:t>ٍ</a:t>
            </a:r>
            <a:r>
              <a:rPr lang="ar-SA" sz="1900" dirty="0" smtClean="0">
                <a:latin typeface="Arial" panose="020B0604020202020204" pitchFamily="34" charset="0"/>
                <a:cs typeface="Arial" panose="020B0604020202020204" pitchFamily="34" charset="0"/>
              </a:rPr>
              <a:t> </a:t>
            </a:r>
            <a:r>
              <a:rPr lang="ar-SA" sz="1900" dirty="0">
                <a:latin typeface="Arial" panose="020B0604020202020204" pitchFamily="34" charset="0"/>
                <a:cs typeface="Arial" panose="020B0604020202020204" pitchFamily="34" charset="0"/>
              </a:rPr>
              <a:t>من </a:t>
            </a:r>
            <a:r>
              <a:rPr lang="ar-SA" sz="1900" dirty="0" smtClean="0">
                <a:latin typeface="Arial" panose="020B0604020202020204" pitchFamily="34" charset="0"/>
                <a:cs typeface="Arial" panose="020B0604020202020204" pitchFamily="34" charset="0"/>
              </a:rPr>
              <a:t>ا</a:t>
            </a:r>
            <a:r>
              <a:rPr lang="ar-OM" sz="1900" dirty="0" smtClean="0">
                <a:latin typeface="Arial" panose="020B0604020202020204" pitchFamily="34" charset="0"/>
                <a:cs typeface="Arial" panose="020B0604020202020204" pitchFamily="34" charset="0"/>
              </a:rPr>
              <a:t>لجزء التعليمي والمؤتمرات</a:t>
            </a:r>
            <a:r>
              <a:rPr lang="ar-SA" sz="1900" dirty="0" smtClean="0">
                <a:latin typeface="Arial" panose="020B0604020202020204" pitchFamily="34" charset="0"/>
                <a:cs typeface="Arial" panose="020B0604020202020204" pitchFamily="34" charset="0"/>
              </a:rPr>
              <a:t> </a:t>
            </a:r>
            <a:r>
              <a:rPr lang="ar-SA" sz="1900" dirty="0">
                <a:latin typeface="Arial" panose="020B0604020202020204" pitchFamily="34" charset="0"/>
                <a:cs typeface="Arial" panose="020B0604020202020204" pitchFamily="34" charset="0"/>
              </a:rPr>
              <a:t>وذلك لتجنب الإزدحام </a:t>
            </a:r>
            <a:r>
              <a:rPr lang="ar-SA" sz="1900" dirty="0" smtClean="0">
                <a:latin typeface="Arial" panose="020B0604020202020204" pitchFamily="34" charset="0"/>
                <a:cs typeface="Arial" panose="020B0604020202020204" pitchFamily="34" charset="0"/>
              </a:rPr>
              <a:t>.</a:t>
            </a:r>
            <a:endParaRPr lang="ar-YE" sz="1900" dirty="0">
              <a:latin typeface="Arial" panose="020B0604020202020204" pitchFamily="34" charset="0"/>
              <a:cs typeface="Arial" panose="020B0604020202020204" pitchFamily="34" charset="0"/>
            </a:endParaRPr>
          </a:p>
          <a:p>
            <a:pPr algn="justLow">
              <a:lnSpc>
                <a:spcPct val="80000"/>
              </a:lnSpc>
              <a:buFontTx/>
              <a:buNone/>
            </a:pPr>
            <a:r>
              <a:rPr lang="ar-OM" sz="1900" dirty="0" smtClean="0">
                <a:latin typeface="Arial" panose="020B0604020202020204" pitchFamily="34" charset="0"/>
                <a:cs typeface="Arial" panose="020B0604020202020204" pitchFamily="34" charset="0"/>
              </a:rPr>
              <a:t>ا</a:t>
            </a:r>
            <a:r>
              <a:rPr lang="ar-SA" sz="1900" dirty="0" smtClean="0">
                <a:latin typeface="Arial" panose="020B0604020202020204" pitchFamily="34" charset="0"/>
                <a:cs typeface="Arial" panose="020B0604020202020204" pitchFamily="34" charset="0"/>
              </a:rPr>
              <a:t>ما </a:t>
            </a:r>
            <a:r>
              <a:rPr lang="ar-SA" sz="1900" dirty="0">
                <a:latin typeface="Arial" panose="020B0604020202020204" pitchFamily="34" charset="0"/>
                <a:cs typeface="Arial" panose="020B0604020202020204" pitchFamily="34" charset="0"/>
              </a:rPr>
              <a:t>الحركة </a:t>
            </a:r>
            <a:r>
              <a:rPr lang="ar-SA" sz="1900" dirty="0" smtClean="0">
                <a:latin typeface="Arial" panose="020B0604020202020204" pitchFamily="34" charset="0"/>
                <a:cs typeface="Arial" panose="020B0604020202020204" pitchFamily="34" charset="0"/>
              </a:rPr>
              <a:t>الر</a:t>
            </a:r>
            <a:r>
              <a:rPr lang="ar-OM" sz="1900" dirty="0" smtClean="0">
                <a:latin typeface="Arial" panose="020B0604020202020204" pitchFamily="34" charset="0"/>
                <a:cs typeface="Arial" panose="020B0604020202020204" pitchFamily="34" charset="0"/>
              </a:rPr>
              <a:t>أ</a:t>
            </a:r>
            <a:r>
              <a:rPr lang="ar-SA" sz="1900" dirty="0" smtClean="0">
                <a:latin typeface="Arial" panose="020B0604020202020204" pitchFamily="34" charset="0"/>
                <a:cs typeface="Arial" panose="020B0604020202020204" pitchFamily="34" charset="0"/>
              </a:rPr>
              <a:t>سية فقد</a:t>
            </a:r>
            <a:r>
              <a:rPr lang="ar-OM" sz="1900" dirty="0" smtClean="0">
                <a:latin typeface="Arial" panose="020B0604020202020204" pitchFamily="34" charset="0"/>
                <a:cs typeface="Arial" panose="020B0604020202020204" pitchFamily="34" charset="0"/>
              </a:rPr>
              <a:t> تم</a:t>
            </a:r>
            <a:r>
              <a:rPr lang="ar-SA" sz="1900" dirty="0" smtClean="0">
                <a:latin typeface="Arial" panose="020B0604020202020204" pitchFamily="34" charset="0"/>
                <a:cs typeface="Arial" panose="020B0604020202020204" pitchFamily="34" charset="0"/>
              </a:rPr>
              <a:t> </a:t>
            </a:r>
            <a:r>
              <a:rPr lang="ar-OM" sz="1900" dirty="0" smtClean="0">
                <a:latin typeface="Arial" panose="020B0604020202020204" pitchFamily="34" charset="0"/>
                <a:cs typeface="Arial" panose="020B0604020202020204" pitchFamily="34" charset="0"/>
              </a:rPr>
              <a:t>إ</a:t>
            </a:r>
            <a:r>
              <a:rPr lang="ar-SA" sz="1900" dirty="0" smtClean="0">
                <a:latin typeface="Arial" panose="020B0604020202020204" pitchFamily="34" charset="0"/>
                <a:cs typeface="Arial" panose="020B0604020202020204" pitchFamily="34" charset="0"/>
              </a:rPr>
              <a:t>ستخد</a:t>
            </a:r>
            <a:r>
              <a:rPr lang="ar-OM" sz="1900" dirty="0" smtClean="0">
                <a:latin typeface="Arial" panose="020B0604020202020204" pitchFamily="34" charset="0"/>
                <a:cs typeface="Arial" panose="020B0604020202020204" pitchFamily="34" charset="0"/>
              </a:rPr>
              <a:t>ا</a:t>
            </a:r>
            <a:r>
              <a:rPr lang="ar-SA" sz="1900" dirty="0" smtClean="0">
                <a:latin typeface="Arial" panose="020B0604020202020204" pitchFamily="34" charset="0"/>
                <a:cs typeface="Arial" panose="020B0604020202020204" pitchFamily="34" charset="0"/>
              </a:rPr>
              <a:t>م السلالم </a:t>
            </a:r>
            <a:r>
              <a:rPr lang="ar-SA" sz="1900" dirty="0">
                <a:latin typeface="Arial" panose="020B0604020202020204" pitchFamily="34" charset="0"/>
                <a:cs typeface="Arial" panose="020B0604020202020204" pitchFamily="34" charset="0"/>
              </a:rPr>
              <a:t>والمصاعد في جميع الوظائف.</a:t>
            </a:r>
          </a:p>
          <a:p>
            <a:pPr marL="533400" indent="-533400" algn="justLow">
              <a:lnSpc>
                <a:spcPct val="80000"/>
              </a:lnSpc>
              <a:buFontTx/>
              <a:buNone/>
            </a:pPr>
            <a:endParaRPr lang="ar-SA" sz="2000" dirty="0">
              <a:latin typeface="Arial" panose="020B0604020202020204" pitchFamily="34" charset="0"/>
              <a:cs typeface="Arial" panose="020B0604020202020204" pitchFamily="34" charset="0"/>
            </a:endParaRPr>
          </a:p>
          <a:p>
            <a:pPr marL="533400" indent="-533400" algn="justLow">
              <a:lnSpc>
                <a:spcPct val="80000"/>
              </a:lnSpc>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rPr>
              <a:t>مميزات </a:t>
            </a:r>
            <a:r>
              <a:rPr lang="ar-SA" sz="2000" dirty="0">
                <a:solidFill>
                  <a:schemeClr val="accent6">
                    <a:lumMod val="75000"/>
                  </a:schemeClr>
                </a:solidFill>
                <a:latin typeface="Arial" panose="020B0604020202020204" pitchFamily="34" charset="0"/>
              </a:rPr>
              <a:t>المشروع</a:t>
            </a:r>
            <a:r>
              <a:rPr lang="ar-SA" sz="2000" dirty="0" smtClean="0">
                <a:solidFill>
                  <a:schemeClr val="accent6">
                    <a:lumMod val="75000"/>
                  </a:schemeClr>
                </a:solidFill>
                <a:latin typeface="Arial" panose="020B0604020202020204" pitchFamily="34" charset="0"/>
              </a:rPr>
              <a:t>:</a:t>
            </a:r>
            <a:endParaRPr lang="ar-OM" sz="2000" dirty="0" smtClean="0">
              <a:solidFill>
                <a:schemeClr val="accent6">
                  <a:lumMod val="75000"/>
                </a:schemeClr>
              </a:solidFill>
              <a:latin typeface="Arial" panose="020B0604020202020204" pitchFamily="34" charset="0"/>
            </a:endParaRPr>
          </a:p>
          <a:p>
            <a:pPr marL="533400" indent="-533400" algn="justLow">
              <a:lnSpc>
                <a:spcPct val="80000"/>
              </a:lnSpc>
              <a:buFont typeface="Wingdings" panose="05000000000000000000" pitchFamily="2" charset="2"/>
              <a:buChar char="v"/>
            </a:pPr>
            <a:endParaRPr lang="ar-SA" sz="2000" dirty="0">
              <a:solidFill>
                <a:schemeClr val="accent6">
                  <a:lumMod val="75000"/>
                </a:schemeClr>
              </a:solidFill>
              <a:latin typeface="Arial" panose="020B0604020202020204" pitchFamily="34" charset="0"/>
            </a:endParaRPr>
          </a:p>
          <a:p>
            <a:pPr marL="177800" indent="-177800" algn="justLow">
              <a:lnSpc>
                <a:spcPct val="80000"/>
              </a:lnSpc>
              <a:buFontTx/>
              <a:buNone/>
            </a:pPr>
            <a:r>
              <a:rPr lang="ar-SA" sz="1900" dirty="0">
                <a:latin typeface="Arial" panose="020B0604020202020204" pitchFamily="34" charset="0"/>
                <a:cs typeface="Arial" panose="020B0604020202020204" pitchFamily="34" charset="0"/>
              </a:rPr>
              <a:t>- اختيار الأشكال البسيطة للمشروع وحصرها في شكل المربع مما يعطي للمشروع سهولة التنقل داخله .</a:t>
            </a:r>
          </a:p>
          <a:p>
            <a:pPr marL="177800" indent="-177800" algn="justLow">
              <a:lnSpc>
                <a:spcPct val="80000"/>
              </a:lnSpc>
              <a:buFontTx/>
              <a:buNone/>
            </a:pPr>
            <a:r>
              <a:rPr lang="ar-SA" sz="1900" dirty="0">
                <a:latin typeface="Arial" panose="020B0604020202020204" pitchFamily="34" charset="0"/>
                <a:cs typeface="Arial" panose="020B0604020202020204" pitchFamily="34" charset="0"/>
              </a:rPr>
              <a:t>- ابتكار فكرة جديدة وهي استخدام التغليف الخارجي للمشروع.</a:t>
            </a:r>
          </a:p>
          <a:p>
            <a:pPr marL="177800" indent="-177800" algn="justLow">
              <a:lnSpc>
                <a:spcPct val="80000"/>
              </a:lnSpc>
            </a:pPr>
            <a:r>
              <a:rPr lang="ar-OM" sz="1900" dirty="0" smtClean="0">
                <a:latin typeface="Arial" panose="020B0604020202020204" pitchFamily="34" charset="0"/>
                <a:cs typeface="Arial" panose="020B0604020202020204" pitchFamily="34" charset="0"/>
              </a:rPr>
              <a:t>- </a:t>
            </a:r>
            <a:r>
              <a:rPr lang="ar-SA" sz="1900" dirty="0" smtClean="0">
                <a:latin typeface="Arial" panose="020B0604020202020204" pitchFamily="34" charset="0"/>
                <a:cs typeface="Arial" panose="020B0604020202020204" pitchFamily="34" charset="0"/>
              </a:rPr>
              <a:t>إضافة </a:t>
            </a:r>
            <a:r>
              <a:rPr lang="ar-SA" sz="1900" dirty="0">
                <a:latin typeface="Arial" panose="020B0604020202020204" pitchFamily="34" charset="0"/>
                <a:cs typeface="Arial" panose="020B0604020202020204" pitchFamily="34" charset="0"/>
              </a:rPr>
              <a:t>الجانب التجاري في المشروع </a:t>
            </a:r>
            <a:r>
              <a:rPr lang="ar-OM" sz="1900" dirty="0" smtClean="0">
                <a:latin typeface="Arial" panose="020B0604020202020204" pitchFamily="34" charset="0"/>
                <a:cs typeface="Arial" panose="020B0604020202020204" pitchFamily="34" charset="0"/>
              </a:rPr>
              <a:t>التي قد تستخدم       للترويج عن العالم الإسلامي.</a:t>
            </a:r>
          </a:p>
          <a:p>
            <a:pPr algn="justLow">
              <a:lnSpc>
                <a:spcPct val="80000"/>
              </a:lnSpc>
            </a:pPr>
            <a:endParaRPr lang="ar-OM" sz="1900" dirty="0" smtClean="0">
              <a:latin typeface="Arial" panose="020B0604020202020204" pitchFamily="34" charset="0"/>
              <a:cs typeface="Arial" panose="020B0604020202020204" pitchFamily="34" charset="0"/>
            </a:endParaRPr>
          </a:p>
          <a:p>
            <a:pPr marL="533400" indent="-533400" algn="justLow">
              <a:lnSpc>
                <a:spcPct val="80000"/>
              </a:lnSpc>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rPr>
              <a:t>عيوب </a:t>
            </a:r>
            <a:r>
              <a:rPr lang="ar-SA" sz="2000" dirty="0">
                <a:solidFill>
                  <a:schemeClr val="accent6">
                    <a:lumMod val="75000"/>
                  </a:schemeClr>
                </a:solidFill>
                <a:latin typeface="Arial" panose="020B0604020202020204" pitchFamily="34" charset="0"/>
              </a:rPr>
              <a:t>المشروع</a:t>
            </a:r>
            <a:r>
              <a:rPr lang="ar-SA" sz="2000" dirty="0" smtClean="0">
                <a:solidFill>
                  <a:schemeClr val="accent6">
                    <a:lumMod val="75000"/>
                  </a:schemeClr>
                </a:solidFill>
                <a:latin typeface="Arial" panose="020B0604020202020204" pitchFamily="34" charset="0"/>
              </a:rPr>
              <a:t>:</a:t>
            </a:r>
            <a:endParaRPr lang="ar-OM" sz="2000" dirty="0" smtClean="0">
              <a:solidFill>
                <a:schemeClr val="accent6">
                  <a:lumMod val="75000"/>
                </a:schemeClr>
              </a:solidFill>
              <a:latin typeface="Arial" panose="020B0604020202020204" pitchFamily="34" charset="0"/>
            </a:endParaRPr>
          </a:p>
          <a:p>
            <a:pPr marL="533400" indent="-533400" algn="justLow">
              <a:lnSpc>
                <a:spcPct val="80000"/>
              </a:lnSpc>
              <a:buFont typeface="Wingdings" panose="05000000000000000000" pitchFamily="2" charset="2"/>
              <a:buChar char="v"/>
            </a:pPr>
            <a:endParaRPr lang="ar-SA" sz="2000" dirty="0">
              <a:solidFill>
                <a:schemeClr val="accent6">
                  <a:lumMod val="75000"/>
                </a:schemeClr>
              </a:solidFill>
              <a:latin typeface="Arial" panose="020B0604020202020204" pitchFamily="34" charset="0"/>
            </a:endParaRPr>
          </a:p>
          <a:p>
            <a:pPr marL="533400" indent="-533400">
              <a:lnSpc>
                <a:spcPct val="80000"/>
              </a:lnSpc>
              <a:buFontTx/>
              <a:buNone/>
            </a:pPr>
            <a:r>
              <a:rPr lang="ar-SA" sz="1900" dirty="0">
                <a:latin typeface="Arial" panose="020B0604020202020204" pitchFamily="34" charset="0"/>
                <a:cs typeface="Arial" panose="020B0604020202020204" pitchFamily="34" charset="0"/>
              </a:rPr>
              <a:t>- لا توجد مساحات خضراء داخل المشروع.</a:t>
            </a:r>
          </a:p>
          <a:p>
            <a:pPr marL="533400" indent="-533400">
              <a:lnSpc>
                <a:spcPct val="80000"/>
              </a:lnSpc>
              <a:buFontTx/>
              <a:buNone/>
            </a:pPr>
            <a:endParaRPr lang="ar-SA" sz="2000" b="1" dirty="0"/>
          </a:p>
          <a:p>
            <a:pPr marL="533400" indent="-533400">
              <a:lnSpc>
                <a:spcPct val="80000"/>
              </a:lnSpc>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rPr>
              <a:t>الدروس </a:t>
            </a:r>
            <a:r>
              <a:rPr lang="ar-SA" sz="2000" dirty="0">
                <a:solidFill>
                  <a:schemeClr val="accent6">
                    <a:lumMod val="75000"/>
                  </a:schemeClr>
                </a:solidFill>
                <a:latin typeface="Arial" panose="020B0604020202020204" pitchFamily="34" charset="0"/>
              </a:rPr>
              <a:t>المستفادة</a:t>
            </a:r>
            <a:r>
              <a:rPr lang="ar-SA" sz="2000" dirty="0" smtClean="0">
                <a:solidFill>
                  <a:schemeClr val="accent6">
                    <a:lumMod val="75000"/>
                  </a:schemeClr>
                </a:solidFill>
                <a:latin typeface="Arial" panose="020B0604020202020204" pitchFamily="34" charset="0"/>
              </a:rPr>
              <a:t>:</a:t>
            </a:r>
            <a:endParaRPr lang="ar-OM" sz="2000" dirty="0" smtClean="0">
              <a:solidFill>
                <a:schemeClr val="accent6">
                  <a:lumMod val="75000"/>
                </a:schemeClr>
              </a:solidFill>
              <a:latin typeface="Arial" panose="020B0604020202020204" pitchFamily="34" charset="0"/>
            </a:endParaRPr>
          </a:p>
          <a:p>
            <a:pPr marL="533400" indent="-533400">
              <a:lnSpc>
                <a:spcPct val="80000"/>
              </a:lnSpc>
              <a:buFont typeface="Wingdings" panose="05000000000000000000" pitchFamily="2" charset="2"/>
              <a:buChar char="v"/>
            </a:pPr>
            <a:endParaRPr lang="ar-SA" sz="2000" dirty="0">
              <a:solidFill>
                <a:schemeClr val="accent6">
                  <a:lumMod val="75000"/>
                </a:schemeClr>
              </a:solidFill>
              <a:latin typeface="Arial" panose="020B0604020202020204" pitchFamily="34" charset="0"/>
            </a:endParaRPr>
          </a:p>
          <a:p>
            <a:pPr marL="533400" indent="-533400">
              <a:lnSpc>
                <a:spcPct val="80000"/>
              </a:lnSpc>
              <a:buFontTx/>
              <a:buChar char="-"/>
            </a:pPr>
            <a:r>
              <a:rPr lang="ar-SA" sz="1900" dirty="0">
                <a:latin typeface="Arial" panose="020B0604020202020204" pitchFamily="34" charset="0"/>
                <a:cs typeface="Arial" panose="020B0604020202020204" pitchFamily="34" charset="0"/>
              </a:rPr>
              <a:t>استخدام مواد البناء الحديثة .</a:t>
            </a:r>
          </a:p>
          <a:p>
            <a:pPr marL="533400" indent="-533400">
              <a:lnSpc>
                <a:spcPct val="80000"/>
              </a:lnSpc>
              <a:buFontTx/>
              <a:buChar char="-"/>
            </a:pPr>
            <a:r>
              <a:rPr lang="ar-SA" sz="1900" dirty="0">
                <a:latin typeface="Arial" panose="020B0604020202020204" pitchFamily="34" charset="0"/>
                <a:cs typeface="Arial" panose="020B0604020202020204" pitchFamily="34" charset="0"/>
              </a:rPr>
              <a:t>التسويق للمنتجات الإسلامية وذلك من خلال عمل الجانب التجاري</a:t>
            </a:r>
            <a:r>
              <a:rPr lang="ar-SA" sz="1900" dirty="0" smtClean="0">
                <a:latin typeface="Arial" panose="020B0604020202020204" pitchFamily="34" charset="0"/>
                <a:cs typeface="Arial" panose="020B0604020202020204" pitchFamily="34" charset="0"/>
              </a:rPr>
              <a:t>.</a:t>
            </a:r>
            <a:endParaRPr lang="ar-OM" sz="1900" dirty="0" smtClean="0">
              <a:latin typeface="Arial" panose="020B0604020202020204" pitchFamily="34" charset="0"/>
              <a:cs typeface="Arial" panose="020B0604020202020204" pitchFamily="34" charset="0"/>
            </a:endParaRPr>
          </a:p>
        </p:txBody>
      </p:sp>
      <p:pic>
        <p:nvPicPr>
          <p:cNvPr id="4" name="Picture 2" descr="E:\الهندسة\أمثلة\13.jpg"/>
          <p:cNvPicPr>
            <a:picLocks noChangeAspect="1" noChangeArrowheads="1"/>
          </p:cNvPicPr>
          <p:nvPr/>
        </p:nvPicPr>
        <p:blipFill rotWithShape="1">
          <a:blip r:embed="rId2" cstate="print"/>
          <a:srcRect l="19141" r="18025" b="21039"/>
          <a:stretch/>
        </p:blipFill>
        <p:spPr bwMode="auto">
          <a:xfrm>
            <a:off x="84665" y="89944"/>
            <a:ext cx="4957801" cy="5074723"/>
          </a:xfrm>
          <a:prstGeom prst="rect">
            <a:avLst/>
          </a:prstGeom>
          <a:noFill/>
        </p:spPr>
      </p:pic>
      <p:pic>
        <p:nvPicPr>
          <p:cNvPr id="6" name="Picture 2" descr="E:\الهندسة\أمثلة\13.jpg"/>
          <p:cNvPicPr>
            <a:picLocks noChangeAspect="1" noChangeArrowheads="1"/>
          </p:cNvPicPr>
          <p:nvPr/>
        </p:nvPicPr>
        <p:blipFill rotWithShape="1">
          <a:blip r:embed="rId2" cstate="print"/>
          <a:srcRect l="17285" t="81313" r="2977" b="1330"/>
          <a:stretch/>
        </p:blipFill>
        <p:spPr bwMode="auto">
          <a:xfrm>
            <a:off x="199750" y="5325534"/>
            <a:ext cx="4727630" cy="838200"/>
          </a:xfrm>
          <a:prstGeom prst="rect">
            <a:avLst/>
          </a:prstGeom>
          <a:noFill/>
        </p:spPr>
      </p:pic>
    </p:spTree>
    <p:extLst>
      <p:ext uri="{BB962C8B-B14F-4D97-AF65-F5344CB8AC3E}">
        <p14:creationId xmlns:p14="http://schemas.microsoft.com/office/powerpoint/2010/main" val="904942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51" t="3538"/>
          <a:stretch/>
        </p:blipFill>
        <p:spPr>
          <a:xfrm>
            <a:off x="-9525" y="-9525"/>
            <a:ext cx="9915524" cy="6862907"/>
          </a:xfrm>
          <a:prstGeom prst="rect">
            <a:avLst/>
          </a:prstGeom>
        </p:spPr>
      </p:pic>
      <p:sp>
        <p:nvSpPr>
          <p:cNvPr id="5" name="Rectangle 4"/>
          <p:cNvSpPr/>
          <p:nvPr/>
        </p:nvSpPr>
        <p:spPr>
          <a:xfrm>
            <a:off x="-17754" y="6462328"/>
            <a:ext cx="9923754" cy="400110"/>
          </a:xfrm>
          <a:prstGeom prst="rect">
            <a:avLst/>
          </a:prstGeom>
          <a:solidFill>
            <a:srgbClr val="A9D18E">
              <a:alpha val="67059"/>
            </a:srgbClr>
          </a:solid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endParaRPr lang="en-US" sz="20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6" name="Rectangle 5"/>
          <p:cNvSpPr/>
          <p:nvPr/>
        </p:nvSpPr>
        <p:spPr>
          <a:xfrm>
            <a:off x="5743852" y="347392"/>
            <a:ext cx="4162147" cy="523220"/>
          </a:xfrm>
          <a:prstGeom prst="rect">
            <a:avLst/>
          </a:prstGeom>
          <a:solidFill>
            <a:srgbClr val="A9D18E">
              <a:alpha val="67059"/>
            </a:srgbClr>
          </a:solid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endParaRPr lang="en-US" sz="28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3" name="Rectangle 2"/>
          <p:cNvSpPr/>
          <p:nvPr/>
        </p:nvSpPr>
        <p:spPr>
          <a:xfrm>
            <a:off x="5894773" y="148519"/>
            <a:ext cx="4011227" cy="523220"/>
          </a:xfrm>
          <a:prstGeom prst="rect">
            <a:avLst/>
          </a:prstGeom>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ar-OM" sz="2800" b="1" cap="none" spc="0" dirty="0" smtClean="0">
                <a:ln w="10160">
                  <a:solidFill>
                    <a:schemeClr val="bg1"/>
                  </a:solidFill>
                  <a:prstDash val="solid"/>
                </a:ln>
                <a:solidFill>
                  <a:schemeClr val="accent6">
                    <a:lumMod val="75000"/>
                  </a:schemeClr>
                </a:solidFill>
                <a:effectLst>
                  <a:outerShdw blurRad="38100" dist="22860" dir="5400000" algn="tl" rotWithShape="0">
                    <a:srgbClr val="000000">
                      <a:alpha val="30000"/>
                    </a:srgbClr>
                  </a:outerShdw>
                </a:effectLst>
              </a:rPr>
              <a:t>جامع الشهداء - اليمن</a:t>
            </a:r>
            <a:endParaRPr lang="en-US" sz="2800" b="1" cap="none" spc="0" dirty="0">
              <a:ln w="10160">
                <a:solidFill>
                  <a:schemeClr val="bg1"/>
                </a:solidFill>
                <a:prstDash val="solid"/>
              </a:ln>
              <a:solidFill>
                <a:schemeClr val="accent6">
                  <a:lumMod val="75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231196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4"/>
          <p:cNvSpPr txBox="1"/>
          <p:nvPr/>
        </p:nvSpPr>
        <p:spPr>
          <a:xfrm>
            <a:off x="648069" y="427074"/>
            <a:ext cx="8999440" cy="6001643"/>
          </a:xfrm>
          <a:prstGeom prst="rect">
            <a:avLst/>
          </a:prstGeom>
          <a:noFill/>
        </p:spPr>
        <p:txBody>
          <a:bodyPr wrap="square" rtlCol="1">
            <a:spAutoFit/>
          </a:bodyPr>
          <a:lstStyle/>
          <a:p>
            <a:r>
              <a:rPr lang="ar-OM" sz="2400" b="1" dirty="0" smtClean="0">
                <a:solidFill>
                  <a:srgbClr val="FF0000"/>
                </a:solidFill>
                <a:latin typeface="Arial" panose="020B0604020202020204" pitchFamily="34" charset="0"/>
                <a:cs typeface="Arial" panose="020B0604020202020204" pitchFamily="34" charset="0"/>
              </a:rPr>
              <a:t>* تــنويــه</a:t>
            </a:r>
          </a:p>
          <a:p>
            <a:endParaRPr lang="ar-OM" sz="2000" dirty="0">
              <a:latin typeface="Arial" panose="020B0604020202020204" pitchFamily="34" charset="0"/>
              <a:cs typeface="Arial" panose="020B0604020202020204" pitchFamily="34" charset="0"/>
            </a:endParaRPr>
          </a:p>
          <a:p>
            <a:r>
              <a:rPr lang="ar-OM" sz="2000" dirty="0" smtClean="0">
                <a:latin typeface="Arial" panose="020B0604020202020204" pitchFamily="34" charset="0"/>
                <a:cs typeface="Arial" panose="020B0604020202020204" pitchFamily="34" charset="0"/>
              </a:rPr>
              <a:t>هذا الــبحث مــبني عـلى دراسة بــرمجية ســابقة وقــام فــريقنا </a:t>
            </a:r>
            <a:r>
              <a:rPr lang="ar-OM" sz="2000" dirty="0" smtClean="0">
                <a:solidFill>
                  <a:schemeClr val="accent6">
                    <a:lumMod val="75000"/>
                  </a:schemeClr>
                </a:solidFill>
                <a:latin typeface="Arial" panose="020B0604020202020204" pitchFamily="34" charset="0"/>
                <a:cs typeface="Arial" panose="020B0604020202020204" pitchFamily="34" charset="0"/>
              </a:rPr>
              <a:t>-</a:t>
            </a:r>
            <a:r>
              <a:rPr lang="ar-OM" sz="2000" dirty="0" smtClean="0">
                <a:latin typeface="Arial" panose="020B0604020202020204" pitchFamily="34" charset="0"/>
                <a:cs typeface="Arial" panose="020B0604020202020204" pitchFamily="34" charset="0"/>
              </a:rPr>
              <a:t> </a:t>
            </a:r>
            <a:r>
              <a:rPr lang="ar-OM" sz="2000" dirty="0" smtClean="0">
                <a:solidFill>
                  <a:schemeClr val="accent6">
                    <a:lumMod val="75000"/>
                  </a:schemeClr>
                </a:solidFill>
                <a:latin typeface="Arial" panose="020B0604020202020204" pitchFamily="34" charset="0"/>
                <a:cs typeface="Arial" panose="020B0604020202020204" pitchFamily="34" charset="0"/>
              </a:rPr>
              <a:t>معمار دويو -</a:t>
            </a:r>
            <a:r>
              <a:rPr lang="ar-OM" sz="2000" dirty="0" smtClean="0">
                <a:latin typeface="Arial" panose="020B0604020202020204" pitchFamily="34" charset="0"/>
                <a:cs typeface="Arial" panose="020B0604020202020204" pitchFamily="34" charset="0"/>
              </a:rPr>
              <a:t>  بتنقيح المحتوى وتعديله وإعادة نشره وإن عثر على أي خطأ أو عدم صحة </a:t>
            </a:r>
            <a:r>
              <a:rPr lang="ar-OM" sz="2000" smtClean="0">
                <a:latin typeface="Arial" panose="020B0604020202020204" pitchFamily="34" charset="0"/>
                <a:cs typeface="Arial" panose="020B0604020202020204" pitchFamily="34" charset="0"/>
              </a:rPr>
              <a:t>للمعلومات المدونة </a:t>
            </a:r>
            <a:r>
              <a:rPr lang="ar-OM" sz="2000" dirty="0" smtClean="0">
                <a:latin typeface="Arial" panose="020B0604020202020204" pitchFamily="34" charset="0"/>
                <a:cs typeface="Arial" panose="020B0604020202020204" pitchFamily="34" charset="0"/>
              </a:rPr>
              <a:t>في هذه البرمجه يرجى التواصل معنا. </a:t>
            </a:r>
          </a:p>
          <a:p>
            <a:endParaRPr lang="ar-OM" sz="2000" dirty="0" smtClean="0">
              <a:latin typeface="Arial" panose="020B0604020202020204" pitchFamily="34" charset="0"/>
              <a:cs typeface="Arial" panose="020B0604020202020204" pitchFamily="34" charset="0"/>
            </a:endParaRPr>
          </a:p>
          <a:p>
            <a:r>
              <a:rPr lang="ar-OM" sz="2000" dirty="0" smtClean="0">
                <a:latin typeface="Arial" panose="020B0604020202020204" pitchFamily="34" charset="0"/>
                <a:cs typeface="Arial" panose="020B0604020202020204" pitchFamily="34" charset="0"/>
              </a:rPr>
              <a:t>هذه الــبرمجه لا تحتــوى على ايٍ من الــدراسات التاليــة كون هــذه الدراسات متغيرة وفقاً للـبلد الــمراد دراسة المشروع به: </a:t>
            </a:r>
          </a:p>
          <a:p>
            <a:r>
              <a:rPr lang="ar-OM" sz="2000" dirty="0" smtClean="0">
                <a:latin typeface="Arial" panose="020B0604020202020204" pitchFamily="34" charset="0"/>
                <a:cs typeface="Arial" panose="020B0604020202020204" pitchFamily="34" charset="0"/>
              </a:rPr>
              <a:t>                  دراسة المناخ – دراسة الموقع – دراسة الطابع المعماري </a:t>
            </a:r>
          </a:p>
          <a:p>
            <a:endParaRPr lang="ar-OM" sz="2000" dirty="0" smtClean="0">
              <a:latin typeface="Arial" panose="020B0604020202020204" pitchFamily="34" charset="0"/>
              <a:cs typeface="Arial" panose="020B0604020202020204" pitchFamily="34" charset="0"/>
            </a:endParaRPr>
          </a:p>
          <a:p>
            <a:pPr algn="justLow"/>
            <a:r>
              <a:rPr lang="ar-OM" sz="2000" dirty="0" smtClean="0">
                <a:latin typeface="Arial" panose="020B0604020202020204" pitchFamily="34" charset="0"/>
                <a:cs typeface="Arial" panose="020B0604020202020204" pitchFamily="34" charset="0"/>
              </a:rPr>
              <a:t>قــد تحتوي هــذه الــبرمجة عــلى بعض الــمعلومات الــقديمة يـرجى مراجعة تاريخ البرمجة قــبل إعتماده.</a:t>
            </a:r>
          </a:p>
          <a:p>
            <a:pPr algn="justLow"/>
            <a:endParaRPr lang="ar-OM" sz="2000" dirty="0" smtClean="0">
              <a:latin typeface="Arial" panose="020B0604020202020204" pitchFamily="34" charset="0"/>
              <a:cs typeface="Arial" panose="020B0604020202020204" pitchFamily="34" charset="0"/>
            </a:endParaRPr>
          </a:p>
          <a:p>
            <a:r>
              <a:rPr lang="ar-OM" sz="2000" dirty="0" smtClean="0">
                <a:latin typeface="Arial" panose="020B0604020202020204" pitchFamily="34" charset="0"/>
                <a:cs typeface="Arial" panose="020B0604020202020204" pitchFamily="34" charset="0"/>
              </a:rPr>
              <a:t>وإخــلاءً للمسؤولية نتوجــه بالــشكر لــمن قــام بمشاركــة المحتوى مع فريقنــا لــنعمل على  إيصالــه إلى أكبــر عــدد ممكــن مــن الافــراد والطلبــة في مختلف بقــاع الأرض .</a:t>
            </a:r>
          </a:p>
          <a:p>
            <a:endParaRPr lang="ar-OM" sz="2000" dirty="0" smtClean="0">
              <a:latin typeface="Arial" panose="020B0604020202020204" pitchFamily="34" charset="0"/>
              <a:cs typeface="Arial" panose="020B0604020202020204" pitchFamily="34" charset="0"/>
            </a:endParaRPr>
          </a:p>
          <a:p>
            <a:endParaRPr lang="ar-OM" sz="2000" dirty="0" smtClean="0">
              <a:latin typeface="Arial" panose="020B0604020202020204" pitchFamily="34" charset="0"/>
              <a:cs typeface="Arial" panose="020B0604020202020204" pitchFamily="34" charset="0"/>
            </a:endParaRPr>
          </a:p>
          <a:p>
            <a:pPr algn="ctr"/>
            <a:r>
              <a:rPr lang="ar-OM" sz="2000" dirty="0" smtClean="0">
                <a:latin typeface="Arial" panose="020B0604020202020204" pitchFamily="34" charset="0"/>
                <a:cs typeface="Arial" panose="020B0604020202020204" pitchFamily="34" charset="0"/>
              </a:rPr>
              <a:t>وشــــكراً</a:t>
            </a:r>
          </a:p>
          <a:p>
            <a:pPr algn="l"/>
            <a:endParaRPr lang="ar-OM" sz="2000" dirty="0" smtClean="0">
              <a:latin typeface="Arial" panose="020B0604020202020204" pitchFamily="34" charset="0"/>
              <a:cs typeface="Arial" panose="020B0604020202020204" pitchFamily="34" charset="0"/>
            </a:endParaRPr>
          </a:p>
          <a:p>
            <a:pPr algn="l"/>
            <a:endParaRPr lang="ar-OM" sz="2000" dirty="0" smtClean="0">
              <a:latin typeface="Arial" panose="020B0604020202020204" pitchFamily="34" charset="0"/>
              <a:cs typeface="Arial" panose="020B0604020202020204" pitchFamily="34" charset="0"/>
            </a:endParaRPr>
          </a:p>
          <a:p>
            <a:pPr algn="l"/>
            <a:r>
              <a:rPr lang="ar-OM" sz="2000" dirty="0" smtClean="0">
                <a:latin typeface="Arial" panose="020B0604020202020204" pitchFamily="34" charset="0"/>
                <a:cs typeface="Arial" panose="020B0604020202020204" pitchFamily="34" charset="0"/>
              </a:rPr>
              <a:t>فريق معمار دويو</a:t>
            </a:r>
          </a:p>
        </p:txBody>
      </p:sp>
    </p:spTree>
    <p:extLst>
      <p:ext uri="{BB962C8B-B14F-4D97-AF65-F5344CB8AC3E}">
        <p14:creationId xmlns:p14="http://schemas.microsoft.com/office/powerpoint/2010/main" val="638458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4"/>
          <p:cNvSpPr txBox="1"/>
          <p:nvPr/>
        </p:nvSpPr>
        <p:spPr>
          <a:xfrm>
            <a:off x="5500694" y="757315"/>
            <a:ext cx="4357718" cy="707886"/>
          </a:xfrm>
          <a:prstGeom prst="rect">
            <a:avLst/>
          </a:prstGeom>
          <a:noFill/>
        </p:spPr>
        <p:txBody>
          <a:bodyPr wrap="square" rtlCol="1">
            <a:spAutoFit/>
          </a:bodyPr>
          <a:lstStyle/>
          <a:p>
            <a:r>
              <a:rPr lang="ar-SA" sz="2000" b="1" u="sng"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المثــال الأول: </a:t>
            </a:r>
            <a:endParaRPr lang="ar-OM" sz="2000" b="1" u="sng" dirty="0" smtClean="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ar-OM" sz="2000" dirty="0">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                </a:t>
            </a:r>
            <a:r>
              <a:rPr lang="ar-OM" sz="2000" dirty="0" smtClean="0">
                <a:solidFill>
                  <a:schemeClr val="accent6">
                    <a:lumMod val="50000"/>
                  </a:schemeClr>
                </a:solidFill>
                <a:latin typeface="Arial" panose="020B0604020202020204" pitchFamily="34" charset="0"/>
                <a:cs typeface="Arial" panose="020B0604020202020204" pitchFamily="34" charset="0"/>
              </a:rPr>
              <a:t>جامع الشهداء </a:t>
            </a:r>
            <a:r>
              <a:rPr lang="ar-SA" sz="2000" dirty="0" smtClean="0">
                <a:solidFill>
                  <a:schemeClr val="accent6">
                    <a:lumMod val="50000"/>
                  </a:schemeClr>
                </a:solidFill>
                <a:latin typeface="Arial" panose="020B0604020202020204" pitchFamily="34" charset="0"/>
                <a:cs typeface="Arial" panose="020B0604020202020204" pitchFamily="34" charset="0"/>
              </a:rPr>
              <a:t>- </a:t>
            </a:r>
            <a:r>
              <a:rPr lang="ar-OM" sz="2000" dirty="0" smtClean="0">
                <a:solidFill>
                  <a:schemeClr val="accent6">
                    <a:lumMod val="50000"/>
                  </a:schemeClr>
                </a:solidFill>
                <a:latin typeface="Arial" panose="020B0604020202020204" pitchFamily="34" charset="0"/>
                <a:cs typeface="Arial" panose="020B0604020202020204" pitchFamily="34" charset="0"/>
              </a:rPr>
              <a:t>اليمن</a:t>
            </a:r>
            <a:endParaRPr lang="ar-SA" sz="2000" dirty="0">
              <a:solidFill>
                <a:schemeClr val="accent6">
                  <a:lumMod val="50000"/>
                </a:schemeClr>
              </a:solidFill>
              <a:latin typeface="Arial" panose="020B0604020202020204" pitchFamily="34" charset="0"/>
              <a:cs typeface="Arial" panose="020B0604020202020204" pitchFamily="34" charset="0"/>
            </a:endParaRPr>
          </a:p>
        </p:txBody>
      </p:sp>
      <p:pic>
        <p:nvPicPr>
          <p:cNvPr id="7" name="Picture 5" descr="Image21"/>
          <p:cNvPicPr>
            <a:picLocks noChangeAspect="1" noChangeArrowheads="1"/>
          </p:cNvPicPr>
          <p:nvPr/>
        </p:nvPicPr>
        <p:blipFill>
          <a:blip r:embed="rId2" cstate="print"/>
          <a:srcRect l="42737" r="854" b="70375"/>
          <a:stretch>
            <a:fillRect/>
          </a:stretch>
        </p:blipFill>
        <p:spPr bwMode="auto">
          <a:xfrm>
            <a:off x="102187" y="94130"/>
            <a:ext cx="5714999" cy="3497715"/>
          </a:xfrm>
          <a:prstGeom prst="rect">
            <a:avLst/>
          </a:prstGeom>
          <a:noFill/>
          <a:ln w="38100">
            <a:solidFill>
              <a:srgbClr val="000000"/>
            </a:solidFill>
            <a:miter lim="800000"/>
            <a:headEnd/>
            <a:tailEnd/>
          </a:ln>
        </p:spPr>
      </p:pic>
      <p:pic>
        <p:nvPicPr>
          <p:cNvPr id="8" name="Picture 7" descr="Image21"/>
          <p:cNvPicPr>
            <a:picLocks noChangeAspect="1" noChangeArrowheads="1"/>
          </p:cNvPicPr>
          <p:nvPr/>
        </p:nvPicPr>
        <p:blipFill>
          <a:blip r:embed="rId2" cstate="print"/>
          <a:srcRect t="45164" r="44017" b="25313"/>
          <a:stretch>
            <a:fillRect/>
          </a:stretch>
        </p:blipFill>
        <p:spPr>
          <a:xfrm>
            <a:off x="104775" y="3330793"/>
            <a:ext cx="5712411" cy="3507581"/>
          </a:xfrm>
          <a:prstGeom prst="rect">
            <a:avLst/>
          </a:prstGeom>
          <a:noFill/>
          <a:ln w="38100">
            <a:solidFill>
              <a:srgbClr val="000000"/>
            </a:solidFill>
          </a:ln>
        </p:spPr>
      </p:pic>
      <p:sp>
        <p:nvSpPr>
          <p:cNvPr id="10" name="مربع نص 5"/>
          <p:cNvSpPr txBox="1"/>
          <p:nvPr/>
        </p:nvSpPr>
        <p:spPr>
          <a:xfrm>
            <a:off x="5972175" y="1807805"/>
            <a:ext cx="3886236" cy="4278094"/>
          </a:xfrm>
          <a:prstGeom prst="rect">
            <a:avLst/>
          </a:prstGeom>
          <a:noFill/>
          <a:ln w="9525">
            <a:noFill/>
            <a:miter lim="800000"/>
            <a:headEnd/>
            <a:tailEnd/>
          </a:ln>
          <a:effectLst/>
        </p:spPr>
        <p:txBody>
          <a:bodyPr wrap="square" rtlCol="1">
            <a:spAutoFit/>
          </a:bodyPr>
          <a:lstStyle/>
          <a:p>
            <a:pPr marL="342900" indent="-342900" algn="justLow">
              <a:lnSpc>
                <a:spcPct val="80000"/>
              </a:lnSpc>
              <a:buFont typeface="Wingdings" panose="05000000000000000000" pitchFamily="2" charset="2"/>
              <a:buChar char="v"/>
            </a:pPr>
            <a:r>
              <a:rPr lang="ar-YE" sz="2000" dirty="0" smtClean="0">
                <a:solidFill>
                  <a:schemeClr val="accent6">
                    <a:lumMod val="75000"/>
                  </a:schemeClr>
                </a:solidFill>
                <a:latin typeface="Arial" panose="020B0604020202020204" pitchFamily="34" charset="0"/>
                <a:cs typeface="Arial" panose="020B0604020202020204" pitchFamily="34" charset="0"/>
              </a:rPr>
              <a:t>الموقع </a:t>
            </a:r>
            <a:r>
              <a:rPr lang="ar-OM" sz="2000" dirty="0" smtClean="0">
                <a:solidFill>
                  <a:schemeClr val="accent6">
                    <a:lumMod val="75000"/>
                  </a:schemeClr>
                </a:solidFill>
                <a:latin typeface="Arial" panose="020B0604020202020204" pitchFamily="34" charset="0"/>
                <a:cs typeface="Arial" panose="020B0604020202020204" pitchFamily="34" charset="0"/>
              </a:rPr>
              <a:t>:</a:t>
            </a:r>
            <a:endParaRPr lang="ar-YE" sz="2000" dirty="0">
              <a:solidFill>
                <a:schemeClr val="accent6">
                  <a:lumMod val="75000"/>
                </a:schemeClr>
              </a:solidFill>
              <a:latin typeface="Arial" panose="020B0604020202020204" pitchFamily="34" charset="0"/>
              <a:cs typeface="Arial" panose="020B0604020202020204" pitchFamily="34" charset="0"/>
            </a:endParaRPr>
          </a:p>
          <a:p>
            <a:pPr marL="85725" algn="justLow">
              <a:lnSpc>
                <a:spcPct val="80000"/>
              </a:lnSpc>
              <a:buFontTx/>
              <a:buNone/>
            </a:pPr>
            <a:r>
              <a:rPr lang="ar-YE" sz="2000" dirty="0" smtClean="0">
                <a:latin typeface="Arial" panose="020B0604020202020204" pitchFamily="34" charset="0"/>
                <a:cs typeface="Arial" panose="020B0604020202020204" pitchFamily="34" charset="0"/>
              </a:rPr>
              <a:t>يقع </a:t>
            </a:r>
            <a:r>
              <a:rPr lang="ar-YE" sz="2000" dirty="0">
                <a:latin typeface="Arial" panose="020B0604020202020204" pitchFamily="34" charset="0"/>
                <a:cs typeface="Arial" panose="020B0604020202020204" pitchFamily="34" charset="0"/>
              </a:rPr>
              <a:t>جامع الشهداء في </a:t>
            </a:r>
            <a:r>
              <a:rPr lang="ar-YE" sz="2000" dirty="0" smtClean="0">
                <a:latin typeface="Arial" panose="020B0604020202020204" pitchFamily="34" charset="0"/>
                <a:cs typeface="Arial" panose="020B0604020202020204" pitchFamily="34" charset="0"/>
              </a:rPr>
              <a:t>احد</a:t>
            </a:r>
            <a:r>
              <a:rPr lang="ar-OM" sz="2000" dirty="0" smtClean="0">
                <a:latin typeface="Arial" panose="020B0604020202020204" pitchFamily="34" charset="0"/>
                <a:cs typeface="Arial" panose="020B0604020202020204" pitchFamily="34" charset="0"/>
              </a:rPr>
              <a:t>ى</a:t>
            </a:r>
            <a:r>
              <a:rPr lang="ar-YE" sz="2000" dirty="0" smtClean="0">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أ</a:t>
            </a:r>
            <a:r>
              <a:rPr lang="ar-YE" sz="2000" dirty="0" smtClean="0">
                <a:latin typeface="Arial" panose="020B0604020202020204" pitchFamily="34" charset="0"/>
                <a:cs typeface="Arial" panose="020B0604020202020204" pitchFamily="34" charset="0"/>
              </a:rPr>
              <a:t>هم </a:t>
            </a:r>
            <a:r>
              <a:rPr lang="ar-YE" sz="2000" dirty="0">
                <a:latin typeface="Arial" panose="020B0604020202020204" pitchFamily="34" charset="0"/>
                <a:cs typeface="Arial" panose="020B0604020202020204" pitchFamily="34" charset="0"/>
              </a:rPr>
              <a:t>الميادين الرئيسية في العاصمة صنعاء </a:t>
            </a:r>
            <a:r>
              <a:rPr lang="ar-OM" sz="2000" dirty="0" smtClean="0">
                <a:latin typeface="Arial" panose="020B0604020202020204" pitchFamily="34" charset="0"/>
                <a:cs typeface="Arial" panose="020B0604020202020204" pitchFamily="34" charset="0"/>
              </a:rPr>
              <a:t>(</a:t>
            </a:r>
            <a:r>
              <a:rPr lang="ar-YE" sz="2000" dirty="0" smtClean="0">
                <a:latin typeface="Arial" panose="020B0604020202020204" pitchFamily="34" charset="0"/>
                <a:cs typeface="Arial" panose="020B0604020202020204" pitchFamily="34" charset="0"/>
              </a:rPr>
              <a:t> </a:t>
            </a:r>
            <a:r>
              <a:rPr lang="ar-YE" sz="2000" dirty="0">
                <a:latin typeface="Arial" panose="020B0604020202020204" pitchFamily="34" charset="0"/>
                <a:cs typeface="Arial" panose="020B0604020202020204" pitchFamily="34" charset="0"/>
              </a:rPr>
              <a:t>ميدان باب </a:t>
            </a:r>
            <a:r>
              <a:rPr lang="ar-YE" sz="2000" dirty="0" smtClean="0">
                <a:latin typeface="Arial" panose="020B0604020202020204" pitchFamily="34" charset="0"/>
                <a:cs typeface="Arial" panose="020B0604020202020204" pitchFamily="34" charset="0"/>
              </a:rPr>
              <a:t>اليمن).</a:t>
            </a:r>
            <a:endParaRPr lang="ar-SA" sz="2000" dirty="0">
              <a:latin typeface="Arial" panose="020B0604020202020204" pitchFamily="34" charset="0"/>
              <a:cs typeface="Arial" panose="020B0604020202020204" pitchFamily="34" charset="0"/>
            </a:endParaRPr>
          </a:p>
          <a:p>
            <a:pPr algn="justLow">
              <a:lnSpc>
                <a:spcPct val="80000"/>
              </a:lnSpc>
              <a:buFontTx/>
              <a:buNone/>
            </a:pPr>
            <a:endParaRPr lang="ar-YE" sz="2000" dirty="0">
              <a:latin typeface="Arial" panose="020B0604020202020204" pitchFamily="34" charset="0"/>
              <a:cs typeface="Arial" panose="020B0604020202020204" pitchFamily="34" charset="0"/>
            </a:endParaRPr>
          </a:p>
          <a:p>
            <a:pPr marL="342900" indent="-342900" algn="justLow">
              <a:lnSpc>
                <a:spcPct val="80000"/>
              </a:lnSpc>
              <a:buFont typeface="Wingdings" panose="05000000000000000000" pitchFamily="2" charset="2"/>
              <a:buChar char="v"/>
            </a:pPr>
            <a:r>
              <a:rPr lang="ar-YE" sz="2000" dirty="0" smtClean="0">
                <a:solidFill>
                  <a:schemeClr val="accent6">
                    <a:lumMod val="75000"/>
                  </a:schemeClr>
                </a:solidFill>
                <a:latin typeface="Arial" panose="020B0604020202020204" pitchFamily="34" charset="0"/>
                <a:cs typeface="Arial" panose="020B0604020202020204" pitchFamily="34" charset="0"/>
              </a:rPr>
              <a:t>الفكرة </a:t>
            </a:r>
            <a:r>
              <a:rPr lang="ar-YE" sz="2000" dirty="0">
                <a:solidFill>
                  <a:schemeClr val="accent6">
                    <a:lumMod val="75000"/>
                  </a:schemeClr>
                </a:solidFill>
                <a:latin typeface="Arial" panose="020B0604020202020204" pitchFamily="34" charset="0"/>
                <a:cs typeface="Arial" panose="020B0604020202020204" pitchFamily="34" charset="0"/>
              </a:rPr>
              <a:t>التصميمية </a:t>
            </a:r>
            <a:r>
              <a:rPr lang="ar-OM" sz="2000" dirty="0" smtClean="0">
                <a:solidFill>
                  <a:schemeClr val="accent6">
                    <a:lumMod val="75000"/>
                  </a:schemeClr>
                </a:solidFill>
                <a:latin typeface="Arial" panose="020B0604020202020204" pitchFamily="34" charset="0"/>
                <a:cs typeface="Arial" panose="020B0604020202020204" pitchFamily="34" charset="0"/>
              </a:rPr>
              <a:t>:</a:t>
            </a:r>
            <a:endParaRPr lang="ar-YE" sz="2000" dirty="0">
              <a:solidFill>
                <a:schemeClr val="accent6">
                  <a:lumMod val="75000"/>
                </a:schemeClr>
              </a:solidFill>
              <a:latin typeface="Arial" panose="020B0604020202020204" pitchFamily="34" charset="0"/>
              <a:cs typeface="Arial" panose="020B0604020202020204" pitchFamily="34" charset="0"/>
            </a:endParaRPr>
          </a:p>
          <a:p>
            <a:pPr algn="justLow">
              <a:lnSpc>
                <a:spcPct val="80000"/>
              </a:lnSpc>
              <a:buFontTx/>
              <a:buNone/>
            </a:pPr>
            <a:r>
              <a:rPr lang="ar-YE" sz="2000" dirty="0" smtClean="0">
                <a:latin typeface="Arial" panose="020B0604020202020204" pitchFamily="34" charset="0"/>
                <a:cs typeface="Arial" panose="020B0604020202020204" pitchFamily="34" charset="0"/>
              </a:rPr>
              <a:t>تعتمد </a:t>
            </a:r>
            <a:r>
              <a:rPr lang="ar-YE" sz="2000" dirty="0">
                <a:latin typeface="Arial" panose="020B0604020202020204" pitchFamily="34" charset="0"/>
                <a:cs typeface="Arial" panose="020B0604020202020204" pitchFamily="34" charset="0"/>
              </a:rPr>
              <a:t>فكرة المشروع على استغلال ارض المشروع </a:t>
            </a:r>
            <a:r>
              <a:rPr lang="ar-YE" sz="2000" dirty="0" smtClean="0">
                <a:latin typeface="Arial" panose="020B0604020202020204" pitchFamily="34" charset="0"/>
                <a:cs typeface="Arial" panose="020B0604020202020204" pitchFamily="34" charset="0"/>
              </a:rPr>
              <a:t> كاملا</a:t>
            </a:r>
            <a:r>
              <a:rPr lang="ar-OM" sz="2000" dirty="0" smtClean="0">
                <a:latin typeface="Arial" panose="020B0604020202020204" pitchFamily="34" charset="0"/>
                <a:cs typeface="Arial" panose="020B0604020202020204" pitchFamily="34" charset="0"/>
              </a:rPr>
              <a:t>ً</a:t>
            </a:r>
            <a:r>
              <a:rPr lang="ar-YE" sz="2000" dirty="0" smtClean="0">
                <a:latin typeface="Arial" panose="020B0604020202020204" pitchFamily="34" charset="0"/>
                <a:cs typeface="Arial" panose="020B0604020202020204" pitchFamily="34" charset="0"/>
              </a:rPr>
              <a:t> </a:t>
            </a:r>
            <a:r>
              <a:rPr lang="ar-YE" sz="2000" dirty="0">
                <a:latin typeface="Arial" panose="020B0604020202020204" pitchFamily="34" charset="0"/>
                <a:cs typeface="Arial" panose="020B0604020202020204" pitchFamily="34" charset="0"/>
              </a:rPr>
              <a:t>حيث صمم الدور الارضي كمحلات تجارية </a:t>
            </a:r>
            <a:r>
              <a:rPr lang="ar-YE" sz="2000" dirty="0" smtClean="0">
                <a:latin typeface="Arial" panose="020B0604020202020204" pitchFamily="34" charset="0"/>
                <a:cs typeface="Arial" panose="020B0604020202020204" pitchFamily="34" charset="0"/>
              </a:rPr>
              <a:t>تعتبر وقف</a:t>
            </a:r>
            <a:r>
              <a:rPr lang="ar-OM" sz="2000" dirty="0" smtClean="0">
                <a:latin typeface="Arial" panose="020B0604020202020204" pitchFamily="34" charset="0"/>
                <a:cs typeface="Arial" panose="020B0604020202020204" pitchFamily="34" charset="0"/>
              </a:rPr>
              <a:t>اً</a:t>
            </a:r>
            <a:r>
              <a:rPr lang="ar-YE" sz="2000" dirty="0" smtClean="0">
                <a:latin typeface="Arial" panose="020B0604020202020204" pitchFamily="34" charset="0"/>
                <a:cs typeface="Arial" panose="020B0604020202020204" pitchFamily="34" charset="0"/>
              </a:rPr>
              <a:t> </a:t>
            </a:r>
            <a:r>
              <a:rPr lang="ar-YE" sz="2000" dirty="0">
                <a:latin typeface="Arial" panose="020B0604020202020204" pitchFamily="34" charset="0"/>
                <a:cs typeface="Arial" panose="020B0604020202020204" pitchFamily="34" charset="0"/>
              </a:rPr>
              <a:t>لصالح المسجد ويحتوي الدور الارضي على </a:t>
            </a:r>
            <a:r>
              <a:rPr lang="ar-YE" sz="2000" dirty="0" smtClean="0">
                <a:latin typeface="Arial" panose="020B0604020202020204" pitchFamily="34" charset="0"/>
                <a:cs typeface="Arial" panose="020B0604020202020204" pitchFamily="34" charset="0"/>
              </a:rPr>
              <a:t>المواض</a:t>
            </a:r>
            <a:r>
              <a:rPr lang="ar-OM" sz="2000" dirty="0" smtClean="0">
                <a:latin typeface="Arial" panose="020B0604020202020204" pitchFamily="34" charset="0"/>
                <a:cs typeface="Arial" panose="020B0604020202020204" pitchFamily="34" charset="0"/>
              </a:rPr>
              <a:t>ئ</a:t>
            </a:r>
            <a:r>
              <a:rPr lang="ar-YE" sz="2000" dirty="0" smtClean="0">
                <a:latin typeface="Arial" panose="020B0604020202020204" pitchFamily="34" charset="0"/>
                <a:cs typeface="Arial" panose="020B0604020202020204" pitchFamily="34" charset="0"/>
              </a:rPr>
              <a:t> </a:t>
            </a:r>
            <a:r>
              <a:rPr lang="ar-YE" sz="2000" dirty="0">
                <a:latin typeface="Arial" panose="020B0604020202020204" pitchFamily="34" charset="0"/>
                <a:cs typeface="Arial" panose="020B0604020202020204" pitchFamily="34" charset="0"/>
              </a:rPr>
              <a:t>ودورات </a:t>
            </a:r>
            <a:r>
              <a:rPr lang="ar-YE" sz="2000" dirty="0" smtClean="0">
                <a:latin typeface="Arial" panose="020B0604020202020204" pitchFamily="34" charset="0"/>
                <a:cs typeface="Arial" panose="020B0604020202020204" pitchFamily="34" charset="0"/>
              </a:rPr>
              <a:t>المياه.</a:t>
            </a:r>
            <a:endParaRPr lang="ar-SA" sz="2000" dirty="0">
              <a:latin typeface="Arial" panose="020B0604020202020204" pitchFamily="34" charset="0"/>
              <a:cs typeface="Arial" panose="020B0604020202020204" pitchFamily="34" charset="0"/>
            </a:endParaRPr>
          </a:p>
          <a:p>
            <a:pPr algn="justLow">
              <a:lnSpc>
                <a:spcPct val="80000"/>
              </a:lnSpc>
              <a:buFontTx/>
              <a:buNone/>
            </a:pPr>
            <a:endParaRPr lang="ar-YE" sz="2000" dirty="0">
              <a:latin typeface="Arial" panose="020B0604020202020204" pitchFamily="34" charset="0"/>
              <a:cs typeface="Arial" panose="020B0604020202020204" pitchFamily="34" charset="0"/>
            </a:endParaRPr>
          </a:p>
          <a:p>
            <a:pPr marL="342900" indent="-342900" algn="justLow">
              <a:lnSpc>
                <a:spcPct val="80000"/>
              </a:lnSpc>
              <a:buFont typeface="Wingdings" panose="05000000000000000000" pitchFamily="2" charset="2"/>
              <a:buChar char="v"/>
            </a:pPr>
            <a:r>
              <a:rPr lang="ar-YE" sz="2000" dirty="0" smtClean="0">
                <a:solidFill>
                  <a:schemeClr val="accent6">
                    <a:lumMod val="75000"/>
                  </a:schemeClr>
                </a:solidFill>
                <a:latin typeface="Arial" panose="020B0604020202020204" pitchFamily="34" charset="0"/>
                <a:cs typeface="Arial" panose="020B0604020202020204" pitchFamily="34" charset="0"/>
              </a:rPr>
              <a:t>عناصر </a:t>
            </a:r>
            <a:r>
              <a:rPr lang="ar-YE" sz="2000" dirty="0">
                <a:solidFill>
                  <a:schemeClr val="accent6">
                    <a:lumMod val="75000"/>
                  </a:schemeClr>
                </a:solidFill>
                <a:latin typeface="Arial" panose="020B0604020202020204" pitchFamily="34" charset="0"/>
                <a:cs typeface="Arial" panose="020B0604020202020204" pitchFamily="34" charset="0"/>
              </a:rPr>
              <a:t>المشروع </a:t>
            </a:r>
            <a:r>
              <a:rPr lang="ar-OM" sz="2000" dirty="0" smtClean="0">
                <a:solidFill>
                  <a:schemeClr val="accent6">
                    <a:lumMod val="75000"/>
                  </a:schemeClr>
                </a:solidFill>
                <a:latin typeface="Arial" panose="020B0604020202020204" pitchFamily="34" charset="0"/>
                <a:cs typeface="Arial" panose="020B0604020202020204" pitchFamily="34" charset="0"/>
              </a:rPr>
              <a:t>:</a:t>
            </a:r>
            <a:endParaRPr lang="ar-YE" sz="2000" dirty="0">
              <a:solidFill>
                <a:schemeClr val="accent6">
                  <a:lumMod val="75000"/>
                </a:schemeClr>
              </a:solidFill>
              <a:latin typeface="Arial" panose="020B0604020202020204" pitchFamily="34" charset="0"/>
              <a:cs typeface="Arial" panose="020B0604020202020204" pitchFamily="34" charset="0"/>
            </a:endParaRPr>
          </a:p>
          <a:p>
            <a:pPr algn="justLow">
              <a:lnSpc>
                <a:spcPct val="80000"/>
              </a:lnSpc>
              <a:buFontTx/>
              <a:buNone/>
            </a:pPr>
            <a:r>
              <a:rPr lang="ar-YE" sz="2000" dirty="0" smtClean="0">
                <a:latin typeface="Arial" panose="020B0604020202020204" pitchFamily="34" charset="0"/>
                <a:cs typeface="Arial" panose="020B0604020202020204" pitchFamily="34" charset="0"/>
              </a:rPr>
              <a:t>يتكون </a:t>
            </a:r>
            <a:r>
              <a:rPr lang="ar-YE" sz="2000" dirty="0">
                <a:latin typeface="Arial" panose="020B0604020202020204" pitchFamily="34" charset="0"/>
                <a:cs typeface="Arial" panose="020B0604020202020204" pitchFamily="34" charset="0"/>
              </a:rPr>
              <a:t>المسجد من العناصر </a:t>
            </a:r>
            <a:r>
              <a:rPr lang="ar-YE" sz="2000" dirty="0" smtClean="0">
                <a:latin typeface="Arial" panose="020B0604020202020204" pitchFamily="34" charset="0"/>
                <a:cs typeface="Arial" panose="020B0604020202020204" pitchFamily="34" charset="0"/>
              </a:rPr>
              <a:t>ال</a:t>
            </a:r>
            <a:r>
              <a:rPr lang="ar-OM" sz="2000" dirty="0" smtClean="0">
                <a:latin typeface="Arial" panose="020B0604020202020204" pitchFamily="34" charset="0"/>
                <a:cs typeface="Arial" panose="020B0604020202020204" pitchFamily="34" charset="0"/>
              </a:rPr>
              <a:t>آ</a:t>
            </a:r>
            <a:r>
              <a:rPr lang="ar-YE" sz="2000" dirty="0" smtClean="0">
                <a:latin typeface="Arial" panose="020B0604020202020204" pitchFamily="34" charset="0"/>
                <a:cs typeface="Arial" panose="020B0604020202020204" pitchFamily="34" charset="0"/>
              </a:rPr>
              <a:t>تية:</a:t>
            </a:r>
            <a:endParaRPr lang="ar-YE" sz="2000" dirty="0">
              <a:latin typeface="Arial" panose="020B0604020202020204" pitchFamily="34" charset="0"/>
              <a:cs typeface="Arial" panose="020B0604020202020204" pitchFamily="34" charset="0"/>
            </a:endParaRPr>
          </a:p>
          <a:p>
            <a:pPr algn="justLow">
              <a:lnSpc>
                <a:spcPct val="80000"/>
              </a:lnSpc>
              <a:buFontTx/>
              <a:buNone/>
            </a:pPr>
            <a:r>
              <a:rPr lang="ar-OM" sz="2000" dirty="0" smtClean="0">
                <a:latin typeface="Arial" panose="020B0604020202020204" pitchFamily="34" charset="0"/>
                <a:cs typeface="Arial" panose="020B0604020202020204" pitchFamily="34" charset="0"/>
              </a:rPr>
              <a:t>(</a:t>
            </a:r>
            <a:r>
              <a:rPr lang="ar-YE" sz="2000" dirty="0" smtClean="0">
                <a:latin typeface="Arial" panose="020B0604020202020204" pitchFamily="34" charset="0"/>
                <a:cs typeface="Arial" panose="020B0604020202020204" pitchFamily="34" charset="0"/>
              </a:rPr>
              <a:t> </a:t>
            </a:r>
            <a:r>
              <a:rPr lang="ar-YE" sz="2000" dirty="0">
                <a:latin typeface="Arial" panose="020B0604020202020204" pitchFamily="34" charset="0"/>
                <a:cs typeface="Arial" panose="020B0604020202020204" pitchFamily="34" charset="0"/>
              </a:rPr>
              <a:t>صحن الجامع – محلات تجارية – دورات مياة – فصول تحفيظ القران الكريم – مكتبة – صالة استقبال </a:t>
            </a:r>
            <a:r>
              <a:rPr lang="ar-OM" sz="2000" dirty="0" smtClean="0">
                <a:latin typeface="Arial" panose="020B0604020202020204" pitchFamily="34" charset="0"/>
                <a:cs typeface="Arial" panose="020B0604020202020204" pitchFamily="34" charset="0"/>
              </a:rPr>
              <a:t>).</a:t>
            </a:r>
            <a:endParaRPr lang="ar-YE" sz="2000" dirty="0">
              <a:latin typeface="Arial" panose="020B0604020202020204" pitchFamily="34" charset="0"/>
              <a:cs typeface="Arial" panose="020B0604020202020204" pitchFamily="34" charset="0"/>
            </a:endParaRPr>
          </a:p>
        </p:txBody>
      </p:sp>
      <p:sp>
        <p:nvSpPr>
          <p:cNvPr id="9" name="Rectangle 8"/>
          <p:cNvSpPr/>
          <p:nvPr/>
        </p:nvSpPr>
        <p:spPr>
          <a:xfrm>
            <a:off x="6436311" y="166122"/>
            <a:ext cx="3469689"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ثانياً :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دراسة المساجد</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4228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4"/>
          <p:cNvSpPr txBox="1"/>
          <p:nvPr/>
        </p:nvSpPr>
        <p:spPr>
          <a:xfrm>
            <a:off x="5612869" y="983469"/>
            <a:ext cx="4086254" cy="5312223"/>
          </a:xfrm>
          <a:prstGeom prst="rect">
            <a:avLst/>
          </a:prstGeom>
          <a:noFill/>
          <a:ln w="9525">
            <a:noFill/>
            <a:miter lim="800000"/>
            <a:headEnd/>
            <a:tailEnd/>
          </a:ln>
          <a:effectLst/>
        </p:spPr>
        <p:txBody>
          <a:bodyPr wrap="square" rtlCol="1">
            <a:spAutoFit/>
          </a:bodyPr>
          <a:lstStyle/>
          <a:p>
            <a:pPr marL="342900" indent="-342900">
              <a:lnSpc>
                <a:spcPct val="80000"/>
              </a:lnSpc>
              <a:buFont typeface="Wingdings" panose="05000000000000000000" pitchFamily="2" charset="2"/>
              <a:buChar char="v"/>
            </a:pPr>
            <a:r>
              <a:rPr lang="ar-YE" sz="2000" dirty="0" smtClean="0">
                <a:solidFill>
                  <a:schemeClr val="accent6">
                    <a:lumMod val="75000"/>
                  </a:schemeClr>
                </a:solidFill>
                <a:latin typeface="Arial" panose="020B0604020202020204" pitchFamily="34" charset="0"/>
                <a:cs typeface="Arial" panose="020B0604020202020204" pitchFamily="34" charset="0"/>
              </a:rPr>
              <a:t>دراسة </a:t>
            </a:r>
            <a:r>
              <a:rPr lang="ar-YE" sz="2000" dirty="0">
                <a:solidFill>
                  <a:schemeClr val="accent6">
                    <a:lumMod val="75000"/>
                  </a:schemeClr>
                </a:solidFill>
                <a:latin typeface="Arial" panose="020B0604020202020204" pitchFamily="34" charset="0"/>
                <a:cs typeface="Arial" panose="020B0604020202020204" pitchFamily="34" charset="0"/>
              </a:rPr>
              <a:t>الحركة </a:t>
            </a:r>
            <a:r>
              <a:rPr lang="ar-OM" sz="2000" dirty="0" smtClean="0">
                <a:solidFill>
                  <a:schemeClr val="accent6">
                    <a:lumMod val="75000"/>
                  </a:schemeClr>
                </a:solidFill>
                <a:latin typeface="Arial" panose="020B0604020202020204" pitchFamily="34" charset="0"/>
                <a:cs typeface="Arial" panose="020B0604020202020204" pitchFamily="34" charset="0"/>
              </a:rPr>
              <a:t>:</a:t>
            </a:r>
          </a:p>
          <a:p>
            <a:pPr>
              <a:lnSpc>
                <a:spcPct val="80000"/>
              </a:lnSpc>
              <a:buFontTx/>
              <a:buNone/>
            </a:pPr>
            <a:endParaRPr lang="ar-YE" sz="2000" dirty="0">
              <a:solidFill>
                <a:schemeClr val="accent6">
                  <a:lumMod val="75000"/>
                </a:schemeClr>
              </a:solidFill>
              <a:latin typeface="Arial" panose="020B0604020202020204" pitchFamily="34" charset="0"/>
              <a:cs typeface="Arial" panose="020B0604020202020204" pitchFamily="34" charset="0"/>
            </a:endParaRPr>
          </a:p>
          <a:p>
            <a:pPr>
              <a:lnSpc>
                <a:spcPct val="80000"/>
              </a:lnSpc>
              <a:buFontTx/>
              <a:buNone/>
            </a:pPr>
            <a:r>
              <a:rPr lang="ar-YE" dirty="0" smtClean="0">
                <a:solidFill>
                  <a:schemeClr val="tx1">
                    <a:lumMod val="95000"/>
                    <a:lumOff val="5000"/>
                  </a:schemeClr>
                </a:solidFill>
              </a:rPr>
              <a:t>يحتوي المسجد على مدخلين رئيسيين </a:t>
            </a:r>
            <a:r>
              <a:rPr lang="ar-OM" dirty="0" smtClean="0">
                <a:solidFill>
                  <a:schemeClr val="tx1">
                    <a:lumMod val="95000"/>
                    <a:lumOff val="5000"/>
                  </a:schemeClr>
                </a:solidFill>
              </a:rPr>
              <a:t>ومدخل </a:t>
            </a:r>
            <a:r>
              <a:rPr lang="ar-YE" dirty="0" smtClean="0">
                <a:solidFill>
                  <a:schemeClr val="tx1">
                    <a:lumMod val="95000"/>
                    <a:lumOff val="5000"/>
                  </a:schemeClr>
                </a:solidFill>
              </a:rPr>
              <a:t>خاص بكبار الزوار وقد تم ربط ادوار المسجد عبر سلمين رئيسيين مفتوحين على بعضهما كما تم عمل ساحات وممرات للمشاة كافية للحركة.</a:t>
            </a:r>
            <a:endParaRPr lang="ar-OM" dirty="0" smtClean="0">
              <a:solidFill>
                <a:schemeClr val="tx1">
                  <a:lumMod val="95000"/>
                  <a:lumOff val="5000"/>
                </a:schemeClr>
              </a:solidFill>
            </a:endParaRPr>
          </a:p>
          <a:p>
            <a:pPr>
              <a:lnSpc>
                <a:spcPct val="80000"/>
              </a:lnSpc>
              <a:buFontTx/>
              <a:buNone/>
            </a:pPr>
            <a:endParaRPr lang="ar-YE" dirty="0" smtClean="0">
              <a:solidFill>
                <a:schemeClr val="tx1">
                  <a:lumMod val="95000"/>
                  <a:lumOff val="5000"/>
                </a:schemeClr>
              </a:solidFill>
            </a:endParaRPr>
          </a:p>
          <a:p>
            <a:pPr marL="342900" indent="-342900">
              <a:lnSpc>
                <a:spcPct val="80000"/>
              </a:lnSpc>
              <a:buFont typeface="Wingdings" panose="05000000000000000000" pitchFamily="2" charset="2"/>
              <a:buChar char="v"/>
            </a:pPr>
            <a:r>
              <a:rPr lang="ar-YE" sz="2000" dirty="0" smtClean="0">
                <a:solidFill>
                  <a:schemeClr val="accent6">
                    <a:lumMod val="75000"/>
                  </a:schemeClr>
                </a:solidFill>
                <a:latin typeface="Arial" panose="020B0604020202020204" pitchFamily="34" charset="0"/>
                <a:cs typeface="Arial" panose="020B0604020202020204" pitchFamily="34" charset="0"/>
              </a:rPr>
              <a:t>مميزات </a:t>
            </a:r>
            <a:r>
              <a:rPr lang="ar-YE" sz="2000" dirty="0">
                <a:solidFill>
                  <a:schemeClr val="accent6">
                    <a:lumMod val="75000"/>
                  </a:schemeClr>
                </a:solidFill>
                <a:latin typeface="Arial" panose="020B0604020202020204" pitchFamily="34" charset="0"/>
                <a:cs typeface="Arial" panose="020B0604020202020204" pitchFamily="34" charset="0"/>
              </a:rPr>
              <a:t>المشروع :-</a:t>
            </a:r>
          </a:p>
          <a:p>
            <a:pPr>
              <a:lnSpc>
                <a:spcPct val="80000"/>
              </a:lnSpc>
              <a:buFontTx/>
              <a:buNone/>
            </a:pPr>
            <a:r>
              <a:rPr lang="ar-YE" dirty="0" smtClean="0">
                <a:solidFill>
                  <a:schemeClr val="tx1">
                    <a:lumMod val="95000"/>
                    <a:lumOff val="5000"/>
                  </a:schemeClr>
                </a:solidFill>
              </a:rPr>
              <a:t>- الاستفادة الكاملة من موقع المشروع.</a:t>
            </a:r>
          </a:p>
          <a:p>
            <a:pPr>
              <a:lnSpc>
                <a:spcPct val="80000"/>
              </a:lnSpc>
              <a:buFontTx/>
              <a:buNone/>
            </a:pPr>
            <a:r>
              <a:rPr lang="ar-YE" dirty="0" smtClean="0">
                <a:solidFill>
                  <a:schemeClr val="tx1">
                    <a:lumMod val="95000"/>
                    <a:lumOff val="5000"/>
                  </a:schemeClr>
                </a:solidFill>
              </a:rPr>
              <a:t>- عكس الطابع المعماري الاسلامي بشكل عام على المشروع .</a:t>
            </a:r>
            <a:endParaRPr lang="ar-OM" dirty="0" smtClean="0">
              <a:solidFill>
                <a:schemeClr val="tx1">
                  <a:lumMod val="95000"/>
                  <a:lumOff val="5000"/>
                </a:schemeClr>
              </a:solidFill>
            </a:endParaRPr>
          </a:p>
          <a:p>
            <a:pPr>
              <a:lnSpc>
                <a:spcPct val="80000"/>
              </a:lnSpc>
              <a:buFontTx/>
              <a:buNone/>
            </a:pPr>
            <a:endParaRPr lang="ar-YE" dirty="0" smtClean="0">
              <a:solidFill>
                <a:schemeClr val="tx1">
                  <a:lumMod val="95000"/>
                  <a:lumOff val="5000"/>
                </a:schemeClr>
              </a:solidFill>
            </a:endParaRPr>
          </a:p>
          <a:p>
            <a:pPr marL="342900" indent="-342900">
              <a:lnSpc>
                <a:spcPct val="80000"/>
              </a:lnSpc>
              <a:buFont typeface="Wingdings" panose="05000000000000000000" pitchFamily="2" charset="2"/>
              <a:buChar char="v"/>
            </a:pPr>
            <a:r>
              <a:rPr lang="ar-YE" sz="2000" dirty="0" smtClean="0">
                <a:solidFill>
                  <a:schemeClr val="accent6">
                    <a:lumMod val="75000"/>
                  </a:schemeClr>
                </a:solidFill>
                <a:latin typeface="Arial" panose="020B0604020202020204" pitchFamily="34" charset="0"/>
                <a:cs typeface="Arial" panose="020B0604020202020204" pitchFamily="34" charset="0"/>
              </a:rPr>
              <a:t>عيوب </a:t>
            </a:r>
            <a:r>
              <a:rPr lang="ar-YE" sz="2000" dirty="0">
                <a:solidFill>
                  <a:schemeClr val="accent6">
                    <a:lumMod val="75000"/>
                  </a:schemeClr>
                </a:solidFill>
                <a:latin typeface="Arial" panose="020B0604020202020204" pitchFamily="34" charset="0"/>
                <a:cs typeface="Arial" panose="020B0604020202020204" pitchFamily="34" charset="0"/>
              </a:rPr>
              <a:t>المشروع </a:t>
            </a:r>
            <a:r>
              <a:rPr lang="ar-OM" sz="2000" dirty="0" smtClean="0">
                <a:solidFill>
                  <a:schemeClr val="accent6">
                    <a:lumMod val="75000"/>
                  </a:schemeClr>
                </a:solidFill>
                <a:latin typeface="Arial" panose="020B0604020202020204" pitchFamily="34" charset="0"/>
                <a:cs typeface="Arial" panose="020B0604020202020204" pitchFamily="34" charset="0"/>
              </a:rPr>
              <a:t>:</a:t>
            </a:r>
            <a:endParaRPr lang="ar-YE" sz="2000" dirty="0">
              <a:solidFill>
                <a:schemeClr val="accent6">
                  <a:lumMod val="75000"/>
                </a:schemeClr>
              </a:solidFill>
              <a:latin typeface="Arial" panose="020B0604020202020204" pitchFamily="34" charset="0"/>
              <a:cs typeface="Arial" panose="020B0604020202020204" pitchFamily="34" charset="0"/>
            </a:endParaRPr>
          </a:p>
          <a:p>
            <a:pPr>
              <a:lnSpc>
                <a:spcPct val="80000"/>
              </a:lnSpc>
              <a:buFontTx/>
              <a:buNone/>
            </a:pPr>
            <a:r>
              <a:rPr lang="ar-YE" dirty="0" smtClean="0">
                <a:solidFill>
                  <a:schemeClr val="tx1">
                    <a:lumMod val="95000"/>
                    <a:lumOff val="5000"/>
                  </a:schemeClr>
                </a:solidFill>
              </a:rPr>
              <a:t>- دمج الجانب الديني بالجانب التجاري عبر المحلات التجارية الموجودة </a:t>
            </a:r>
            <a:r>
              <a:rPr lang="ar-OM" dirty="0" smtClean="0">
                <a:solidFill>
                  <a:schemeClr val="tx1">
                    <a:lumMod val="95000"/>
                    <a:lumOff val="5000"/>
                  </a:schemeClr>
                </a:solidFill>
              </a:rPr>
              <a:t>أ</a:t>
            </a:r>
            <a:r>
              <a:rPr lang="ar-YE" dirty="0" smtClean="0">
                <a:solidFill>
                  <a:schemeClr val="tx1">
                    <a:lumMod val="95000"/>
                    <a:lumOff val="5000"/>
                  </a:schemeClr>
                </a:solidFill>
              </a:rPr>
              <a:t>سفل المسجد .</a:t>
            </a:r>
          </a:p>
          <a:p>
            <a:pPr>
              <a:lnSpc>
                <a:spcPct val="80000"/>
              </a:lnSpc>
              <a:buFontTx/>
              <a:buNone/>
            </a:pPr>
            <a:endParaRPr lang="ar-OM" dirty="0" smtClean="0">
              <a:solidFill>
                <a:schemeClr val="tx1">
                  <a:lumMod val="95000"/>
                  <a:lumOff val="5000"/>
                </a:schemeClr>
              </a:solidFill>
            </a:endParaRPr>
          </a:p>
          <a:p>
            <a:pPr marL="342900" indent="-342900">
              <a:lnSpc>
                <a:spcPct val="80000"/>
              </a:lnSpc>
              <a:buFont typeface="Wingdings" panose="05000000000000000000" pitchFamily="2" charset="2"/>
              <a:buChar char="v"/>
            </a:pPr>
            <a:r>
              <a:rPr lang="ar-YE" sz="2000" dirty="0" smtClean="0">
                <a:solidFill>
                  <a:schemeClr val="accent6">
                    <a:lumMod val="75000"/>
                  </a:schemeClr>
                </a:solidFill>
                <a:latin typeface="Arial" panose="020B0604020202020204" pitchFamily="34" charset="0"/>
                <a:cs typeface="Arial" panose="020B0604020202020204" pitchFamily="34" charset="0"/>
              </a:rPr>
              <a:t>الدروس </a:t>
            </a:r>
            <a:r>
              <a:rPr lang="ar-YE" sz="2000" dirty="0">
                <a:solidFill>
                  <a:schemeClr val="accent6">
                    <a:lumMod val="75000"/>
                  </a:schemeClr>
                </a:solidFill>
                <a:latin typeface="Arial" panose="020B0604020202020204" pitchFamily="34" charset="0"/>
                <a:cs typeface="Arial" panose="020B0604020202020204" pitchFamily="34" charset="0"/>
              </a:rPr>
              <a:t>المستفادة من المشروع </a:t>
            </a:r>
            <a:r>
              <a:rPr lang="ar-OM" sz="2000" dirty="0" smtClean="0">
                <a:solidFill>
                  <a:schemeClr val="accent6">
                    <a:lumMod val="75000"/>
                  </a:schemeClr>
                </a:solidFill>
                <a:latin typeface="Arial" panose="020B0604020202020204" pitchFamily="34" charset="0"/>
                <a:cs typeface="Arial" panose="020B0604020202020204" pitchFamily="34" charset="0"/>
              </a:rPr>
              <a:t>:</a:t>
            </a:r>
            <a:endParaRPr lang="ar-YE" sz="2000" dirty="0">
              <a:solidFill>
                <a:schemeClr val="accent6">
                  <a:lumMod val="75000"/>
                </a:schemeClr>
              </a:solidFill>
              <a:latin typeface="Arial" panose="020B0604020202020204" pitchFamily="34" charset="0"/>
              <a:cs typeface="Arial" panose="020B0604020202020204" pitchFamily="34" charset="0"/>
            </a:endParaRPr>
          </a:p>
          <a:p>
            <a:pPr>
              <a:lnSpc>
                <a:spcPct val="80000"/>
              </a:lnSpc>
            </a:pPr>
            <a:r>
              <a:rPr lang="ar-OM" dirty="0" smtClean="0">
                <a:solidFill>
                  <a:schemeClr val="tx1">
                    <a:lumMod val="95000"/>
                    <a:lumOff val="5000"/>
                  </a:schemeClr>
                </a:solidFill>
              </a:rPr>
              <a:t>- </a:t>
            </a:r>
            <a:r>
              <a:rPr lang="ar-YE" dirty="0" smtClean="0">
                <a:solidFill>
                  <a:schemeClr val="tx1">
                    <a:lumMod val="95000"/>
                    <a:lumOff val="5000"/>
                  </a:schemeClr>
                </a:solidFill>
              </a:rPr>
              <a:t>يجب </a:t>
            </a:r>
            <a:r>
              <a:rPr lang="ar-YE" dirty="0">
                <a:solidFill>
                  <a:schemeClr val="tx1">
                    <a:lumMod val="95000"/>
                    <a:lumOff val="5000"/>
                  </a:schemeClr>
                </a:solidFill>
              </a:rPr>
              <a:t>عكس الطابع المعماري الاسلامي وبخاصة في المباني الدينية لما لها من مدلولات تاريخية وقيمة تراثية كبيرة</a:t>
            </a:r>
            <a:r>
              <a:rPr lang="ar-YE" dirty="0" smtClean="0">
                <a:solidFill>
                  <a:schemeClr val="tx1">
                    <a:lumMod val="95000"/>
                    <a:lumOff val="5000"/>
                  </a:schemeClr>
                </a:solidFill>
              </a:rPr>
              <a:t>.</a:t>
            </a:r>
            <a:endParaRPr lang="ar-OM" dirty="0" smtClean="0">
              <a:solidFill>
                <a:schemeClr val="tx1">
                  <a:lumMod val="95000"/>
                  <a:lumOff val="5000"/>
                </a:schemeClr>
              </a:solidFill>
            </a:endParaRPr>
          </a:p>
          <a:p>
            <a:pPr>
              <a:lnSpc>
                <a:spcPct val="80000"/>
              </a:lnSpc>
            </a:pPr>
            <a:r>
              <a:rPr lang="ar-YE" dirty="0">
                <a:solidFill>
                  <a:schemeClr val="tx1">
                    <a:lumMod val="95000"/>
                    <a:lumOff val="5000"/>
                  </a:schemeClr>
                </a:solidFill>
              </a:rPr>
              <a:t>- البساطة في التكوين وعدم الاسراف في استخدام العناصر الزخرفية من الامور المهمة التي يجب مراعاتها في عمارة المساجد .</a:t>
            </a:r>
          </a:p>
        </p:txBody>
      </p:sp>
      <p:pic>
        <p:nvPicPr>
          <p:cNvPr id="4" name="Picture 4" descr="Image20"/>
          <p:cNvPicPr>
            <a:picLocks noChangeAspect="1" noChangeArrowheads="1"/>
          </p:cNvPicPr>
          <p:nvPr/>
        </p:nvPicPr>
        <p:blipFill>
          <a:blip r:embed="rId2" cstate="print"/>
          <a:srcRect l="36270" t="63646" r="2690" b="1289"/>
          <a:stretch>
            <a:fillRect/>
          </a:stretch>
        </p:blipFill>
        <p:spPr bwMode="auto">
          <a:xfrm>
            <a:off x="147610" y="107169"/>
            <a:ext cx="4348189" cy="3646062"/>
          </a:xfrm>
          <a:prstGeom prst="rect">
            <a:avLst/>
          </a:prstGeom>
          <a:noFill/>
          <a:ln w="38100">
            <a:solidFill>
              <a:srgbClr val="000000"/>
            </a:solidFill>
            <a:miter lim="800000"/>
            <a:headEnd/>
            <a:tailEnd/>
          </a:ln>
        </p:spPr>
      </p:pic>
      <p:pic>
        <p:nvPicPr>
          <p:cNvPr id="7" name="Picture 6" descr="Image20"/>
          <p:cNvPicPr>
            <a:picLocks noChangeAspect="1" noChangeArrowheads="1"/>
          </p:cNvPicPr>
          <p:nvPr/>
        </p:nvPicPr>
        <p:blipFill>
          <a:blip r:embed="rId2" cstate="print"/>
          <a:srcRect l="35185" t="24858" r="1341" b="38725"/>
          <a:stretch>
            <a:fillRect/>
          </a:stretch>
        </p:blipFill>
        <p:spPr>
          <a:xfrm>
            <a:off x="147610" y="3855081"/>
            <a:ext cx="3490940" cy="2921947"/>
          </a:xfrm>
          <a:prstGeom prst="rect">
            <a:avLst/>
          </a:prstGeom>
          <a:noFill/>
          <a:ln w="38100">
            <a:solidFill>
              <a:srgbClr val="000000"/>
            </a:solidFill>
          </a:ln>
        </p:spPr>
      </p:pic>
      <p:sp>
        <p:nvSpPr>
          <p:cNvPr id="9" name="Rectangle 8"/>
          <p:cNvSpPr/>
          <p:nvPr/>
        </p:nvSpPr>
        <p:spPr>
          <a:xfrm>
            <a:off x="4000500" y="3578771"/>
            <a:ext cx="1845733"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مسقط الدور الأرضي</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10" name="Rectangle 9"/>
          <p:cNvSpPr/>
          <p:nvPr/>
        </p:nvSpPr>
        <p:spPr>
          <a:xfrm>
            <a:off x="4000499" y="6350546"/>
            <a:ext cx="1845733"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مسقط الدور الأول</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274523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الهندسة\أمثلة\516f1c6fb3fc4bc61c000161_central-mosque-of-pristina-comp_002.jpg"/>
          <p:cNvPicPr>
            <a:picLocks noChangeAspect="1" noChangeArrowheads="1"/>
          </p:cNvPicPr>
          <p:nvPr/>
        </p:nvPicPr>
        <p:blipFill rotWithShape="1">
          <a:blip r:embed="rId2" cstate="print"/>
          <a:srcRect l="13172" r="11404"/>
          <a:stretch/>
        </p:blipFill>
        <p:spPr bwMode="auto">
          <a:xfrm>
            <a:off x="-1" y="0"/>
            <a:ext cx="9915525" cy="6871963"/>
          </a:xfrm>
          <a:prstGeom prst="rect">
            <a:avLst/>
          </a:prstGeom>
          <a:noFill/>
        </p:spPr>
      </p:pic>
      <p:sp>
        <p:nvSpPr>
          <p:cNvPr id="5" name="Rectangle 4"/>
          <p:cNvSpPr/>
          <p:nvPr/>
        </p:nvSpPr>
        <p:spPr>
          <a:xfrm>
            <a:off x="-17754" y="6462328"/>
            <a:ext cx="9923754" cy="400110"/>
          </a:xfrm>
          <a:prstGeom prst="rect">
            <a:avLst/>
          </a:prstGeom>
          <a:solidFill>
            <a:srgbClr val="A9D18E">
              <a:alpha val="67059"/>
            </a:srgbClr>
          </a:solid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endParaRPr lang="en-US" sz="20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6" name="Rectangle 5"/>
          <p:cNvSpPr/>
          <p:nvPr/>
        </p:nvSpPr>
        <p:spPr>
          <a:xfrm>
            <a:off x="5743852" y="347392"/>
            <a:ext cx="4162147" cy="523220"/>
          </a:xfrm>
          <a:prstGeom prst="rect">
            <a:avLst/>
          </a:prstGeom>
          <a:solidFill>
            <a:srgbClr val="A9D18E">
              <a:alpha val="67059"/>
            </a:srgbClr>
          </a:solid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endParaRPr lang="en-US" sz="28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3" name="Rectangle 2"/>
          <p:cNvSpPr/>
          <p:nvPr/>
        </p:nvSpPr>
        <p:spPr>
          <a:xfrm>
            <a:off x="5894773" y="148519"/>
            <a:ext cx="4011227" cy="523220"/>
          </a:xfrm>
          <a:prstGeom prst="rect">
            <a:avLst/>
          </a:prstGeom>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ar-OM" sz="2800" b="1" cap="none" spc="0" dirty="0" smtClean="0">
                <a:ln w="10160">
                  <a:solidFill>
                    <a:schemeClr val="bg1"/>
                  </a:solidFill>
                  <a:prstDash val="solid"/>
                </a:ln>
                <a:solidFill>
                  <a:schemeClr val="accent6">
                    <a:lumMod val="75000"/>
                  </a:schemeClr>
                </a:solidFill>
                <a:effectLst>
                  <a:outerShdw blurRad="38100" dist="22860" dir="5400000" algn="tl" rotWithShape="0">
                    <a:srgbClr val="000000">
                      <a:alpha val="30000"/>
                    </a:srgbClr>
                  </a:outerShdw>
                </a:effectLst>
              </a:rPr>
              <a:t>مسجد مركزي - بريشتينا</a:t>
            </a:r>
            <a:endParaRPr lang="en-US" sz="2800" b="1" cap="none" spc="0" dirty="0">
              <a:ln w="10160">
                <a:solidFill>
                  <a:schemeClr val="bg1"/>
                </a:solidFill>
                <a:prstDash val="solid"/>
              </a:ln>
              <a:solidFill>
                <a:schemeClr val="accent6">
                  <a:lumMod val="75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349740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5"/>
          <p:cNvSpPr txBox="1"/>
          <p:nvPr/>
        </p:nvSpPr>
        <p:spPr>
          <a:xfrm>
            <a:off x="5381625" y="1493776"/>
            <a:ext cx="4433889" cy="1015663"/>
          </a:xfrm>
          <a:prstGeom prst="rect">
            <a:avLst/>
          </a:prstGeom>
          <a:noFill/>
        </p:spPr>
        <p:txBody>
          <a:bodyPr wrap="square" rtlCol="1">
            <a:spAutoFit/>
          </a:bodyPr>
          <a:lstStyle/>
          <a:p>
            <a:pPr marL="342900" indent="-342900">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موقع </a:t>
            </a:r>
            <a:r>
              <a:rPr lang="ar-SA" sz="2000" dirty="0">
                <a:solidFill>
                  <a:schemeClr val="accent6">
                    <a:lumMod val="75000"/>
                  </a:schemeClr>
                </a:solidFill>
                <a:latin typeface="Arial" panose="020B0604020202020204" pitchFamily="34" charset="0"/>
                <a:cs typeface="Arial" panose="020B0604020202020204" pitchFamily="34" charset="0"/>
              </a:rPr>
              <a:t>المشروع ومساحته:</a:t>
            </a:r>
          </a:p>
          <a:p>
            <a:r>
              <a:rPr lang="ar-SA" sz="2000" dirty="0">
                <a:latin typeface="Arial" panose="020B0604020202020204" pitchFamily="34" charset="0"/>
                <a:cs typeface="Arial" panose="020B0604020202020204" pitchFamily="34" charset="0"/>
              </a:rPr>
              <a:t>بريشتينا – كوسوفو. </a:t>
            </a:r>
            <a:endParaRPr lang="ar-OM" sz="2000" dirty="0" smtClean="0">
              <a:latin typeface="Arial" panose="020B0604020202020204" pitchFamily="34" charset="0"/>
              <a:cs typeface="Arial" panose="020B0604020202020204" pitchFamily="34" charset="0"/>
            </a:endParaRPr>
          </a:p>
          <a:p>
            <a:r>
              <a:rPr lang="ar-SA" sz="2000" dirty="0" smtClean="0">
                <a:latin typeface="Arial" panose="020B0604020202020204" pitchFamily="34" charset="0"/>
                <a:cs typeface="Arial" panose="020B0604020202020204" pitchFamily="34" charset="0"/>
              </a:rPr>
              <a:t>ويبلغ </a:t>
            </a:r>
            <a:r>
              <a:rPr lang="ar-SA" sz="2000" dirty="0">
                <a:latin typeface="Arial" panose="020B0604020202020204" pitchFamily="34" charset="0"/>
                <a:cs typeface="Arial" panose="020B0604020202020204" pitchFamily="34" charset="0"/>
              </a:rPr>
              <a:t>مساحة المشروع 8100 م2</a:t>
            </a:r>
            <a:r>
              <a:rPr lang="ar-SA" sz="2000" dirty="0" smtClean="0">
                <a:latin typeface="Arial" panose="020B0604020202020204" pitchFamily="34" charset="0"/>
                <a:cs typeface="Arial" panose="020B0604020202020204" pitchFamily="34" charset="0"/>
              </a:rPr>
              <a:t>.</a:t>
            </a:r>
            <a:endParaRPr lang="ar-SA" sz="2000" dirty="0">
              <a:latin typeface="Arial" panose="020B0604020202020204" pitchFamily="34" charset="0"/>
              <a:cs typeface="Arial" panose="020B0604020202020204" pitchFamily="34" charset="0"/>
            </a:endParaRPr>
          </a:p>
        </p:txBody>
      </p:sp>
      <p:sp>
        <p:nvSpPr>
          <p:cNvPr id="5" name="مربع نص 4"/>
          <p:cNvSpPr txBox="1"/>
          <p:nvPr/>
        </p:nvSpPr>
        <p:spPr>
          <a:xfrm>
            <a:off x="5500694" y="757315"/>
            <a:ext cx="4357718" cy="707886"/>
          </a:xfrm>
          <a:prstGeom prst="rect">
            <a:avLst/>
          </a:prstGeom>
          <a:noFill/>
        </p:spPr>
        <p:txBody>
          <a:bodyPr wrap="square" rtlCol="1">
            <a:spAutoFit/>
          </a:bodyPr>
          <a:lstStyle/>
          <a:p>
            <a:r>
              <a:rPr lang="ar-SA" sz="2000" b="1" u="sng"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المثــال </a:t>
            </a:r>
            <a:r>
              <a:rPr lang="ar-OM" sz="2000" b="1" u="sng" dirty="0" smtClean="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الثاني </a:t>
            </a:r>
            <a:r>
              <a:rPr lang="ar-SA" sz="2000" b="1" u="sng" dirty="0" smtClean="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ar-OM" sz="2000" b="1" u="sng" dirty="0" smtClean="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ar-OM" sz="2000" dirty="0">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                </a:t>
            </a:r>
            <a:r>
              <a:rPr lang="ar-OM" sz="2000" dirty="0" smtClean="0">
                <a:solidFill>
                  <a:schemeClr val="accent6">
                    <a:lumMod val="50000"/>
                  </a:schemeClr>
                </a:solidFill>
                <a:latin typeface="Arial" panose="020B0604020202020204" pitchFamily="34" charset="0"/>
                <a:cs typeface="Arial" panose="020B0604020202020204" pitchFamily="34" charset="0"/>
              </a:rPr>
              <a:t>مسجد مركزي </a:t>
            </a:r>
            <a:r>
              <a:rPr lang="ar-SA" sz="2000" dirty="0" smtClean="0">
                <a:solidFill>
                  <a:schemeClr val="accent6">
                    <a:lumMod val="50000"/>
                  </a:schemeClr>
                </a:solidFill>
                <a:latin typeface="Arial" panose="020B0604020202020204" pitchFamily="34" charset="0"/>
                <a:cs typeface="Arial" panose="020B0604020202020204" pitchFamily="34" charset="0"/>
              </a:rPr>
              <a:t>- </a:t>
            </a:r>
            <a:r>
              <a:rPr lang="ar-OM" sz="2000" dirty="0" smtClean="0">
                <a:solidFill>
                  <a:schemeClr val="accent6">
                    <a:lumMod val="50000"/>
                  </a:schemeClr>
                </a:solidFill>
                <a:latin typeface="Arial" panose="020B0604020202020204" pitchFamily="34" charset="0"/>
                <a:cs typeface="Arial" panose="020B0604020202020204" pitchFamily="34" charset="0"/>
              </a:rPr>
              <a:t>بريشتينا</a:t>
            </a:r>
            <a:endParaRPr lang="ar-SA" sz="2000" dirty="0">
              <a:solidFill>
                <a:schemeClr val="accent6">
                  <a:lumMod val="50000"/>
                </a:schemeClr>
              </a:solidFill>
              <a:latin typeface="Arial" panose="020B0604020202020204" pitchFamily="34" charset="0"/>
              <a:cs typeface="Arial" panose="020B0604020202020204" pitchFamily="34" charset="0"/>
            </a:endParaRPr>
          </a:p>
        </p:txBody>
      </p:sp>
      <p:pic>
        <p:nvPicPr>
          <p:cNvPr id="6" name="Picture 2" descr="E:\الهندسة\أمثلة\516f1c90b3fc4b8f6900017b_central-mosque-of-pristina-competit.jpg"/>
          <p:cNvPicPr>
            <a:picLocks noChangeAspect="1" noChangeArrowheads="1"/>
          </p:cNvPicPr>
          <p:nvPr/>
        </p:nvPicPr>
        <p:blipFill rotWithShape="1">
          <a:blip r:embed="rId2" cstate="print"/>
          <a:srcRect t="1766" b="1546"/>
          <a:stretch/>
        </p:blipFill>
        <p:spPr bwMode="auto">
          <a:xfrm>
            <a:off x="71784" y="2619375"/>
            <a:ext cx="7396845" cy="4171950"/>
          </a:xfrm>
          <a:prstGeom prst="rect">
            <a:avLst/>
          </a:prstGeom>
          <a:noFill/>
        </p:spPr>
      </p:pic>
      <p:sp>
        <p:nvSpPr>
          <p:cNvPr id="9" name="مربع نص 5"/>
          <p:cNvSpPr txBox="1"/>
          <p:nvPr/>
        </p:nvSpPr>
        <p:spPr>
          <a:xfrm>
            <a:off x="374032" y="1465201"/>
            <a:ext cx="4824414" cy="1015663"/>
          </a:xfrm>
          <a:prstGeom prst="rect">
            <a:avLst/>
          </a:prstGeom>
          <a:noFill/>
        </p:spPr>
        <p:txBody>
          <a:bodyPr wrap="square" rtlCol="1">
            <a:spAutoFit/>
          </a:bodyPr>
          <a:lstStyle/>
          <a:p>
            <a:pPr marL="342900" indent="-342900">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الهدف </a:t>
            </a:r>
            <a:r>
              <a:rPr lang="ar-SA" sz="2000" dirty="0">
                <a:solidFill>
                  <a:schemeClr val="accent6">
                    <a:lumMod val="75000"/>
                  </a:schemeClr>
                </a:solidFill>
                <a:latin typeface="Arial" panose="020B0604020202020204" pitchFamily="34" charset="0"/>
                <a:cs typeface="Arial" panose="020B0604020202020204" pitchFamily="34" charset="0"/>
              </a:rPr>
              <a:t>من المشروع:</a:t>
            </a:r>
          </a:p>
          <a:p>
            <a:r>
              <a:rPr lang="ar-SA" sz="2000" dirty="0">
                <a:latin typeface="Arial" panose="020B0604020202020204" pitchFamily="34" charset="0"/>
                <a:cs typeface="Arial" panose="020B0604020202020204" pitchFamily="34" charset="0"/>
              </a:rPr>
              <a:t>أقيمت مسابقة لتصميم المسجد في </a:t>
            </a:r>
            <a:r>
              <a:rPr lang="ar-OM" sz="2000" dirty="0" smtClean="0">
                <a:latin typeface="Arial" panose="020B0604020202020204" pitchFamily="34" charset="0"/>
                <a:cs typeface="Arial" panose="020B0604020202020204" pitchFamily="34" charset="0"/>
              </a:rPr>
              <a:t>ال</a:t>
            </a:r>
            <a:r>
              <a:rPr lang="ar-SA" sz="2000" dirty="0" smtClean="0">
                <a:latin typeface="Arial" panose="020B0604020202020204" pitchFamily="34" charset="0"/>
                <a:cs typeface="Arial" panose="020B0604020202020204" pitchFamily="34" charset="0"/>
              </a:rPr>
              <a:t>منطقة </a:t>
            </a:r>
            <a:r>
              <a:rPr lang="ar-SA" sz="2000" dirty="0">
                <a:latin typeface="Arial" panose="020B0604020202020204" pitchFamily="34" charset="0"/>
                <a:cs typeface="Arial" panose="020B0604020202020204" pitchFamily="34" charset="0"/>
              </a:rPr>
              <a:t>لتعزيز الجانب الديني وخصوصا بعد الحروب التي </a:t>
            </a:r>
            <a:r>
              <a:rPr lang="ar-SA" sz="2000" dirty="0" smtClean="0">
                <a:latin typeface="Arial" panose="020B0604020202020204" pitchFamily="34" charset="0"/>
                <a:cs typeface="Arial" panose="020B0604020202020204" pitchFamily="34" charset="0"/>
              </a:rPr>
              <a:t>عان</a:t>
            </a:r>
            <a:r>
              <a:rPr lang="ar-OM" sz="2000" dirty="0" smtClean="0">
                <a:latin typeface="Arial" panose="020B0604020202020204" pitchFamily="34" charset="0"/>
                <a:cs typeface="Arial" panose="020B0604020202020204" pitchFamily="34" charset="0"/>
              </a:rPr>
              <a:t>وا</a:t>
            </a:r>
            <a:r>
              <a:rPr lang="ar-SA" sz="2000" dirty="0" smtClean="0">
                <a:latin typeface="Arial" panose="020B0604020202020204" pitchFamily="34" charset="0"/>
                <a:cs typeface="Arial" panose="020B0604020202020204" pitchFamily="34" charset="0"/>
              </a:rPr>
              <a:t> </a:t>
            </a:r>
            <a:r>
              <a:rPr lang="ar-SA" sz="2000" dirty="0">
                <a:latin typeface="Arial" panose="020B0604020202020204" pitchFamily="34" charset="0"/>
                <a:cs typeface="Arial" panose="020B0604020202020204" pitchFamily="34" charset="0"/>
              </a:rPr>
              <a:t>منها </a:t>
            </a:r>
            <a:r>
              <a:rPr lang="ar-OM" sz="2000" dirty="0" smtClean="0">
                <a:latin typeface="Arial" panose="020B0604020202020204" pitchFamily="34" charset="0"/>
                <a:cs typeface="Arial" panose="020B0604020202020204" pitchFamily="34" charset="0"/>
              </a:rPr>
              <a:t>.</a:t>
            </a:r>
            <a:endParaRPr lang="ar-SA" sz="2000" dirty="0">
              <a:latin typeface="Arial" panose="020B0604020202020204" pitchFamily="34" charset="0"/>
              <a:cs typeface="Arial" panose="020B0604020202020204" pitchFamily="34" charset="0"/>
            </a:endParaRPr>
          </a:p>
        </p:txBody>
      </p:sp>
      <p:sp>
        <p:nvSpPr>
          <p:cNvPr id="10" name="مربع نص 5"/>
          <p:cNvSpPr txBox="1"/>
          <p:nvPr/>
        </p:nvSpPr>
        <p:spPr>
          <a:xfrm>
            <a:off x="7591425" y="3290489"/>
            <a:ext cx="2224089" cy="2215991"/>
          </a:xfrm>
          <a:prstGeom prst="rect">
            <a:avLst/>
          </a:prstGeom>
          <a:noFill/>
        </p:spPr>
        <p:txBody>
          <a:bodyPr wrap="square" rtlCol="1">
            <a:spAutoFit/>
          </a:bodyPr>
          <a:lstStyle/>
          <a:p>
            <a:pPr marL="342900" indent="-342900">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الفكرة </a:t>
            </a:r>
            <a:r>
              <a:rPr lang="ar-SA" sz="2000" dirty="0">
                <a:solidFill>
                  <a:schemeClr val="accent6">
                    <a:lumMod val="75000"/>
                  </a:schemeClr>
                </a:solidFill>
                <a:latin typeface="Arial" panose="020B0604020202020204" pitchFamily="34" charset="0"/>
                <a:cs typeface="Arial" panose="020B0604020202020204" pitchFamily="34" charset="0"/>
              </a:rPr>
              <a:t>التصميمية للمشروع:</a:t>
            </a:r>
          </a:p>
          <a:p>
            <a:pPr algn="justLow"/>
            <a:r>
              <a:rPr lang="ar-SA" sz="2000" dirty="0">
                <a:latin typeface="Arial" panose="020B0604020202020204" pitchFamily="34" charset="0"/>
                <a:cs typeface="Arial" panose="020B0604020202020204" pitchFamily="34" charset="0"/>
              </a:rPr>
              <a:t>عمل المصممون على استخدام </a:t>
            </a:r>
            <a:r>
              <a:rPr lang="ar-OM" sz="2000" dirty="0" smtClean="0">
                <a:latin typeface="Arial" panose="020B0604020202020204" pitchFamily="34" charset="0"/>
                <a:cs typeface="Arial" panose="020B0604020202020204" pitchFamily="34" charset="0"/>
              </a:rPr>
              <a:t>عناصر تكوين </a:t>
            </a:r>
            <a:r>
              <a:rPr lang="ar-SA" sz="2000" dirty="0" smtClean="0">
                <a:latin typeface="Arial" panose="020B0604020202020204" pitchFamily="34" charset="0"/>
                <a:cs typeface="Arial" panose="020B0604020202020204" pitchFamily="34" charset="0"/>
              </a:rPr>
              <a:t>المسجد </a:t>
            </a:r>
            <a:r>
              <a:rPr lang="ar-SA" sz="2000" dirty="0">
                <a:latin typeface="Arial" panose="020B0604020202020204" pitchFamily="34" charset="0"/>
                <a:cs typeface="Arial" panose="020B0604020202020204" pitchFamily="34" charset="0"/>
              </a:rPr>
              <a:t>ولكن </a:t>
            </a:r>
            <a:r>
              <a:rPr lang="ar-SA" sz="2000" dirty="0" smtClean="0">
                <a:latin typeface="Arial" panose="020B0604020202020204" pitchFamily="34" charset="0"/>
                <a:cs typeface="Arial" panose="020B0604020202020204" pitchFamily="34" charset="0"/>
              </a:rPr>
              <a:t>بال</a:t>
            </a:r>
            <a:r>
              <a:rPr lang="ar-OM" sz="2000" dirty="0">
                <a:latin typeface="Arial" panose="020B0604020202020204" pitchFamily="34" charset="0"/>
                <a:cs typeface="Arial" panose="020B0604020202020204" pitchFamily="34" charset="0"/>
              </a:rPr>
              <a:t>إ</a:t>
            </a:r>
            <a:r>
              <a:rPr lang="ar-SA" sz="2000" dirty="0" smtClean="0">
                <a:latin typeface="Arial" panose="020B0604020202020204" pitchFamily="34" charset="0"/>
                <a:cs typeface="Arial" panose="020B0604020202020204" pitchFamily="34" charset="0"/>
              </a:rPr>
              <a:t>بتعاد </a:t>
            </a:r>
            <a:r>
              <a:rPr lang="ar-SA" sz="2000" dirty="0">
                <a:latin typeface="Arial" panose="020B0604020202020204" pitchFamily="34" charset="0"/>
                <a:cs typeface="Arial" panose="020B0604020202020204" pitchFamily="34" charset="0"/>
              </a:rPr>
              <a:t>عن الطابع </a:t>
            </a:r>
            <a:r>
              <a:rPr lang="ar-SA" sz="2000" dirty="0" smtClean="0">
                <a:latin typeface="Arial" panose="020B0604020202020204" pitchFamily="34" charset="0"/>
                <a:cs typeface="Arial" panose="020B0604020202020204" pitchFamily="34" charset="0"/>
              </a:rPr>
              <a:t>الإسلامي</a:t>
            </a:r>
            <a:r>
              <a:rPr lang="ar-OM" sz="2000" dirty="0" smtClean="0">
                <a:latin typeface="Arial" panose="020B0604020202020204" pitchFamily="34" charset="0"/>
                <a:cs typeface="Arial" panose="020B0604020202020204" pitchFamily="34" charset="0"/>
              </a:rPr>
              <a:t> </a:t>
            </a:r>
            <a:r>
              <a:rPr lang="ar-SA" sz="2000" dirty="0" smtClean="0">
                <a:latin typeface="Arial" panose="020B0604020202020204" pitchFamily="34" charset="0"/>
                <a:cs typeface="Arial" panose="020B0604020202020204" pitchFamily="34" charset="0"/>
              </a:rPr>
              <a:t>.</a:t>
            </a:r>
            <a:endParaRPr lang="ar-SA" sz="2000" dirty="0">
              <a:latin typeface="Arial" panose="020B0604020202020204" pitchFamily="34" charset="0"/>
              <a:cs typeface="Arial" panose="020B0604020202020204" pitchFamily="34" charset="0"/>
            </a:endParaRPr>
          </a:p>
          <a:p>
            <a:endParaRPr lang="ar-SA" dirty="0"/>
          </a:p>
        </p:txBody>
      </p:sp>
      <p:cxnSp>
        <p:nvCxnSpPr>
          <p:cNvPr id="12" name="Straight Connector 11"/>
          <p:cNvCxnSpPr/>
          <p:nvPr/>
        </p:nvCxnSpPr>
        <p:spPr>
          <a:xfrm flipH="1" flipV="1">
            <a:off x="5286375" y="1152525"/>
            <a:ext cx="19050" cy="132834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91158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4"/>
          <p:cNvSpPr txBox="1"/>
          <p:nvPr/>
        </p:nvSpPr>
        <p:spPr>
          <a:xfrm>
            <a:off x="6472243" y="4273661"/>
            <a:ext cx="3214710" cy="2228302"/>
          </a:xfrm>
          <a:prstGeom prst="rect">
            <a:avLst/>
          </a:prstGeom>
          <a:noFill/>
        </p:spPr>
        <p:txBody>
          <a:bodyPr wrap="square" rtlCol="1">
            <a:spAutoFit/>
          </a:bodyPr>
          <a:lstStyle/>
          <a:p>
            <a:pPr marL="342900" indent="-342900">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عناصر </a:t>
            </a:r>
            <a:r>
              <a:rPr lang="ar-SA" sz="2000" dirty="0">
                <a:solidFill>
                  <a:schemeClr val="accent6">
                    <a:lumMod val="75000"/>
                  </a:schemeClr>
                </a:solidFill>
                <a:latin typeface="Arial" panose="020B0604020202020204" pitchFamily="34" charset="0"/>
                <a:cs typeface="Arial" panose="020B0604020202020204" pitchFamily="34" charset="0"/>
              </a:rPr>
              <a:t>المشروع:</a:t>
            </a:r>
          </a:p>
          <a:p>
            <a:endParaRPr lang="ar-SA" b="1" u="sng" dirty="0" smtClean="0"/>
          </a:p>
          <a:p>
            <a:pPr marL="533400" indent="-533400">
              <a:lnSpc>
                <a:spcPct val="80000"/>
              </a:lnSpc>
              <a:buFontTx/>
              <a:buChar char="-"/>
            </a:pPr>
            <a:r>
              <a:rPr lang="ar-SA" dirty="0">
                <a:latin typeface="Arial" panose="020B0604020202020204" pitchFamily="34" charset="0"/>
                <a:cs typeface="Arial" panose="020B0604020202020204" pitchFamily="34" charset="0"/>
              </a:rPr>
              <a:t>قاعة الصلاة.</a:t>
            </a:r>
          </a:p>
          <a:p>
            <a:pPr marL="533400" indent="-533400">
              <a:lnSpc>
                <a:spcPct val="80000"/>
              </a:lnSpc>
              <a:buFontTx/>
              <a:buChar char="-"/>
            </a:pPr>
            <a:r>
              <a:rPr lang="ar-SA" dirty="0">
                <a:latin typeface="Arial" panose="020B0604020202020204" pitchFamily="34" charset="0"/>
                <a:cs typeface="Arial" panose="020B0604020202020204" pitchFamily="34" charset="0"/>
              </a:rPr>
              <a:t>مركز للمؤتمرات.</a:t>
            </a:r>
          </a:p>
          <a:p>
            <a:pPr marL="533400" indent="-533400">
              <a:lnSpc>
                <a:spcPct val="80000"/>
              </a:lnSpc>
              <a:buFontTx/>
              <a:buChar char="-"/>
            </a:pPr>
            <a:r>
              <a:rPr lang="ar-SA" dirty="0">
                <a:latin typeface="Arial" panose="020B0604020202020204" pitchFamily="34" charset="0"/>
                <a:cs typeface="Arial" panose="020B0604020202020204" pitchFamily="34" charset="0"/>
              </a:rPr>
              <a:t>محلات تجارية.</a:t>
            </a:r>
          </a:p>
          <a:p>
            <a:pPr marL="533400" indent="-533400">
              <a:lnSpc>
                <a:spcPct val="80000"/>
              </a:lnSpc>
              <a:buFontTx/>
              <a:buChar char="-"/>
            </a:pPr>
            <a:r>
              <a:rPr lang="ar-SA" dirty="0">
                <a:latin typeface="Arial" panose="020B0604020202020204" pitchFamily="34" charset="0"/>
                <a:cs typeface="Arial" panose="020B0604020202020204" pitchFamily="34" charset="0"/>
              </a:rPr>
              <a:t>مكتبة.</a:t>
            </a:r>
          </a:p>
          <a:p>
            <a:pPr marL="533400" indent="-533400">
              <a:lnSpc>
                <a:spcPct val="80000"/>
              </a:lnSpc>
              <a:buFontTx/>
              <a:buChar char="-"/>
            </a:pPr>
            <a:r>
              <a:rPr lang="ar-SA" dirty="0">
                <a:latin typeface="Arial" panose="020B0604020202020204" pitchFamily="34" charset="0"/>
                <a:cs typeface="Arial" panose="020B0604020202020204" pitchFamily="34" charset="0"/>
              </a:rPr>
              <a:t>دورات مياه.</a:t>
            </a:r>
          </a:p>
          <a:p>
            <a:pPr marL="533400" indent="-533400">
              <a:lnSpc>
                <a:spcPct val="80000"/>
              </a:lnSpc>
              <a:buFontTx/>
              <a:buChar char="-"/>
            </a:pPr>
            <a:r>
              <a:rPr lang="ar-SA" dirty="0">
                <a:latin typeface="Arial" panose="020B0604020202020204" pitchFamily="34" charset="0"/>
                <a:cs typeface="Arial" panose="020B0604020202020204" pitchFamily="34" charset="0"/>
              </a:rPr>
              <a:t>مطعم.</a:t>
            </a:r>
          </a:p>
          <a:p>
            <a:pPr marL="533400" indent="-533400">
              <a:lnSpc>
                <a:spcPct val="80000"/>
              </a:lnSpc>
              <a:buFontTx/>
              <a:buChar char="-"/>
            </a:pPr>
            <a:r>
              <a:rPr lang="ar-SA" dirty="0">
                <a:latin typeface="Arial" panose="020B0604020202020204" pitchFamily="34" charset="0"/>
                <a:cs typeface="Arial" panose="020B0604020202020204" pitchFamily="34" charset="0"/>
              </a:rPr>
              <a:t>مركز للطفولة.</a:t>
            </a:r>
          </a:p>
        </p:txBody>
      </p:sp>
      <p:pic>
        <p:nvPicPr>
          <p:cNvPr id="4" name="Picture 2" descr="E:\الهندسة\أمثلة\ارضي.jpg"/>
          <p:cNvPicPr>
            <a:picLocks noChangeAspect="1" noChangeArrowheads="1"/>
          </p:cNvPicPr>
          <p:nvPr/>
        </p:nvPicPr>
        <p:blipFill rotWithShape="1">
          <a:blip r:embed="rId2" cstate="print"/>
          <a:srcRect l="6862"/>
          <a:stretch/>
        </p:blipFill>
        <p:spPr bwMode="auto">
          <a:xfrm>
            <a:off x="4781550" y="95250"/>
            <a:ext cx="5124450" cy="3969889"/>
          </a:xfrm>
          <a:prstGeom prst="rect">
            <a:avLst/>
          </a:prstGeom>
          <a:noFill/>
        </p:spPr>
      </p:pic>
      <p:pic>
        <p:nvPicPr>
          <p:cNvPr id="5" name="Picture 3" descr="E:\الهندسة\أمثلة\اول.jpg"/>
          <p:cNvPicPr>
            <a:picLocks noChangeAspect="1" noChangeArrowheads="1"/>
          </p:cNvPicPr>
          <p:nvPr/>
        </p:nvPicPr>
        <p:blipFill rotWithShape="1">
          <a:blip r:embed="rId3" cstate="print"/>
          <a:srcRect t="2974" b="3962"/>
          <a:stretch/>
        </p:blipFill>
        <p:spPr bwMode="auto">
          <a:xfrm>
            <a:off x="42848" y="95250"/>
            <a:ext cx="4775754" cy="3209925"/>
          </a:xfrm>
          <a:prstGeom prst="rect">
            <a:avLst/>
          </a:prstGeom>
          <a:noFill/>
        </p:spPr>
      </p:pic>
      <p:pic>
        <p:nvPicPr>
          <p:cNvPr id="6" name="Picture 4" descr="E:\الهندسة\أمثلة\ثالث.jpg"/>
          <p:cNvPicPr>
            <a:picLocks noChangeAspect="1" noChangeArrowheads="1"/>
          </p:cNvPicPr>
          <p:nvPr/>
        </p:nvPicPr>
        <p:blipFill>
          <a:blip r:embed="rId4" cstate="print"/>
          <a:srcRect/>
          <a:stretch>
            <a:fillRect/>
          </a:stretch>
        </p:blipFill>
        <p:spPr bwMode="auto">
          <a:xfrm>
            <a:off x="42849" y="3390900"/>
            <a:ext cx="4775753" cy="3389245"/>
          </a:xfrm>
          <a:prstGeom prst="rect">
            <a:avLst/>
          </a:prstGeom>
          <a:noFill/>
        </p:spPr>
      </p:pic>
      <p:sp>
        <p:nvSpPr>
          <p:cNvPr id="10" name="Rectangle 9"/>
          <p:cNvSpPr/>
          <p:nvPr/>
        </p:nvSpPr>
        <p:spPr>
          <a:xfrm>
            <a:off x="8060267" y="95250"/>
            <a:ext cx="1845733"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مسقط الدور الأرضي</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11" name="Rectangle 10"/>
          <p:cNvSpPr/>
          <p:nvPr/>
        </p:nvSpPr>
        <p:spPr>
          <a:xfrm>
            <a:off x="0" y="95250"/>
            <a:ext cx="1845733"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مسقط الدور الأول</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12" name="Rectangle 11"/>
          <p:cNvSpPr/>
          <p:nvPr/>
        </p:nvSpPr>
        <p:spPr>
          <a:xfrm>
            <a:off x="42848" y="6410813"/>
            <a:ext cx="1845733"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مسقط الدور الثاني</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721316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5"/>
          <p:cNvSpPr txBox="1"/>
          <p:nvPr/>
        </p:nvSpPr>
        <p:spPr>
          <a:xfrm>
            <a:off x="4989386" y="753011"/>
            <a:ext cx="4767268" cy="1323439"/>
          </a:xfrm>
          <a:prstGeom prst="rect">
            <a:avLst/>
          </a:prstGeom>
          <a:noFill/>
        </p:spPr>
        <p:txBody>
          <a:bodyPr wrap="square" rtlCol="1">
            <a:spAutoFit/>
          </a:bodyPr>
          <a:lstStyle/>
          <a:p>
            <a:pPr indent="-533400">
              <a:lnSpc>
                <a:spcPct val="80000"/>
              </a:lnSpc>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مميزات </a:t>
            </a:r>
            <a:r>
              <a:rPr lang="ar-SA" sz="2000" dirty="0">
                <a:solidFill>
                  <a:schemeClr val="accent6">
                    <a:lumMod val="75000"/>
                  </a:schemeClr>
                </a:solidFill>
                <a:latin typeface="Arial" panose="020B0604020202020204" pitchFamily="34" charset="0"/>
                <a:cs typeface="Arial" panose="020B0604020202020204" pitchFamily="34" charset="0"/>
              </a:rPr>
              <a:t>المشروع</a:t>
            </a:r>
            <a:r>
              <a:rPr lang="ar-SA" sz="2000" dirty="0" smtClean="0">
                <a:solidFill>
                  <a:schemeClr val="accent6">
                    <a:lumMod val="75000"/>
                  </a:schemeClr>
                </a:solidFill>
                <a:latin typeface="Arial" panose="020B0604020202020204" pitchFamily="34" charset="0"/>
                <a:cs typeface="Arial" panose="020B0604020202020204" pitchFamily="34" charset="0"/>
              </a:rPr>
              <a:t>:</a:t>
            </a:r>
            <a:endParaRPr lang="ar-OM" sz="2000" dirty="0" smtClean="0">
              <a:solidFill>
                <a:schemeClr val="accent6">
                  <a:lumMod val="75000"/>
                </a:schemeClr>
              </a:solidFill>
              <a:latin typeface="Arial" panose="020B0604020202020204" pitchFamily="34" charset="0"/>
              <a:cs typeface="Arial" panose="020B0604020202020204" pitchFamily="34" charset="0"/>
            </a:endParaRPr>
          </a:p>
          <a:p>
            <a:pPr indent="-533400">
              <a:lnSpc>
                <a:spcPct val="80000"/>
              </a:lnSpc>
              <a:buFont typeface="Wingdings" panose="05000000000000000000" pitchFamily="2" charset="2"/>
              <a:buChar char="v"/>
            </a:pPr>
            <a:endParaRPr lang="ar-SA" sz="2000" dirty="0">
              <a:solidFill>
                <a:schemeClr val="accent6">
                  <a:lumMod val="75000"/>
                </a:schemeClr>
              </a:solidFill>
              <a:latin typeface="Arial" panose="020B0604020202020204" pitchFamily="34" charset="0"/>
              <a:cs typeface="Arial" panose="020B0604020202020204" pitchFamily="34" charset="0"/>
            </a:endParaRPr>
          </a:p>
          <a:p>
            <a:pPr marL="533400" indent="-533400" algn="justLow">
              <a:lnSpc>
                <a:spcPct val="80000"/>
              </a:lnSpc>
              <a:buFontTx/>
              <a:buChar char="-"/>
            </a:pPr>
            <a:r>
              <a:rPr lang="ar-SA" sz="2000" dirty="0" smtClean="0">
                <a:latin typeface="Arial" panose="020B0604020202020204" pitchFamily="34" charset="0"/>
                <a:cs typeface="Arial" panose="020B0604020202020204" pitchFamily="34" charset="0"/>
              </a:rPr>
              <a:t>ادخال </a:t>
            </a:r>
            <a:r>
              <a:rPr lang="ar-SA" sz="2000" dirty="0">
                <a:latin typeface="Arial" panose="020B0604020202020204" pitchFamily="34" charset="0"/>
                <a:cs typeface="Arial" panose="020B0604020202020204" pitchFamily="34" charset="0"/>
              </a:rPr>
              <a:t>عناصر جديدة لأغراض ثانوية كإدخال مركز المؤترات. </a:t>
            </a:r>
            <a:endParaRPr lang="ar-OM" sz="2000" dirty="0" smtClean="0">
              <a:latin typeface="Arial" panose="020B0604020202020204" pitchFamily="34" charset="0"/>
              <a:cs typeface="Arial" panose="020B0604020202020204" pitchFamily="34" charset="0"/>
            </a:endParaRPr>
          </a:p>
          <a:p>
            <a:pPr marL="533400" indent="-533400" algn="justLow">
              <a:lnSpc>
                <a:spcPct val="80000"/>
              </a:lnSpc>
              <a:buFontTx/>
              <a:buChar char="-"/>
            </a:pPr>
            <a:r>
              <a:rPr lang="ar-SA" sz="2000" dirty="0" smtClean="0">
                <a:latin typeface="Arial" panose="020B0604020202020204" pitchFamily="34" charset="0"/>
                <a:cs typeface="Arial" panose="020B0604020202020204" pitchFamily="34" charset="0"/>
              </a:rPr>
              <a:t>ومركز وكذلك </a:t>
            </a:r>
            <a:r>
              <a:rPr lang="ar-SA" sz="2000" dirty="0">
                <a:latin typeface="Arial" panose="020B0604020202020204" pitchFamily="34" charset="0"/>
                <a:cs typeface="Arial" panose="020B0604020202020204" pitchFamily="34" charset="0"/>
              </a:rPr>
              <a:t>المطعم</a:t>
            </a:r>
            <a:r>
              <a:rPr lang="ar-SA" sz="2000" dirty="0" smtClean="0">
                <a:latin typeface="Arial" panose="020B0604020202020204" pitchFamily="34" charset="0"/>
                <a:cs typeface="Arial" panose="020B0604020202020204" pitchFamily="34" charset="0"/>
              </a:rPr>
              <a:t>.</a:t>
            </a:r>
            <a:endParaRPr lang="ar-SA" sz="2000" dirty="0">
              <a:latin typeface="Arial" panose="020B0604020202020204" pitchFamily="34" charset="0"/>
              <a:cs typeface="Arial" panose="020B0604020202020204" pitchFamily="34" charset="0"/>
            </a:endParaRPr>
          </a:p>
        </p:txBody>
      </p:sp>
      <p:sp>
        <p:nvSpPr>
          <p:cNvPr id="7" name="مربع نص 5"/>
          <p:cNvSpPr txBox="1"/>
          <p:nvPr/>
        </p:nvSpPr>
        <p:spPr>
          <a:xfrm>
            <a:off x="7223675" y="2746325"/>
            <a:ext cx="2532979" cy="3046988"/>
          </a:xfrm>
          <a:prstGeom prst="rect">
            <a:avLst/>
          </a:prstGeom>
          <a:noFill/>
        </p:spPr>
        <p:txBody>
          <a:bodyPr wrap="square" rtlCol="1">
            <a:spAutoFit/>
          </a:bodyPr>
          <a:lstStyle/>
          <a:p>
            <a:pPr marL="533400" indent="-533400">
              <a:lnSpc>
                <a:spcPct val="80000"/>
              </a:lnSpc>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الدروس </a:t>
            </a:r>
            <a:r>
              <a:rPr lang="ar-SA" sz="2000" dirty="0">
                <a:solidFill>
                  <a:schemeClr val="accent6">
                    <a:lumMod val="75000"/>
                  </a:schemeClr>
                </a:solidFill>
                <a:latin typeface="Arial" panose="020B0604020202020204" pitchFamily="34" charset="0"/>
                <a:cs typeface="Arial" panose="020B0604020202020204" pitchFamily="34" charset="0"/>
              </a:rPr>
              <a:t>المستفادة</a:t>
            </a:r>
            <a:r>
              <a:rPr lang="ar-SA" sz="2000" dirty="0" smtClean="0">
                <a:solidFill>
                  <a:schemeClr val="accent6">
                    <a:lumMod val="75000"/>
                  </a:schemeClr>
                </a:solidFill>
                <a:latin typeface="Arial" panose="020B0604020202020204" pitchFamily="34" charset="0"/>
                <a:cs typeface="Arial" panose="020B0604020202020204" pitchFamily="34" charset="0"/>
              </a:rPr>
              <a:t>:</a:t>
            </a:r>
            <a:endParaRPr lang="ar-OM" sz="2000" dirty="0" smtClean="0">
              <a:solidFill>
                <a:schemeClr val="accent6">
                  <a:lumMod val="75000"/>
                </a:schemeClr>
              </a:solidFill>
              <a:latin typeface="Arial" panose="020B0604020202020204" pitchFamily="34" charset="0"/>
              <a:cs typeface="Arial" panose="020B0604020202020204" pitchFamily="34" charset="0"/>
            </a:endParaRPr>
          </a:p>
          <a:p>
            <a:pPr marL="533400" indent="-533400">
              <a:lnSpc>
                <a:spcPct val="80000"/>
              </a:lnSpc>
            </a:pPr>
            <a:endParaRPr lang="ar-SA" sz="2000" dirty="0">
              <a:solidFill>
                <a:schemeClr val="accent6">
                  <a:lumMod val="75000"/>
                </a:schemeClr>
              </a:solidFill>
              <a:latin typeface="Arial" panose="020B0604020202020204" pitchFamily="34" charset="0"/>
              <a:cs typeface="Arial" panose="020B0604020202020204" pitchFamily="34" charset="0"/>
            </a:endParaRPr>
          </a:p>
          <a:p>
            <a:pPr algn="justLow">
              <a:lnSpc>
                <a:spcPct val="80000"/>
              </a:lnSpc>
            </a:pPr>
            <a:r>
              <a:rPr lang="ar-SA" sz="2000" dirty="0" smtClean="0">
                <a:latin typeface="Arial" panose="020B0604020202020204" pitchFamily="34" charset="0"/>
                <a:cs typeface="Arial" panose="020B0604020202020204" pitchFamily="34" charset="0"/>
              </a:rPr>
              <a:t>الجامع </a:t>
            </a:r>
            <a:r>
              <a:rPr lang="ar-SA" sz="2000" dirty="0">
                <a:latin typeface="Arial" panose="020B0604020202020204" pitchFamily="34" charset="0"/>
                <a:cs typeface="Arial" panose="020B0604020202020204" pitchFamily="34" charset="0"/>
              </a:rPr>
              <a:t>لم يبنى فقط للصلاة. ولكن لجميع الأمور التي تهم الدين. </a:t>
            </a:r>
            <a:endParaRPr lang="ar-OM" sz="2000" dirty="0" smtClean="0">
              <a:latin typeface="Arial" panose="020B0604020202020204" pitchFamily="34" charset="0"/>
              <a:cs typeface="Arial" panose="020B0604020202020204" pitchFamily="34" charset="0"/>
            </a:endParaRPr>
          </a:p>
          <a:p>
            <a:pPr algn="justLow">
              <a:lnSpc>
                <a:spcPct val="80000"/>
              </a:lnSpc>
            </a:pPr>
            <a:r>
              <a:rPr lang="ar-SA" sz="2000" dirty="0" smtClean="0">
                <a:latin typeface="Arial" panose="020B0604020202020204" pitchFamily="34" charset="0"/>
                <a:cs typeface="Arial" panose="020B0604020202020204" pitchFamily="34" charset="0"/>
              </a:rPr>
              <a:t>وقد </a:t>
            </a:r>
            <a:r>
              <a:rPr lang="ar-OM" sz="2000" dirty="0" smtClean="0">
                <a:latin typeface="Arial" panose="020B0604020202020204" pitchFamily="34" charset="0"/>
                <a:cs typeface="Arial" panose="020B0604020202020204" pitchFamily="34" charset="0"/>
              </a:rPr>
              <a:t>تم </a:t>
            </a:r>
            <a:r>
              <a:rPr lang="ar-SA" sz="2000" dirty="0" smtClean="0">
                <a:latin typeface="Arial" panose="020B0604020202020204" pitchFamily="34" charset="0"/>
                <a:cs typeface="Arial" panose="020B0604020202020204" pitchFamily="34" charset="0"/>
              </a:rPr>
              <a:t>إدخال </a:t>
            </a:r>
            <a:r>
              <a:rPr lang="ar-SA" sz="2000" dirty="0">
                <a:latin typeface="Arial" panose="020B0604020202020204" pitchFamily="34" charset="0"/>
                <a:cs typeface="Arial" panose="020B0604020202020204" pitchFamily="34" charset="0"/>
              </a:rPr>
              <a:t>عناصر تساعد على إتمام وظيفة الجامع </a:t>
            </a:r>
            <a:r>
              <a:rPr lang="ar-OM" sz="2000" dirty="0" smtClean="0">
                <a:latin typeface="Arial" panose="020B0604020202020204" pitchFamily="34" charset="0"/>
                <a:cs typeface="Arial" panose="020B0604020202020204" pitchFamily="34" charset="0"/>
              </a:rPr>
              <a:t>ك</a:t>
            </a:r>
            <a:r>
              <a:rPr lang="ar-SA" sz="2000" dirty="0" smtClean="0">
                <a:latin typeface="Arial" panose="020B0604020202020204" pitchFamily="34" charset="0"/>
                <a:cs typeface="Arial" panose="020B0604020202020204" pitchFamily="34" charset="0"/>
              </a:rPr>
              <a:t>مركز </a:t>
            </a:r>
            <a:r>
              <a:rPr lang="ar-OM" sz="2000" dirty="0" smtClean="0">
                <a:latin typeface="Arial" panose="020B0604020202020204" pitchFamily="34" charset="0"/>
                <a:cs typeface="Arial" panose="020B0604020202020204" pitchFamily="34" charset="0"/>
              </a:rPr>
              <a:t>ا</a:t>
            </a:r>
            <a:r>
              <a:rPr lang="ar-SA" sz="2000" dirty="0" smtClean="0">
                <a:latin typeface="Arial" panose="020B0604020202020204" pitchFamily="34" charset="0"/>
                <a:cs typeface="Arial" panose="020B0604020202020204" pitchFamily="34" charset="0"/>
              </a:rPr>
              <a:t>لمؤتمرات </a:t>
            </a:r>
            <a:r>
              <a:rPr lang="ar-SA" sz="2000" dirty="0">
                <a:latin typeface="Arial" panose="020B0604020202020204" pitchFamily="34" charset="0"/>
                <a:cs typeface="Arial" panose="020B0604020202020204" pitchFamily="34" charset="0"/>
              </a:rPr>
              <a:t>الدينية </a:t>
            </a:r>
            <a:r>
              <a:rPr lang="ar-SA" sz="2000" dirty="0" smtClean="0">
                <a:latin typeface="Arial" panose="020B0604020202020204" pitchFamily="34" charset="0"/>
                <a:cs typeface="Arial" panose="020B0604020202020204" pitchFamily="34" charset="0"/>
              </a:rPr>
              <a:t>ومركز رعاية </a:t>
            </a:r>
            <a:r>
              <a:rPr lang="ar-SA" sz="2000" dirty="0">
                <a:latin typeface="Arial" panose="020B0604020202020204" pitchFamily="34" charset="0"/>
                <a:cs typeface="Arial" panose="020B0604020202020204" pitchFamily="34" charset="0"/>
              </a:rPr>
              <a:t>الطفل ليساعد ذلك على الخشوع </a:t>
            </a:r>
            <a:r>
              <a:rPr lang="ar-OM" sz="2000" dirty="0" smtClean="0">
                <a:latin typeface="Arial" panose="020B0604020202020204" pitchFamily="34" charset="0"/>
                <a:cs typeface="Arial" panose="020B0604020202020204" pitchFamily="34" charset="0"/>
              </a:rPr>
              <a:t>وراحة البال </a:t>
            </a:r>
            <a:r>
              <a:rPr lang="ar-SA" sz="2000" dirty="0" smtClean="0">
                <a:latin typeface="Arial" panose="020B0604020202020204" pitchFamily="34" charset="0"/>
                <a:cs typeface="Arial" panose="020B0604020202020204" pitchFamily="34" charset="0"/>
              </a:rPr>
              <a:t>عند </a:t>
            </a:r>
            <a:r>
              <a:rPr lang="ar-SA" sz="2000" dirty="0">
                <a:latin typeface="Arial" panose="020B0604020202020204" pitchFamily="34" charset="0"/>
                <a:cs typeface="Arial" panose="020B0604020202020204" pitchFamily="34" charset="0"/>
              </a:rPr>
              <a:t>المصلين والمصليات</a:t>
            </a:r>
            <a:r>
              <a:rPr lang="ar-SA" sz="2000" dirty="0" smtClean="0">
                <a:latin typeface="Arial" panose="020B0604020202020204" pitchFamily="34" charset="0"/>
                <a:cs typeface="Arial" panose="020B0604020202020204" pitchFamily="34" charset="0"/>
              </a:rPr>
              <a:t>.</a:t>
            </a:r>
            <a:endParaRPr lang="ar-SA" sz="2000" dirty="0">
              <a:latin typeface="Arial" panose="020B0604020202020204" pitchFamily="34" charset="0"/>
              <a:cs typeface="Arial" panose="020B0604020202020204" pitchFamily="34" charset="0"/>
            </a:endParaRPr>
          </a:p>
        </p:txBody>
      </p:sp>
      <p:sp>
        <p:nvSpPr>
          <p:cNvPr id="8" name="مربع نص 5"/>
          <p:cNvSpPr txBox="1"/>
          <p:nvPr/>
        </p:nvSpPr>
        <p:spPr>
          <a:xfrm>
            <a:off x="226174" y="657761"/>
            <a:ext cx="4622763" cy="1323439"/>
          </a:xfrm>
          <a:prstGeom prst="rect">
            <a:avLst/>
          </a:prstGeom>
          <a:noFill/>
        </p:spPr>
        <p:txBody>
          <a:bodyPr wrap="square" rtlCol="1">
            <a:spAutoFit/>
          </a:bodyPr>
          <a:lstStyle/>
          <a:p>
            <a:pPr marL="342900" indent="-342900">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عيوب </a:t>
            </a:r>
            <a:r>
              <a:rPr lang="ar-SA" sz="2000" dirty="0">
                <a:solidFill>
                  <a:schemeClr val="accent6">
                    <a:lumMod val="75000"/>
                  </a:schemeClr>
                </a:solidFill>
                <a:latin typeface="Arial" panose="020B0604020202020204" pitchFamily="34" charset="0"/>
                <a:cs typeface="Arial" panose="020B0604020202020204" pitchFamily="34" charset="0"/>
              </a:rPr>
              <a:t>المشروع</a:t>
            </a:r>
            <a:r>
              <a:rPr lang="ar-SA" sz="2000" dirty="0" smtClean="0">
                <a:solidFill>
                  <a:schemeClr val="accent6">
                    <a:lumMod val="75000"/>
                  </a:schemeClr>
                </a:solidFill>
                <a:latin typeface="Arial" panose="020B0604020202020204" pitchFamily="34" charset="0"/>
                <a:cs typeface="Arial" panose="020B0604020202020204" pitchFamily="34" charset="0"/>
              </a:rPr>
              <a:t>:</a:t>
            </a:r>
            <a:endParaRPr lang="ar-OM" sz="2000" dirty="0" smtClean="0">
              <a:solidFill>
                <a:schemeClr val="accent6">
                  <a:lumMod val="75000"/>
                </a:schemeClr>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endParaRPr lang="ar-SA" sz="2000" dirty="0">
              <a:solidFill>
                <a:schemeClr val="accent6">
                  <a:lumMod val="75000"/>
                </a:schemeClr>
              </a:solidFill>
              <a:latin typeface="Arial" panose="020B0604020202020204" pitchFamily="34" charset="0"/>
              <a:cs typeface="Arial" panose="020B0604020202020204" pitchFamily="34" charset="0"/>
            </a:endParaRPr>
          </a:p>
          <a:p>
            <a:pPr algn="justLow">
              <a:buFontTx/>
              <a:buChar char="-"/>
            </a:pPr>
            <a:r>
              <a:rPr lang="ar-SA" sz="2000" dirty="0">
                <a:latin typeface="Arial" panose="020B0604020202020204" pitchFamily="34" charset="0"/>
                <a:cs typeface="Arial" panose="020B0604020202020204" pitchFamily="34" charset="0"/>
              </a:rPr>
              <a:t> شكل الجامع لا يوحي بوظيفته .</a:t>
            </a:r>
          </a:p>
          <a:p>
            <a:pPr algn="justLow">
              <a:buFontTx/>
              <a:buChar char="-"/>
            </a:pPr>
            <a:r>
              <a:rPr lang="ar-SA" sz="2000" dirty="0">
                <a:latin typeface="Arial" panose="020B0604020202020204" pitchFamily="34" charset="0"/>
                <a:cs typeface="Arial" panose="020B0604020202020204" pitchFamily="34" charset="0"/>
              </a:rPr>
              <a:t> لم يستخدم المصمم العناصر الإسلامية في المشروع</a:t>
            </a:r>
            <a:r>
              <a:rPr lang="ar-SA" sz="2000" dirty="0" smtClean="0">
                <a:latin typeface="Arial" panose="020B0604020202020204" pitchFamily="34" charset="0"/>
                <a:cs typeface="Arial" panose="020B0604020202020204" pitchFamily="34" charset="0"/>
              </a:rPr>
              <a:t>.</a:t>
            </a:r>
            <a:endParaRPr lang="ar-SA" dirty="0"/>
          </a:p>
        </p:txBody>
      </p:sp>
      <p:cxnSp>
        <p:nvCxnSpPr>
          <p:cNvPr id="10" name="Straight Connector 9"/>
          <p:cNvCxnSpPr/>
          <p:nvPr/>
        </p:nvCxnSpPr>
        <p:spPr>
          <a:xfrm>
            <a:off x="5086350" y="504825"/>
            <a:ext cx="0" cy="1657350"/>
          </a:xfrm>
          <a:prstGeom prst="line">
            <a:avLst/>
          </a:prstGeom>
        </p:spPr>
        <p:style>
          <a:lnRef idx="3">
            <a:schemeClr val="accent6"/>
          </a:lnRef>
          <a:fillRef idx="0">
            <a:schemeClr val="accent6"/>
          </a:fillRef>
          <a:effectRef idx="2">
            <a:schemeClr val="accent6"/>
          </a:effectRef>
          <a:fontRef idx="minor">
            <a:schemeClr val="tx1"/>
          </a:fontRef>
        </p:style>
      </p:cxnSp>
      <p:pic>
        <p:nvPicPr>
          <p:cNvPr id="6" name="Picture 3" descr="E:\الهندسة\أمثلة\516f1c70b3fc4b5898000147_central-mosque-of-pristina-competit.jpg"/>
          <p:cNvPicPr>
            <a:picLocks noChangeAspect="1" noChangeArrowheads="1"/>
          </p:cNvPicPr>
          <p:nvPr/>
        </p:nvPicPr>
        <p:blipFill rotWithShape="1">
          <a:blip r:embed="rId2" cstate="print"/>
          <a:srcRect t="7393" r="2884"/>
          <a:stretch/>
        </p:blipFill>
        <p:spPr bwMode="auto">
          <a:xfrm>
            <a:off x="85725" y="2324100"/>
            <a:ext cx="7077075" cy="4486275"/>
          </a:xfrm>
          <a:prstGeom prst="rect">
            <a:avLst/>
          </a:prstGeom>
          <a:noFill/>
        </p:spPr>
      </p:pic>
    </p:spTree>
    <p:extLst>
      <p:ext uri="{BB962C8B-B14F-4D97-AF65-F5344CB8AC3E}">
        <p14:creationId xmlns:p14="http://schemas.microsoft.com/office/powerpoint/2010/main" val="1162134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الهندسة\أمثلة\1335140713-m1007007-n5-medium.jpg"/>
          <p:cNvPicPr>
            <a:picLocks noChangeAspect="1" noChangeArrowheads="1"/>
          </p:cNvPicPr>
          <p:nvPr/>
        </p:nvPicPr>
        <p:blipFill rotWithShape="1">
          <a:blip r:embed="rId2" cstate="print"/>
          <a:srcRect l="2054" r="1696"/>
          <a:stretch/>
        </p:blipFill>
        <p:spPr bwMode="auto">
          <a:xfrm>
            <a:off x="0" y="-1"/>
            <a:ext cx="9925050" cy="6871963"/>
          </a:xfrm>
          <a:prstGeom prst="rect">
            <a:avLst/>
          </a:prstGeom>
          <a:noFill/>
        </p:spPr>
      </p:pic>
      <p:sp>
        <p:nvSpPr>
          <p:cNvPr id="5" name="Rectangle 4"/>
          <p:cNvSpPr/>
          <p:nvPr/>
        </p:nvSpPr>
        <p:spPr>
          <a:xfrm>
            <a:off x="-17754" y="6462328"/>
            <a:ext cx="9923754" cy="400110"/>
          </a:xfrm>
          <a:prstGeom prst="rect">
            <a:avLst/>
          </a:prstGeom>
          <a:solidFill>
            <a:srgbClr val="A9D18E">
              <a:alpha val="67059"/>
            </a:srgbClr>
          </a:solid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endParaRPr lang="en-US" sz="20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6" name="Rectangle 5"/>
          <p:cNvSpPr/>
          <p:nvPr/>
        </p:nvSpPr>
        <p:spPr>
          <a:xfrm>
            <a:off x="5743852" y="347392"/>
            <a:ext cx="4162147" cy="523220"/>
          </a:xfrm>
          <a:prstGeom prst="rect">
            <a:avLst/>
          </a:prstGeom>
          <a:solidFill>
            <a:srgbClr val="A9D18E">
              <a:alpha val="67059"/>
            </a:srgbClr>
          </a:solid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endParaRPr lang="en-US" sz="28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3" name="Rectangle 2"/>
          <p:cNvSpPr/>
          <p:nvPr/>
        </p:nvSpPr>
        <p:spPr>
          <a:xfrm>
            <a:off x="5894773" y="148519"/>
            <a:ext cx="4011227" cy="523220"/>
          </a:xfrm>
          <a:prstGeom prst="rect">
            <a:avLst/>
          </a:prstGeom>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ar-OM" sz="2800" b="1" cap="none" spc="0" dirty="0" smtClean="0">
                <a:ln w="10160">
                  <a:solidFill>
                    <a:schemeClr val="bg1"/>
                  </a:solidFill>
                  <a:prstDash val="solid"/>
                </a:ln>
                <a:solidFill>
                  <a:schemeClr val="accent6">
                    <a:lumMod val="75000"/>
                  </a:schemeClr>
                </a:solidFill>
                <a:effectLst>
                  <a:outerShdw blurRad="38100" dist="22860" dir="5400000" algn="tl" rotWithShape="0">
                    <a:srgbClr val="000000">
                      <a:alpha val="30000"/>
                    </a:srgbClr>
                  </a:outerShdw>
                </a:effectLst>
              </a:rPr>
              <a:t>سكن طلاب – جامعة موناش</a:t>
            </a:r>
            <a:endParaRPr lang="en-US" sz="2800" b="1" cap="none" spc="0" dirty="0">
              <a:ln w="10160">
                <a:solidFill>
                  <a:schemeClr val="bg1"/>
                </a:solidFill>
                <a:prstDash val="solid"/>
              </a:ln>
              <a:solidFill>
                <a:schemeClr val="accent6">
                  <a:lumMod val="75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157941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36311" y="109076"/>
            <a:ext cx="3469689"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ثالثاً :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سكن الطلاب ودور الضيافة</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
        <p:nvSpPr>
          <p:cNvPr id="2" name="مربع نص 4"/>
          <p:cNvSpPr txBox="1"/>
          <p:nvPr/>
        </p:nvSpPr>
        <p:spPr>
          <a:xfrm>
            <a:off x="5500694" y="757315"/>
            <a:ext cx="4357718" cy="707886"/>
          </a:xfrm>
          <a:prstGeom prst="rect">
            <a:avLst/>
          </a:prstGeom>
          <a:noFill/>
        </p:spPr>
        <p:txBody>
          <a:bodyPr wrap="square" rtlCol="1">
            <a:spAutoFit/>
          </a:bodyPr>
          <a:lstStyle/>
          <a:p>
            <a:r>
              <a:rPr lang="ar-SA" sz="2000" b="1" u="sng"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المثــال الأول: </a:t>
            </a:r>
            <a:endParaRPr lang="ar-OM" sz="2000" b="1" u="sng" dirty="0" smtClean="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ar-OM" sz="2000" dirty="0">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                </a:t>
            </a:r>
            <a:r>
              <a:rPr lang="ar-OM" sz="2000" dirty="0" smtClean="0">
                <a:solidFill>
                  <a:schemeClr val="accent6">
                    <a:lumMod val="50000"/>
                  </a:schemeClr>
                </a:solidFill>
                <a:latin typeface="Arial" panose="020B0604020202020204" pitchFamily="34" charset="0"/>
                <a:cs typeface="Arial" panose="020B0604020202020204" pitchFamily="34" charset="0"/>
              </a:rPr>
              <a:t>سكن طلاب </a:t>
            </a:r>
            <a:r>
              <a:rPr lang="ar-SA" sz="2000" dirty="0" smtClean="0">
                <a:solidFill>
                  <a:schemeClr val="accent6">
                    <a:lumMod val="50000"/>
                  </a:schemeClr>
                </a:solidFill>
                <a:latin typeface="Arial" panose="020B0604020202020204" pitchFamily="34" charset="0"/>
                <a:cs typeface="Arial" panose="020B0604020202020204" pitchFamily="34" charset="0"/>
              </a:rPr>
              <a:t>– </a:t>
            </a:r>
            <a:r>
              <a:rPr lang="ar-OM" sz="2000" dirty="0" smtClean="0">
                <a:solidFill>
                  <a:schemeClr val="accent6">
                    <a:lumMod val="50000"/>
                  </a:schemeClr>
                </a:solidFill>
                <a:latin typeface="Arial" panose="020B0604020202020204" pitchFamily="34" charset="0"/>
                <a:cs typeface="Arial" panose="020B0604020202020204" pitchFamily="34" charset="0"/>
              </a:rPr>
              <a:t>جامعة موناش</a:t>
            </a:r>
            <a:endParaRPr lang="ar-SA" sz="2000" dirty="0">
              <a:solidFill>
                <a:schemeClr val="accent6">
                  <a:lumMod val="50000"/>
                </a:schemeClr>
              </a:solidFill>
              <a:latin typeface="Arial" panose="020B0604020202020204" pitchFamily="34" charset="0"/>
              <a:cs typeface="Arial" panose="020B0604020202020204" pitchFamily="34" charset="0"/>
            </a:endParaRPr>
          </a:p>
        </p:txBody>
      </p:sp>
      <p:pic>
        <p:nvPicPr>
          <p:cNvPr id="9" name="Picture 2" descr="E:\الهندسة\أمثلة\1335140618-mainimage-m1007007-n1-medium.jpg"/>
          <p:cNvPicPr>
            <a:picLocks noChangeAspect="1" noChangeArrowheads="1"/>
          </p:cNvPicPr>
          <p:nvPr/>
        </p:nvPicPr>
        <p:blipFill rotWithShape="1">
          <a:blip r:embed="rId2" cstate="print"/>
          <a:srcRect b="12967"/>
          <a:stretch/>
        </p:blipFill>
        <p:spPr bwMode="auto">
          <a:xfrm>
            <a:off x="83550" y="65555"/>
            <a:ext cx="5388569" cy="3125320"/>
          </a:xfrm>
          <a:prstGeom prst="rect">
            <a:avLst/>
          </a:prstGeom>
          <a:noFill/>
        </p:spPr>
      </p:pic>
      <p:pic>
        <p:nvPicPr>
          <p:cNvPr id="11" name="Picture 3" descr="E:\الهندسة\أمثلة\1335140887-m1007007-n10-medium.jpg"/>
          <p:cNvPicPr>
            <a:picLocks noChangeAspect="1" noChangeArrowheads="1"/>
          </p:cNvPicPr>
          <p:nvPr/>
        </p:nvPicPr>
        <p:blipFill rotWithShape="1">
          <a:blip r:embed="rId3" cstate="print"/>
          <a:srcRect t="1328"/>
          <a:stretch/>
        </p:blipFill>
        <p:spPr bwMode="auto">
          <a:xfrm>
            <a:off x="74025" y="3267075"/>
            <a:ext cx="5388569" cy="3543300"/>
          </a:xfrm>
          <a:prstGeom prst="rect">
            <a:avLst/>
          </a:prstGeom>
          <a:noFill/>
        </p:spPr>
      </p:pic>
      <p:sp>
        <p:nvSpPr>
          <p:cNvPr id="13" name="مربع نص 5"/>
          <p:cNvSpPr txBox="1"/>
          <p:nvPr/>
        </p:nvSpPr>
        <p:spPr>
          <a:xfrm>
            <a:off x="5943600" y="1800071"/>
            <a:ext cx="3834910" cy="3816429"/>
          </a:xfrm>
          <a:prstGeom prst="rect">
            <a:avLst/>
          </a:prstGeom>
          <a:noFill/>
        </p:spPr>
        <p:txBody>
          <a:bodyPr wrap="square" rtlCol="1">
            <a:spAutoFit/>
          </a:bodyPr>
          <a:lstStyle/>
          <a:p>
            <a:pPr marL="342900" indent="-342900" algn="justLow">
              <a:lnSpc>
                <a:spcPct val="80000"/>
              </a:lnSpc>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موقع </a:t>
            </a:r>
            <a:r>
              <a:rPr lang="ar-SA" sz="2000" dirty="0">
                <a:solidFill>
                  <a:schemeClr val="accent6">
                    <a:lumMod val="75000"/>
                  </a:schemeClr>
                </a:solidFill>
                <a:latin typeface="Arial" panose="020B0604020202020204" pitchFamily="34" charset="0"/>
                <a:cs typeface="Arial" panose="020B0604020202020204" pitchFamily="34" charset="0"/>
              </a:rPr>
              <a:t>المشروع :</a:t>
            </a:r>
          </a:p>
          <a:p>
            <a:pPr algn="justLow">
              <a:lnSpc>
                <a:spcPct val="80000"/>
              </a:lnSpc>
            </a:pPr>
            <a:r>
              <a:rPr lang="ar-SA" sz="2000" dirty="0" smtClean="0">
                <a:latin typeface="Arial" panose="020B0604020202020204" pitchFamily="34" charset="0"/>
                <a:cs typeface="Arial" panose="020B0604020202020204" pitchFamily="34" charset="0"/>
              </a:rPr>
              <a:t>م</a:t>
            </a:r>
            <a:r>
              <a:rPr lang="ar-OM" sz="2000" dirty="0" smtClean="0">
                <a:latin typeface="Arial" panose="020B0604020202020204" pitchFamily="34" charset="0"/>
                <a:cs typeface="Arial" panose="020B0604020202020204" pitchFamily="34" charset="0"/>
              </a:rPr>
              <a:t>و</a:t>
            </a:r>
            <a:r>
              <a:rPr lang="ar-SA" sz="2000" dirty="0" smtClean="0">
                <a:latin typeface="Arial" panose="020B0604020202020204" pitchFamily="34" charset="0"/>
                <a:cs typeface="Arial" panose="020B0604020202020204" pitchFamily="34" charset="0"/>
              </a:rPr>
              <a:t>ناش </a:t>
            </a:r>
            <a:r>
              <a:rPr lang="ar-SA" sz="2000" dirty="0">
                <a:latin typeface="Arial" panose="020B0604020202020204" pitchFamily="34" charset="0"/>
                <a:cs typeface="Arial" panose="020B0604020202020204" pitchFamily="34" charset="0"/>
              </a:rPr>
              <a:t>– استراليا.</a:t>
            </a:r>
          </a:p>
          <a:p>
            <a:pPr algn="justLow">
              <a:lnSpc>
                <a:spcPct val="80000"/>
              </a:lnSpc>
            </a:pPr>
            <a:r>
              <a:rPr lang="ar-SA" sz="2000" dirty="0">
                <a:latin typeface="Arial" panose="020B0604020202020204" pitchFamily="34" charset="0"/>
                <a:cs typeface="Arial" panose="020B0604020202020204" pitchFamily="34" charset="0"/>
              </a:rPr>
              <a:t>حصل على تصنيف 5 نجوم وذلك حسب معايير شؤون الإسكان في الدولة.</a:t>
            </a:r>
            <a:br>
              <a:rPr lang="ar-SA" sz="2000" dirty="0">
                <a:latin typeface="Arial" panose="020B0604020202020204" pitchFamily="34" charset="0"/>
                <a:cs typeface="Arial" panose="020B0604020202020204" pitchFamily="34" charset="0"/>
              </a:rPr>
            </a:br>
            <a:endParaRPr lang="ar-SA" sz="2000" dirty="0">
              <a:latin typeface="Arial" panose="020B0604020202020204" pitchFamily="34" charset="0"/>
              <a:cs typeface="Arial" panose="020B0604020202020204" pitchFamily="34" charset="0"/>
            </a:endParaRPr>
          </a:p>
          <a:p>
            <a:pPr marL="342900" indent="-342900" algn="justLow">
              <a:lnSpc>
                <a:spcPct val="80000"/>
              </a:lnSpc>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الهدف </a:t>
            </a:r>
            <a:r>
              <a:rPr lang="ar-SA" sz="2000" dirty="0">
                <a:solidFill>
                  <a:schemeClr val="accent6">
                    <a:lumMod val="75000"/>
                  </a:schemeClr>
                </a:solidFill>
                <a:latin typeface="Arial" panose="020B0604020202020204" pitchFamily="34" charset="0"/>
                <a:cs typeface="Arial" panose="020B0604020202020204" pitchFamily="34" charset="0"/>
              </a:rPr>
              <a:t>من المشروع:</a:t>
            </a:r>
          </a:p>
          <a:p>
            <a:pPr algn="justLow">
              <a:lnSpc>
                <a:spcPct val="80000"/>
              </a:lnSpc>
            </a:pPr>
            <a:r>
              <a:rPr lang="ar-SA" sz="2000" dirty="0">
                <a:latin typeface="Arial" panose="020B0604020202020204" pitchFamily="34" charset="0"/>
                <a:cs typeface="Arial" panose="020B0604020202020204" pitchFamily="34" charset="0"/>
              </a:rPr>
              <a:t>أقيم هذا المشروع لاستيعاب جميع الطلاب وبالذات الطلاب الذين من خارج المنطقة.</a:t>
            </a:r>
          </a:p>
          <a:p>
            <a:pPr algn="justLow">
              <a:lnSpc>
                <a:spcPct val="80000"/>
              </a:lnSpc>
            </a:pPr>
            <a:endParaRPr lang="ar-SA" sz="2000" dirty="0">
              <a:latin typeface="Arial" panose="020B0604020202020204" pitchFamily="34" charset="0"/>
              <a:cs typeface="Arial" panose="020B0604020202020204" pitchFamily="34" charset="0"/>
            </a:endParaRPr>
          </a:p>
          <a:p>
            <a:pPr marL="342900" indent="-342900" algn="justLow">
              <a:lnSpc>
                <a:spcPct val="80000"/>
              </a:lnSpc>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الفكرة </a:t>
            </a:r>
            <a:r>
              <a:rPr lang="ar-SA" sz="2000" dirty="0">
                <a:solidFill>
                  <a:schemeClr val="accent6">
                    <a:lumMod val="75000"/>
                  </a:schemeClr>
                </a:solidFill>
                <a:latin typeface="Arial" panose="020B0604020202020204" pitchFamily="34" charset="0"/>
                <a:cs typeface="Arial" panose="020B0604020202020204" pitchFamily="34" charset="0"/>
              </a:rPr>
              <a:t>التصميمية للمشروع:</a:t>
            </a:r>
          </a:p>
          <a:p>
            <a:pPr algn="justLow">
              <a:lnSpc>
                <a:spcPct val="80000"/>
              </a:lnSpc>
            </a:pPr>
            <a:r>
              <a:rPr lang="ar-SA" sz="2000" dirty="0">
                <a:latin typeface="Arial" panose="020B0604020202020204" pitchFamily="34" charset="0"/>
                <a:cs typeface="Arial" panose="020B0604020202020204" pitchFamily="34" charset="0"/>
              </a:rPr>
              <a:t>عمل المصمم على </a:t>
            </a:r>
            <a:r>
              <a:rPr lang="ar-OM" sz="2000" dirty="0" smtClean="0">
                <a:latin typeface="Arial" panose="020B0604020202020204" pitchFamily="34" charset="0"/>
                <a:cs typeface="Arial" panose="020B0604020202020204" pitchFamily="34" charset="0"/>
              </a:rPr>
              <a:t>إ</a:t>
            </a:r>
            <a:r>
              <a:rPr lang="ar-SA" sz="2000" dirty="0" smtClean="0">
                <a:latin typeface="Arial" panose="020B0604020202020204" pitchFamily="34" charset="0"/>
                <a:cs typeface="Arial" panose="020B0604020202020204" pitchFamily="34" charset="0"/>
              </a:rPr>
              <a:t>يجاد </a:t>
            </a:r>
            <a:r>
              <a:rPr lang="ar-SA" sz="2000" dirty="0">
                <a:latin typeface="Arial" panose="020B0604020202020204" pitchFamily="34" charset="0"/>
                <a:cs typeface="Arial" panose="020B0604020202020204" pitchFamily="34" charset="0"/>
              </a:rPr>
              <a:t>تصميم يستوعب 300 طالب في المشروع فاستخدم التصميم الطولي. </a:t>
            </a:r>
            <a:r>
              <a:rPr lang="ar-OM" sz="2000" dirty="0" smtClean="0">
                <a:latin typeface="Arial" panose="020B0604020202020204" pitchFamily="34" charset="0"/>
                <a:cs typeface="Arial" panose="020B0604020202020204" pitchFamily="34" charset="0"/>
              </a:rPr>
              <a:t>وجعل </a:t>
            </a:r>
            <a:r>
              <a:rPr lang="ar-SA" sz="2000" dirty="0" smtClean="0">
                <a:latin typeface="Arial" panose="020B0604020202020204" pitchFamily="34" charset="0"/>
                <a:cs typeface="Arial" panose="020B0604020202020204" pitchFamily="34" charset="0"/>
              </a:rPr>
              <a:t>كل </a:t>
            </a:r>
            <a:r>
              <a:rPr lang="ar-SA" sz="2000" dirty="0">
                <a:latin typeface="Arial" panose="020B0604020202020204" pitchFamily="34" charset="0"/>
                <a:cs typeface="Arial" panose="020B0604020202020204" pitchFamily="34" charset="0"/>
              </a:rPr>
              <a:t>دور يحتوي على 30 غرفة.</a:t>
            </a:r>
          </a:p>
          <a:p>
            <a:endParaRPr lang="ar-SA" dirty="0"/>
          </a:p>
        </p:txBody>
      </p:sp>
    </p:spTree>
    <p:extLst>
      <p:ext uri="{BB962C8B-B14F-4D97-AF65-F5344CB8AC3E}">
        <p14:creationId xmlns:p14="http://schemas.microsoft.com/office/powerpoint/2010/main" val="24590599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4"/>
          <p:cNvSpPr txBox="1"/>
          <p:nvPr/>
        </p:nvSpPr>
        <p:spPr>
          <a:xfrm>
            <a:off x="5734051" y="394642"/>
            <a:ext cx="4038628" cy="6155531"/>
          </a:xfrm>
          <a:prstGeom prst="rect">
            <a:avLst/>
          </a:prstGeom>
          <a:noFill/>
        </p:spPr>
        <p:txBody>
          <a:bodyPr wrap="square" rtlCol="1">
            <a:spAutoFit/>
          </a:bodyPr>
          <a:lstStyle/>
          <a:p>
            <a:pPr marL="342900" indent="-342900">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عناصر </a:t>
            </a:r>
            <a:r>
              <a:rPr lang="ar-SA" sz="2000" dirty="0">
                <a:solidFill>
                  <a:schemeClr val="accent6">
                    <a:lumMod val="75000"/>
                  </a:schemeClr>
                </a:solidFill>
                <a:latin typeface="Arial" panose="020B0604020202020204" pitchFamily="34" charset="0"/>
                <a:cs typeface="Arial" panose="020B0604020202020204" pitchFamily="34" charset="0"/>
              </a:rPr>
              <a:t>المشروع:</a:t>
            </a:r>
          </a:p>
          <a:p>
            <a:endParaRPr lang="ar-SA" sz="2000" dirty="0">
              <a:latin typeface="Arial" panose="020B0604020202020204" pitchFamily="34" charset="0"/>
              <a:cs typeface="Arial" panose="020B0604020202020204" pitchFamily="34" charset="0"/>
            </a:endParaRPr>
          </a:p>
          <a:p>
            <a:pPr marL="533400" indent="-533400">
              <a:lnSpc>
                <a:spcPct val="80000"/>
              </a:lnSpc>
            </a:pPr>
            <a:r>
              <a:rPr lang="ar-SA" sz="2000" dirty="0">
                <a:latin typeface="Arial" panose="020B0604020202020204" pitchFamily="34" charset="0"/>
                <a:cs typeface="Arial" panose="020B0604020202020204" pitchFamily="34" charset="0"/>
              </a:rPr>
              <a:t>كل دور يحتوي على:</a:t>
            </a:r>
          </a:p>
          <a:p>
            <a:pPr marL="533400" indent="-533400">
              <a:lnSpc>
                <a:spcPct val="80000"/>
              </a:lnSpc>
              <a:buFontTx/>
              <a:buChar char="-"/>
            </a:pPr>
            <a:r>
              <a:rPr lang="ar-SA" dirty="0">
                <a:latin typeface="Arial" panose="020B0604020202020204" pitchFamily="34" charset="0"/>
                <a:cs typeface="Arial" panose="020B0604020202020204" pitchFamily="34" charset="0"/>
              </a:rPr>
              <a:t>30 غرفة وفي كل غرفة طالبين.</a:t>
            </a:r>
          </a:p>
          <a:p>
            <a:pPr marL="533400" indent="-533400">
              <a:lnSpc>
                <a:spcPct val="80000"/>
              </a:lnSpc>
              <a:buFontTx/>
              <a:buChar char="-"/>
            </a:pPr>
            <a:r>
              <a:rPr lang="ar-SA" dirty="0">
                <a:latin typeface="Arial" panose="020B0604020202020204" pitchFamily="34" charset="0"/>
                <a:cs typeface="Arial" panose="020B0604020202020204" pitchFamily="34" charset="0"/>
              </a:rPr>
              <a:t>في كل غرفة حمام صغير.</a:t>
            </a:r>
          </a:p>
          <a:p>
            <a:pPr marL="533400" indent="-533400">
              <a:lnSpc>
                <a:spcPct val="80000"/>
              </a:lnSpc>
              <a:buFontTx/>
              <a:buChar char="-"/>
            </a:pPr>
            <a:r>
              <a:rPr lang="ar-SA" dirty="0">
                <a:latin typeface="Arial" panose="020B0604020202020204" pitchFamily="34" charset="0"/>
                <a:cs typeface="Arial" panose="020B0604020202020204" pitchFamily="34" charset="0"/>
              </a:rPr>
              <a:t>مطابخ لصنع الوجبات السريعة.</a:t>
            </a:r>
          </a:p>
          <a:p>
            <a:pPr marL="533400" indent="-533400">
              <a:lnSpc>
                <a:spcPct val="80000"/>
              </a:lnSpc>
            </a:pPr>
            <a:endParaRPr lang="ar-SA" sz="2000" dirty="0">
              <a:latin typeface="Arial" panose="020B0604020202020204" pitchFamily="34" charset="0"/>
              <a:cs typeface="Arial" panose="020B0604020202020204" pitchFamily="34" charset="0"/>
            </a:endParaRPr>
          </a:p>
          <a:p>
            <a:pPr indent="-533400">
              <a:lnSpc>
                <a:spcPct val="80000"/>
              </a:lnSpc>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مميزات </a:t>
            </a:r>
            <a:r>
              <a:rPr lang="ar-SA" sz="2000" dirty="0">
                <a:solidFill>
                  <a:schemeClr val="accent6">
                    <a:lumMod val="75000"/>
                  </a:schemeClr>
                </a:solidFill>
                <a:latin typeface="Arial" panose="020B0604020202020204" pitchFamily="34" charset="0"/>
                <a:cs typeface="Arial" panose="020B0604020202020204" pitchFamily="34" charset="0"/>
              </a:rPr>
              <a:t>المشروع</a:t>
            </a:r>
            <a:r>
              <a:rPr lang="ar-SA" sz="2000" dirty="0" smtClean="0">
                <a:solidFill>
                  <a:schemeClr val="accent6">
                    <a:lumMod val="75000"/>
                  </a:schemeClr>
                </a:solidFill>
                <a:latin typeface="Arial" panose="020B0604020202020204" pitchFamily="34" charset="0"/>
                <a:cs typeface="Arial" panose="020B0604020202020204" pitchFamily="34" charset="0"/>
              </a:rPr>
              <a:t>:</a:t>
            </a:r>
            <a:endParaRPr lang="ar-OM" sz="2000" dirty="0" smtClean="0">
              <a:solidFill>
                <a:schemeClr val="accent6">
                  <a:lumMod val="75000"/>
                </a:schemeClr>
              </a:solidFill>
              <a:latin typeface="Arial" panose="020B0604020202020204" pitchFamily="34" charset="0"/>
              <a:cs typeface="Arial" panose="020B0604020202020204" pitchFamily="34" charset="0"/>
            </a:endParaRPr>
          </a:p>
          <a:p>
            <a:pPr indent="-533400">
              <a:lnSpc>
                <a:spcPct val="80000"/>
              </a:lnSpc>
              <a:buFont typeface="Wingdings" panose="05000000000000000000" pitchFamily="2" charset="2"/>
              <a:buChar char="v"/>
            </a:pPr>
            <a:endParaRPr lang="ar-SA" sz="2000" dirty="0">
              <a:solidFill>
                <a:schemeClr val="accent6">
                  <a:lumMod val="75000"/>
                </a:schemeClr>
              </a:solidFill>
              <a:latin typeface="Arial" panose="020B0604020202020204" pitchFamily="34" charset="0"/>
              <a:cs typeface="Arial" panose="020B0604020202020204" pitchFamily="34" charset="0"/>
            </a:endParaRPr>
          </a:p>
          <a:p>
            <a:pPr marL="533400" indent="-533400">
              <a:lnSpc>
                <a:spcPct val="80000"/>
              </a:lnSpc>
              <a:buFontTx/>
              <a:buChar char="-"/>
            </a:pPr>
            <a:r>
              <a:rPr lang="ar-SA" dirty="0" smtClean="0">
                <a:latin typeface="Arial" panose="020B0604020202020204" pitchFamily="34" charset="0"/>
                <a:cs typeface="Arial" panose="020B0604020202020204" pitchFamily="34" charset="0"/>
              </a:rPr>
              <a:t>تصنيف ال</a:t>
            </a:r>
            <a:r>
              <a:rPr lang="ar-OM" dirty="0" smtClean="0">
                <a:latin typeface="Arial" panose="020B0604020202020204" pitchFamily="34" charset="0"/>
                <a:cs typeface="Arial" panose="020B0604020202020204" pitchFamily="34" charset="0"/>
              </a:rPr>
              <a:t>ـ</a:t>
            </a:r>
            <a:r>
              <a:rPr lang="ar-SA" dirty="0" smtClean="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5 نجوم.</a:t>
            </a:r>
          </a:p>
          <a:p>
            <a:pPr marL="533400" indent="-533400">
              <a:lnSpc>
                <a:spcPct val="80000"/>
              </a:lnSpc>
              <a:buFontTx/>
              <a:buChar char="-"/>
            </a:pPr>
            <a:r>
              <a:rPr lang="ar-SA" dirty="0">
                <a:latin typeface="Arial" panose="020B0604020202020204" pitchFamily="34" charset="0"/>
                <a:cs typeface="Arial" panose="020B0604020202020204" pitchFamily="34" charset="0"/>
              </a:rPr>
              <a:t>استيعاب عدد كبير من الطلاب.</a:t>
            </a:r>
          </a:p>
          <a:p>
            <a:pPr marL="533400" indent="-533400">
              <a:lnSpc>
                <a:spcPct val="80000"/>
              </a:lnSpc>
              <a:buFontTx/>
              <a:buChar char="-"/>
            </a:pPr>
            <a:r>
              <a:rPr lang="ar-OM" dirty="0" smtClean="0">
                <a:latin typeface="Arial" panose="020B0604020202020204" pitchFamily="34" charset="0"/>
                <a:cs typeface="Arial" panose="020B0604020202020204" pitchFamily="34" charset="0"/>
              </a:rPr>
              <a:t>وجود </a:t>
            </a:r>
            <a:r>
              <a:rPr lang="ar-SA" dirty="0" smtClean="0">
                <a:latin typeface="Arial" panose="020B0604020202020204" pitchFamily="34" charset="0"/>
                <a:cs typeface="Arial" panose="020B0604020202020204" pitchFamily="34" charset="0"/>
              </a:rPr>
              <a:t>فناء </a:t>
            </a:r>
            <a:r>
              <a:rPr lang="ar-SA" dirty="0">
                <a:latin typeface="Arial" panose="020B0604020202020204" pitchFamily="34" charset="0"/>
                <a:cs typeface="Arial" panose="020B0604020202020204" pitchFamily="34" charset="0"/>
              </a:rPr>
              <a:t>وسطي.</a:t>
            </a:r>
          </a:p>
          <a:p>
            <a:pPr marL="533400" indent="-533400">
              <a:lnSpc>
                <a:spcPct val="80000"/>
              </a:lnSpc>
              <a:buFontTx/>
              <a:buChar char="-"/>
            </a:pPr>
            <a:r>
              <a:rPr lang="ar-OM" dirty="0" smtClean="0">
                <a:latin typeface="Arial" panose="020B0604020202020204" pitchFamily="34" charset="0"/>
                <a:cs typeface="Arial" panose="020B0604020202020204" pitchFamily="34" charset="0"/>
              </a:rPr>
              <a:t>وجود </a:t>
            </a:r>
            <a:r>
              <a:rPr lang="ar-SA" dirty="0" smtClean="0">
                <a:latin typeface="Arial" panose="020B0604020202020204" pitchFamily="34" charset="0"/>
                <a:cs typeface="Arial" panose="020B0604020202020204" pitchFamily="34" charset="0"/>
              </a:rPr>
              <a:t>مساحات </a:t>
            </a:r>
            <a:r>
              <a:rPr lang="ar-SA" dirty="0">
                <a:latin typeface="Arial" panose="020B0604020202020204" pitchFamily="34" charset="0"/>
                <a:cs typeface="Arial" panose="020B0604020202020204" pitchFamily="34" charset="0"/>
              </a:rPr>
              <a:t>خضراء واسعة وملاعب لكرة القدم</a:t>
            </a:r>
            <a:r>
              <a:rPr lang="ar-SA" dirty="0" smtClean="0">
                <a:latin typeface="Arial" panose="020B0604020202020204" pitchFamily="34" charset="0"/>
                <a:cs typeface="Arial" panose="020B0604020202020204" pitchFamily="34" charset="0"/>
              </a:rPr>
              <a:t>.</a:t>
            </a:r>
            <a:endParaRPr lang="ar-OM" dirty="0" smtClean="0">
              <a:latin typeface="Arial" panose="020B0604020202020204" pitchFamily="34" charset="0"/>
              <a:cs typeface="Arial" panose="020B0604020202020204" pitchFamily="34" charset="0"/>
            </a:endParaRPr>
          </a:p>
          <a:p>
            <a:pPr marL="533400" indent="-533400">
              <a:lnSpc>
                <a:spcPct val="80000"/>
              </a:lnSpc>
              <a:buFontTx/>
              <a:buChar char="-"/>
            </a:pPr>
            <a:endParaRPr lang="ar-OM" sz="2000" dirty="0" smtClean="0">
              <a:latin typeface="Arial" panose="020B0604020202020204" pitchFamily="34" charset="0"/>
              <a:cs typeface="Arial" panose="020B0604020202020204" pitchFamily="34" charset="0"/>
            </a:endParaRPr>
          </a:p>
          <a:p>
            <a:pPr indent="-533400">
              <a:lnSpc>
                <a:spcPct val="80000"/>
              </a:lnSpc>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عيوب </a:t>
            </a:r>
            <a:r>
              <a:rPr lang="ar-SA" sz="2000" dirty="0">
                <a:solidFill>
                  <a:schemeClr val="accent6">
                    <a:lumMod val="75000"/>
                  </a:schemeClr>
                </a:solidFill>
                <a:latin typeface="Arial" panose="020B0604020202020204" pitchFamily="34" charset="0"/>
                <a:cs typeface="Arial" panose="020B0604020202020204" pitchFamily="34" charset="0"/>
              </a:rPr>
              <a:t>المشروع</a:t>
            </a:r>
          </a:p>
          <a:p>
            <a:endParaRPr lang="ar-SA" b="1" u="sng" dirty="0"/>
          </a:p>
          <a:p>
            <a:pPr marL="533400" indent="-533400">
              <a:lnSpc>
                <a:spcPct val="80000"/>
              </a:lnSpc>
            </a:pPr>
            <a:r>
              <a:rPr lang="ar-OM" dirty="0" smtClean="0">
                <a:latin typeface="Arial" panose="020B0604020202020204" pitchFamily="34" charset="0"/>
              </a:rPr>
              <a:t>        </a:t>
            </a:r>
            <a:r>
              <a:rPr lang="ar-SA" dirty="0" smtClean="0">
                <a:latin typeface="Arial" panose="020B0604020202020204" pitchFamily="34" charset="0"/>
              </a:rPr>
              <a:t>المبالغة </a:t>
            </a:r>
            <a:r>
              <a:rPr lang="ar-SA" dirty="0">
                <a:latin typeface="Arial" panose="020B0604020202020204" pitchFamily="34" charset="0"/>
              </a:rPr>
              <a:t>في الممرات الطويلة.</a:t>
            </a:r>
          </a:p>
          <a:p>
            <a:pPr marL="533400" indent="-533400">
              <a:lnSpc>
                <a:spcPct val="80000"/>
              </a:lnSpc>
            </a:pPr>
            <a:endParaRPr lang="ar-SA" dirty="0">
              <a:latin typeface="Arial" panose="020B0604020202020204" pitchFamily="34" charset="0"/>
            </a:endParaRPr>
          </a:p>
          <a:p>
            <a:pPr indent="-533400">
              <a:lnSpc>
                <a:spcPct val="80000"/>
              </a:lnSpc>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الدروس المستفادة:</a:t>
            </a:r>
            <a:endParaRPr lang="ar-OM" sz="2000" dirty="0" smtClean="0">
              <a:solidFill>
                <a:schemeClr val="accent6">
                  <a:lumMod val="75000"/>
                </a:schemeClr>
              </a:solidFill>
              <a:latin typeface="Arial" panose="020B0604020202020204" pitchFamily="34" charset="0"/>
              <a:cs typeface="Arial" panose="020B0604020202020204" pitchFamily="34" charset="0"/>
            </a:endParaRPr>
          </a:p>
          <a:p>
            <a:pPr indent="-533400">
              <a:lnSpc>
                <a:spcPct val="80000"/>
              </a:lnSpc>
              <a:buFont typeface="Wingdings" panose="05000000000000000000" pitchFamily="2" charset="2"/>
              <a:buChar char="v"/>
            </a:pPr>
            <a:endParaRPr lang="ar-SA" sz="2000" dirty="0" smtClean="0">
              <a:solidFill>
                <a:schemeClr val="accent6">
                  <a:lumMod val="75000"/>
                </a:schemeClr>
              </a:solidFill>
              <a:latin typeface="Arial" panose="020B0604020202020204" pitchFamily="34" charset="0"/>
              <a:cs typeface="Arial" panose="020B0604020202020204" pitchFamily="34" charset="0"/>
            </a:endParaRPr>
          </a:p>
          <a:p>
            <a:pPr marL="533400" indent="-533400">
              <a:lnSpc>
                <a:spcPct val="80000"/>
              </a:lnSpc>
              <a:buFontTx/>
              <a:buChar char="-"/>
            </a:pPr>
            <a:r>
              <a:rPr lang="ar-SA" dirty="0" smtClean="0">
                <a:latin typeface="Arial" panose="020B0604020202020204" pitchFamily="34" charset="0"/>
              </a:rPr>
              <a:t>عدم </a:t>
            </a:r>
            <a:r>
              <a:rPr lang="ar-SA" dirty="0">
                <a:latin typeface="Arial" panose="020B0604020202020204" pitchFamily="34" charset="0"/>
              </a:rPr>
              <a:t>الإكثار من عدد الطلبة عن اثنين في الغرفة الواحدة وذلك لضمان راحتهم.</a:t>
            </a:r>
          </a:p>
          <a:p>
            <a:pPr marL="533400" indent="-533400">
              <a:lnSpc>
                <a:spcPct val="80000"/>
              </a:lnSpc>
              <a:buFontTx/>
              <a:buChar char="-"/>
            </a:pPr>
            <a:r>
              <a:rPr lang="ar-OM" dirty="0" smtClean="0">
                <a:latin typeface="Arial" panose="020B0604020202020204" pitchFamily="34" charset="0"/>
              </a:rPr>
              <a:t>مراعاة وجود ال</a:t>
            </a:r>
            <a:r>
              <a:rPr lang="ar-SA" dirty="0" smtClean="0">
                <a:latin typeface="Arial" panose="020B0604020202020204" pitchFamily="34" charset="0"/>
              </a:rPr>
              <a:t>مساحات </a:t>
            </a:r>
            <a:r>
              <a:rPr lang="ar-OM" dirty="0" smtClean="0">
                <a:latin typeface="Arial" panose="020B0604020202020204" pitchFamily="34" charset="0"/>
              </a:rPr>
              <a:t>ال</a:t>
            </a:r>
            <a:r>
              <a:rPr lang="ar-SA" dirty="0" smtClean="0">
                <a:latin typeface="Arial" panose="020B0604020202020204" pitchFamily="34" charset="0"/>
              </a:rPr>
              <a:t>خضراء و</a:t>
            </a:r>
            <a:r>
              <a:rPr lang="ar-OM" dirty="0" smtClean="0">
                <a:latin typeface="Arial" panose="020B0604020202020204" pitchFamily="34" charset="0"/>
              </a:rPr>
              <a:t>ال</a:t>
            </a:r>
            <a:r>
              <a:rPr lang="ar-SA" dirty="0" smtClean="0">
                <a:latin typeface="Arial" panose="020B0604020202020204" pitchFamily="34" charset="0"/>
              </a:rPr>
              <a:t>ملاعب </a:t>
            </a:r>
            <a:r>
              <a:rPr lang="ar-OM" dirty="0" smtClean="0">
                <a:latin typeface="Arial" panose="020B0604020202020204" pitchFamily="34" charset="0"/>
              </a:rPr>
              <a:t>كعناصر</a:t>
            </a:r>
            <a:r>
              <a:rPr lang="ar-SA" dirty="0" smtClean="0">
                <a:latin typeface="Arial" panose="020B0604020202020204" pitchFamily="34" charset="0"/>
              </a:rPr>
              <a:t>لتجديد </a:t>
            </a:r>
            <a:r>
              <a:rPr lang="ar-SA" dirty="0">
                <a:latin typeface="Arial" panose="020B0604020202020204" pitchFamily="34" charset="0"/>
              </a:rPr>
              <a:t>النشاط </a:t>
            </a:r>
            <a:r>
              <a:rPr lang="ar-OM" dirty="0" smtClean="0">
                <a:latin typeface="Arial" panose="020B0604020202020204" pitchFamily="34" charset="0"/>
              </a:rPr>
              <a:t>للطلبة</a:t>
            </a:r>
            <a:r>
              <a:rPr lang="ar-SA" dirty="0" smtClean="0">
                <a:latin typeface="Arial" panose="020B0604020202020204" pitchFamily="34" charset="0"/>
              </a:rPr>
              <a:t>.</a:t>
            </a:r>
            <a:endParaRPr lang="ar-SA" dirty="0">
              <a:latin typeface="Arial" panose="020B0604020202020204" pitchFamily="34" charset="0"/>
            </a:endParaRPr>
          </a:p>
        </p:txBody>
      </p:sp>
      <p:pic>
        <p:nvPicPr>
          <p:cNvPr id="4" name="Picture 2" descr="E:\الهندسة\أمثلة\1335140930-plan.png"/>
          <p:cNvPicPr>
            <a:picLocks noChangeAspect="1" noChangeArrowheads="1"/>
          </p:cNvPicPr>
          <p:nvPr/>
        </p:nvPicPr>
        <p:blipFill>
          <a:blip r:embed="rId2" cstate="print"/>
          <a:srcRect/>
          <a:stretch>
            <a:fillRect/>
          </a:stretch>
        </p:blipFill>
        <p:spPr bwMode="auto">
          <a:xfrm rot="16200000">
            <a:off x="-885580" y="1027846"/>
            <a:ext cx="6628913" cy="4686302"/>
          </a:xfrm>
          <a:prstGeom prst="rect">
            <a:avLst/>
          </a:prstGeom>
          <a:noFill/>
        </p:spPr>
      </p:pic>
      <p:sp>
        <p:nvSpPr>
          <p:cNvPr id="7" name="Rectangle 6"/>
          <p:cNvSpPr/>
          <p:nvPr/>
        </p:nvSpPr>
        <p:spPr>
          <a:xfrm>
            <a:off x="4107392" y="6316122"/>
            <a:ext cx="1845733"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مسقط الدور الأرضي</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648750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E:\الهندسة\أمثلة\51770c05b3fc4bd15c000014_lm-guest-house-desai-chia-architecture_lm_guest_house-east-528x257.jpg"/>
          <p:cNvPicPr>
            <a:picLocks noChangeAspect="1" noChangeArrowheads="1"/>
          </p:cNvPicPr>
          <p:nvPr/>
        </p:nvPicPr>
        <p:blipFill rotWithShape="1">
          <a:blip r:embed="rId2" cstate="print"/>
          <a:srcRect l="16569" r="12988"/>
          <a:stretch/>
        </p:blipFill>
        <p:spPr bwMode="auto">
          <a:xfrm>
            <a:off x="-19050" y="-1"/>
            <a:ext cx="9925050" cy="6858000"/>
          </a:xfrm>
          <a:prstGeom prst="rect">
            <a:avLst/>
          </a:prstGeom>
          <a:noFill/>
        </p:spPr>
      </p:pic>
      <p:sp>
        <p:nvSpPr>
          <p:cNvPr id="5" name="Rectangle 4"/>
          <p:cNvSpPr/>
          <p:nvPr/>
        </p:nvSpPr>
        <p:spPr>
          <a:xfrm>
            <a:off x="-17754" y="6462328"/>
            <a:ext cx="9923754" cy="400110"/>
          </a:xfrm>
          <a:prstGeom prst="rect">
            <a:avLst/>
          </a:prstGeom>
          <a:solidFill>
            <a:srgbClr val="A9D18E">
              <a:alpha val="67059"/>
            </a:srgbClr>
          </a:solid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endParaRPr lang="en-US" sz="20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6" name="Rectangle 5"/>
          <p:cNvSpPr/>
          <p:nvPr/>
        </p:nvSpPr>
        <p:spPr>
          <a:xfrm>
            <a:off x="5743852" y="347392"/>
            <a:ext cx="4162147" cy="523220"/>
          </a:xfrm>
          <a:prstGeom prst="rect">
            <a:avLst/>
          </a:prstGeom>
          <a:solidFill>
            <a:srgbClr val="A9D18E">
              <a:alpha val="67059"/>
            </a:srgbClr>
          </a:solid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endParaRPr lang="en-US" sz="28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3" name="Rectangle 2"/>
          <p:cNvSpPr/>
          <p:nvPr/>
        </p:nvSpPr>
        <p:spPr>
          <a:xfrm>
            <a:off x="5894773" y="148519"/>
            <a:ext cx="4011227" cy="523220"/>
          </a:xfrm>
          <a:prstGeom prst="rect">
            <a:avLst/>
          </a:prstGeom>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ar-OM" sz="2800" b="1" cap="none" spc="0" dirty="0" smtClean="0">
                <a:ln w="10160">
                  <a:solidFill>
                    <a:schemeClr val="bg1"/>
                  </a:solidFill>
                  <a:prstDash val="solid"/>
                </a:ln>
                <a:solidFill>
                  <a:schemeClr val="accent6">
                    <a:lumMod val="75000"/>
                  </a:schemeClr>
                </a:solidFill>
                <a:effectLst>
                  <a:outerShdw blurRad="38100" dist="22860" dir="5400000" algn="tl" rotWithShape="0">
                    <a:srgbClr val="000000">
                      <a:alpha val="30000"/>
                    </a:srgbClr>
                  </a:outerShdw>
                </a:effectLst>
              </a:rPr>
              <a:t>دور الضيافة – نيويورك</a:t>
            </a:r>
            <a:endParaRPr lang="en-US" sz="2800" b="1" cap="none" spc="0" dirty="0">
              <a:ln w="10160">
                <a:solidFill>
                  <a:schemeClr val="bg1"/>
                </a:solidFill>
                <a:prstDash val="solid"/>
              </a:ln>
              <a:solidFill>
                <a:schemeClr val="accent6">
                  <a:lumMod val="75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883543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73977" y="2592562"/>
            <a:ext cx="6390439" cy="1446550"/>
          </a:xfrm>
          <a:prstGeom prst="rect">
            <a:avLst/>
          </a:prstGeom>
          <a:noFill/>
        </p:spPr>
        <p:txBody>
          <a:bodyPr wrap="square" lIns="91440" tIns="45720" rIns="91440" bIns="45720">
            <a:spAutoFit/>
          </a:bodyPr>
          <a:lstStyle/>
          <a:p>
            <a:pPr algn="ctr"/>
            <a:r>
              <a:rPr lang="ar-OM" sz="4400"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الــمعرفة مــحدودة إن لـــم نـــقم بــمشاركتهـــا</a:t>
            </a:r>
            <a:endParaRPr lang="en-US" sz="44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696277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5"/>
          <p:cNvSpPr txBox="1"/>
          <p:nvPr/>
        </p:nvSpPr>
        <p:spPr>
          <a:xfrm>
            <a:off x="6057900" y="1588437"/>
            <a:ext cx="3614765" cy="4708981"/>
          </a:xfrm>
          <a:prstGeom prst="rect">
            <a:avLst/>
          </a:prstGeom>
          <a:noFill/>
        </p:spPr>
        <p:txBody>
          <a:bodyPr wrap="square" rtlCol="1">
            <a:spAutoFit/>
          </a:bodyPr>
          <a:lstStyle/>
          <a:p>
            <a:pPr marL="342900" indent="-342900">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موقع </a:t>
            </a:r>
            <a:r>
              <a:rPr lang="ar-SA" sz="2000" dirty="0">
                <a:solidFill>
                  <a:schemeClr val="accent6">
                    <a:lumMod val="75000"/>
                  </a:schemeClr>
                </a:solidFill>
                <a:latin typeface="Arial" panose="020B0604020202020204" pitchFamily="34" charset="0"/>
                <a:cs typeface="Arial" panose="020B0604020202020204" pitchFamily="34" charset="0"/>
              </a:rPr>
              <a:t>المشروع ومساحته:</a:t>
            </a:r>
          </a:p>
          <a:p>
            <a:pPr algn="justLow"/>
            <a:r>
              <a:rPr lang="ar-SA" sz="2000" dirty="0" smtClean="0">
                <a:latin typeface="Arial" panose="020B0604020202020204" pitchFamily="34" charset="0"/>
                <a:cs typeface="Arial" panose="020B0604020202020204" pitchFamily="34" charset="0"/>
              </a:rPr>
              <a:t>مقاطعة</a:t>
            </a:r>
            <a:r>
              <a:rPr lang="ar-OM" sz="2000" dirty="0" smtClean="0">
                <a:latin typeface="Arial" panose="020B0604020202020204" pitchFamily="34" charset="0"/>
                <a:cs typeface="Arial" panose="020B0604020202020204" pitchFamily="34" charset="0"/>
              </a:rPr>
              <a:t> دتشيس</a:t>
            </a:r>
            <a:r>
              <a:rPr lang="ar-SA" sz="2000" dirty="0" smtClean="0">
                <a:latin typeface="Arial" panose="020B0604020202020204" pitchFamily="34" charset="0"/>
                <a:cs typeface="Arial" panose="020B0604020202020204" pitchFamily="34" charset="0"/>
              </a:rPr>
              <a:t>، </a:t>
            </a:r>
            <a:r>
              <a:rPr lang="ar-SA" sz="2000" dirty="0">
                <a:latin typeface="Arial" panose="020B0604020202020204" pitchFamily="34" charset="0"/>
                <a:cs typeface="Arial" panose="020B0604020202020204" pitchFamily="34" charset="0"/>
              </a:rPr>
              <a:t>نيويورك، الولايات المتحدة الأمريكية .</a:t>
            </a:r>
          </a:p>
          <a:p>
            <a:pPr algn="justLow"/>
            <a:r>
              <a:rPr lang="ar-SA" sz="2000" dirty="0">
                <a:latin typeface="Arial" panose="020B0604020202020204" pitchFamily="34" charset="0"/>
                <a:cs typeface="Arial" panose="020B0604020202020204" pitchFamily="34" charset="0"/>
              </a:rPr>
              <a:t>وتقدر مساحة المشروع </a:t>
            </a:r>
            <a:r>
              <a:rPr lang="ar-SA" sz="2000" dirty="0" smtClean="0">
                <a:latin typeface="Arial" panose="020B0604020202020204" pitchFamily="34" charset="0"/>
                <a:cs typeface="Arial" panose="020B0604020202020204" pitchFamily="34" charset="0"/>
              </a:rPr>
              <a:t>ب</a:t>
            </a:r>
            <a:r>
              <a:rPr lang="ar-OM" sz="2000" dirty="0" smtClean="0">
                <a:latin typeface="Arial" panose="020B0604020202020204" pitchFamily="34" charset="0"/>
                <a:cs typeface="Arial" panose="020B0604020202020204" pitchFamily="34" charset="0"/>
              </a:rPr>
              <a:t>ـ</a:t>
            </a:r>
            <a:r>
              <a:rPr lang="ar-SA" sz="2000" dirty="0" smtClean="0">
                <a:latin typeface="Arial" panose="020B0604020202020204" pitchFamily="34" charset="0"/>
                <a:cs typeface="Arial" panose="020B0604020202020204" pitchFamily="34" charset="0"/>
              </a:rPr>
              <a:t> 200 </a:t>
            </a:r>
            <a:r>
              <a:rPr lang="ar-SA" sz="2000" dirty="0">
                <a:latin typeface="Arial" panose="020B0604020202020204" pitchFamily="34" charset="0"/>
                <a:cs typeface="Arial" panose="020B0604020202020204" pitchFamily="34" charset="0"/>
              </a:rPr>
              <a:t>م2.</a:t>
            </a:r>
          </a:p>
          <a:p>
            <a:pPr algn="justLow"/>
            <a:endParaRPr lang="ar-SA" sz="2000" dirty="0">
              <a:latin typeface="Arial" panose="020B0604020202020204" pitchFamily="34" charset="0"/>
              <a:cs typeface="Arial" panose="020B0604020202020204" pitchFamily="34" charset="0"/>
            </a:endParaRPr>
          </a:p>
          <a:p>
            <a:pPr marL="342900" indent="-342900" algn="justLow">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الهدف </a:t>
            </a:r>
            <a:r>
              <a:rPr lang="ar-SA" sz="2000" dirty="0">
                <a:solidFill>
                  <a:schemeClr val="accent6">
                    <a:lumMod val="75000"/>
                  </a:schemeClr>
                </a:solidFill>
                <a:latin typeface="Arial" panose="020B0604020202020204" pitchFamily="34" charset="0"/>
                <a:cs typeface="Arial" panose="020B0604020202020204" pitchFamily="34" charset="0"/>
              </a:rPr>
              <a:t>من المشروع:</a:t>
            </a:r>
          </a:p>
          <a:p>
            <a:pPr algn="justLow"/>
            <a:r>
              <a:rPr lang="ar-SA" sz="2000" dirty="0">
                <a:latin typeface="Arial" panose="020B0604020202020204" pitchFamily="34" charset="0"/>
                <a:cs typeface="Arial" panose="020B0604020202020204" pitchFamily="34" charset="0"/>
              </a:rPr>
              <a:t>عمل دار الضيافة وذلك لاستضافة الناس القادمين إلى نيويورك بغرض البقاء لفترة مؤقتة وليست دائمة.</a:t>
            </a:r>
          </a:p>
          <a:p>
            <a:pPr algn="justLow"/>
            <a:endParaRPr lang="ar-SA" sz="2000" dirty="0">
              <a:latin typeface="Arial" panose="020B0604020202020204" pitchFamily="34" charset="0"/>
              <a:cs typeface="Arial" panose="020B0604020202020204" pitchFamily="34" charset="0"/>
            </a:endParaRPr>
          </a:p>
          <a:p>
            <a:pPr marL="342900" indent="-342900" algn="justLow">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عناصر </a:t>
            </a:r>
            <a:r>
              <a:rPr lang="ar-SA" sz="2000" dirty="0">
                <a:solidFill>
                  <a:schemeClr val="accent6">
                    <a:lumMod val="75000"/>
                  </a:schemeClr>
                </a:solidFill>
                <a:latin typeface="Arial" panose="020B0604020202020204" pitchFamily="34" charset="0"/>
                <a:cs typeface="Arial" panose="020B0604020202020204" pitchFamily="34" charset="0"/>
              </a:rPr>
              <a:t>المشروع:</a:t>
            </a:r>
          </a:p>
          <a:p>
            <a:pPr algn="justLow">
              <a:buFontTx/>
              <a:buChar char="-"/>
            </a:pPr>
            <a:r>
              <a:rPr lang="ar-OM" sz="2000" dirty="0" smtClean="0">
                <a:latin typeface="Arial" panose="020B0604020202020204" pitchFamily="34" charset="0"/>
                <a:cs typeface="Arial" panose="020B0604020202020204" pitchFamily="34" charset="0"/>
              </a:rPr>
              <a:t> </a:t>
            </a:r>
            <a:r>
              <a:rPr lang="ar-SA" sz="2000" dirty="0" smtClean="0">
                <a:latin typeface="Arial" panose="020B0604020202020204" pitchFamily="34" charset="0"/>
                <a:cs typeface="Arial" panose="020B0604020202020204" pitchFamily="34" charset="0"/>
              </a:rPr>
              <a:t>غرفة الجلو</a:t>
            </a:r>
            <a:r>
              <a:rPr lang="ar-OM" sz="2000" dirty="0" smtClean="0">
                <a:latin typeface="Arial" panose="020B0604020202020204" pitchFamily="34" charset="0"/>
                <a:cs typeface="Arial" panose="020B0604020202020204" pitchFamily="34" charset="0"/>
              </a:rPr>
              <a:t>س         - المخازن</a:t>
            </a:r>
            <a:endParaRPr lang="ar-SA" sz="2000" dirty="0">
              <a:latin typeface="Arial" panose="020B0604020202020204" pitchFamily="34" charset="0"/>
              <a:cs typeface="Arial" panose="020B0604020202020204" pitchFamily="34" charset="0"/>
            </a:endParaRPr>
          </a:p>
          <a:p>
            <a:pPr algn="justLow">
              <a:buFontTx/>
              <a:buChar char="-"/>
            </a:pPr>
            <a:r>
              <a:rPr lang="ar-OM" sz="2000" dirty="0" smtClean="0">
                <a:latin typeface="Arial" panose="020B0604020202020204" pitchFamily="34" charset="0"/>
                <a:cs typeface="Arial" panose="020B0604020202020204" pitchFamily="34" charset="0"/>
              </a:rPr>
              <a:t> </a:t>
            </a:r>
            <a:r>
              <a:rPr lang="ar-SA" sz="2000" dirty="0" smtClean="0">
                <a:latin typeface="Arial" panose="020B0604020202020204" pitchFamily="34" charset="0"/>
                <a:cs typeface="Arial" panose="020B0604020202020204" pitchFamily="34" charset="0"/>
              </a:rPr>
              <a:t>غرفة النوم</a:t>
            </a:r>
            <a:r>
              <a:rPr lang="ar-OM" sz="2000" dirty="0" smtClean="0">
                <a:latin typeface="Arial" panose="020B0604020202020204" pitchFamily="34" charset="0"/>
                <a:cs typeface="Arial" panose="020B0604020202020204" pitchFamily="34" charset="0"/>
              </a:rPr>
              <a:t>             - المطبخ</a:t>
            </a:r>
            <a:endParaRPr lang="ar-SA" sz="2000" dirty="0">
              <a:latin typeface="Arial" panose="020B0604020202020204" pitchFamily="34" charset="0"/>
              <a:cs typeface="Arial" panose="020B0604020202020204" pitchFamily="34" charset="0"/>
            </a:endParaRPr>
          </a:p>
          <a:p>
            <a:pPr algn="justLow">
              <a:buFontTx/>
              <a:buChar char="-"/>
            </a:pPr>
            <a:r>
              <a:rPr lang="ar-OM" sz="2000" dirty="0" smtClean="0">
                <a:latin typeface="Arial" panose="020B0604020202020204" pitchFamily="34" charset="0"/>
                <a:cs typeface="Arial" panose="020B0604020202020204" pitchFamily="34" charset="0"/>
              </a:rPr>
              <a:t> </a:t>
            </a:r>
            <a:r>
              <a:rPr lang="ar-SA" sz="2000" dirty="0" smtClean="0">
                <a:latin typeface="Arial" panose="020B0604020202020204" pitchFamily="34" charset="0"/>
                <a:cs typeface="Arial" panose="020B0604020202020204" pitchFamily="34" charset="0"/>
              </a:rPr>
              <a:t>الحمام</a:t>
            </a:r>
            <a:r>
              <a:rPr lang="ar-SA" sz="2000" dirty="0">
                <a:latin typeface="Arial" panose="020B0604020202020204" pitchFamily="34" charset="0"/>
                <a:cs typeface="Arial" panose="020B0604020202020204" pitchFamily="34" charset="0"/>
              </a:rPr>
              <a:t>.</a:t>
            </a:r>
          </a:p>
          <a:p>
            <a:pPr algn="justLow">
              <a:buFontTx/>
              <a:buChar char="-"/>
            </a:pPr>
            <a:r>
              <a:rPr lang="ar-OM" sz="2000" dirty="0" smtClean="0">
                <a:latin typeface="Arial" panose="020B0604020202020204" pitchFamily="34" charset="0"/>
                <a:cs typeface="Arial" panose="020B0604020202020204" pitchFamily="34" charset="0"/>
              </a:rPr>
              <a:t> </a:t>
            </a:r>
            <a:r>
              <a:rPr lang="ar-SA" sz="2000" dirty="0" smtClean="0">
                <a:latin typeface="Arial" panose="020B0604020202020204" pitchFamily="34" charset="0"/>
                <a:cs typeface="Arial" panose="020B0604020202020204" pitchFamily="34" charset="0"/>
              </a:rPr>
              <a:t>الشرفة.</a:t>
            </a:r>
            <a:endParaRPr lang="ar-SA" b="1" dirty="0" smtClean="0"/>
          </a:p>
        </p:txBody>
      </p:sp>
      <p:pic>
        <p:nvPicPr>
          <p:cNvPr id="4" name="Picture 2" descr="E:\الهندسة\أمثلة\ضياف.jpg"/>
          <p:cNvPicPr>
            <a:picLocks noChangeAspect="1" noChangeArrowheads="1"/>
          </p:cNvPicPr>
          <p:nvPr/>
        </p:nvPicPr>
        <p:blipFill rotWithShape="1">
          <a:blip r:embed="rId2" cstate="print"/>
          <a:srcRect l="19470" t="9024" r="5529"/>
          <a:stretch/>
        </p:blipFill>
        <p:spPr bwMode="auto">
          <a:xfrm>
            <a:off x="161926" y="495299"/>
            <a:ext cx="5943600" cy="5386407"/>
          </a:xfrm>
          <a:prstGeom prst="rect">
            <a:avLst/>
          </a:prstGeom>
          <a:noFill/>
        </p:spPr>
      </p:pic>
      <p:sp>
        <p:nvSpPr>
          <p:cNvPr id="7" name="مربع نص 4"/>
          <p:cNvSpPr txBox="1"/>
          <p:nvPr/>
        </p:nvSpPr>
        <p:spPr>
          <a:xfrm>
            <a:off x="5500694" y="757315"/>
            <a:ext cx="4357718" cy="707886"/>
          </a:xfrm>
          <a:prstGeom prst="rect">
            <a:avLst/>
          </a:prstGeom>
          <a:noFill/>
        </p:spPr>
        <p:txBody>
          <a:bodyPr wrap="square" rtlCol="1">
            <a:spAutoFit/>
          </a:bodyPr>
          <a:lstStyle/>
          <a:p>
            <a:r>
              <a:rPr lang="ar-SA" sz="2000" b="1" u="sng"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المثــال </a:t>
            </a:r>
            <a:r>
              <a:rPr lang="ar-SA" sz="2000" b="1" u="sng" dirty="0" smtClean="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a:t>
            </a:r>
            <a:r>
              <a:rPr lang="ar-OM" sz="2000" b="1" u="sng" dirty="0" smtClean="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لثاني</a:t>
            </a:r>
            <a:r>
              <a:rPr lang="ar-SA" sz="2000" b="1" u="sng" dirty="0" smtClean="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ar-OM" sz="2000" b="1" u="sng" dirty="0" smtClean="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ar-OM" sz="2000" dirty="0">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                </a:t>
            </a:r>
            <a:r>
              <a:rPr lang="ar-OM" sz="2000" dirty="0" smtClean="0">
                <a:solidFill>
                  <a:schemeClr val="accent6">
                    <a:lumMod val="50000"/>
                  </a:schemeClr>
                </a:solidFill>
                <a:latin typeface="Arial" panose="020B0604020202020204" pitchFamily="34" charset="0"/>
                <a:cs typeface="Arial" panose="020B0604020202020204" pitchFamily="34" charset="0"/>
              </a:rPr>
              <a:t>دار الضيافة </a:t>
            </a:r>
            <a:r>
              <a:rPr lang="ar-SA" sz="2000" dirty="0" smtClean="0">
                <a:solidFill>
                  <a:schemeClr val="accent6">
                    <a:lumMod val="50000"/>
                  </a:schemeClr>
                </a:solidFill>
                <a:latin typeface="Arial" panose="020B0604020202020204" pitchFamily="34" charset="0"/>
                <a:cs typeface="Arial" panose="020B0604020202020204" pitchFamily="34" charset="0"/>
              </a:rPr>
              <a:t>– </a:t>
            </a:r>
            <a:r>
              <a:rPr lang="ar-OM" sz="2000" dirty="0" smtClean="0">
                <a:solidFill>
                  <a:schemeClr val="accent6">
                    <a:lumMod val="50000"/>
                  </a:schemeClr>
                </a:solidFill>
                <a:latin typeface="Arial" panose="020B0604020202020204" pitchFamily="34" charset="0"/>
                <a:cs typeface="Arial" panose="020B0604020202020204" pitchFamily="34" charset="0"/>
              </a:rPr>
              <a:t>نيويورك</a:t>
            </a:r>
            <a:endParaRPr lang="ar-SA" sz="2000" dirty="0">
              <a:solidFill>
                <a:schemeClr val="accent6">
                  <a:lumMod val="50000"/>
                </a:schemeClr>
              </a:solidFill>
              <a:latin typeface="Arial" panose="020B0604020202020204" pitchFamily="34" charset="0"/>
              <a:cs typeface="Arial" panose="020B0604020202020204" pitchFamily="34" charset="0"/>
            </a:endParaRPr>
          </a:p>
        </p:txBody>
      </p:sp>
      <p:sp>
        <p:nvSpPr>
          <p:cNvPr id="9" name="Rectangle 8"/>
          <p:cNvSpPr/>
          <p:nvPr/>
        </p:nvSpPr>
        <p:spPr>
          <a:xfrm>
            <a:off x="1952625" y="5986481"/>
            <a:ext cx="2494499"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المسقط الأفقي لدار الضيافة</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4207891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4"/>
          <p:cNvSpPr txBox="1"/>
          <p:nvPr/>
        </p:nvSpPr>
        <p:spPr>
          <a:xfrm>
            <a:off x="5895976" y="765234"/>
            <a:ext cx="3524278" cy="5213735"/>
          </a:xfrm>
          <a:prstGeom prst="rect">
            <a:avLst/>
          </a:prstGeom>
          <a:noFill/>
        </p:spPr>
        <p:txBody>
          <a:bodyPr wrap="square" rtlCol="1">
            <a:spAutoFit/>
          </a:bodyPr>
          <a:lstStyle/>
          <a:p>
            <a:pPr marL="533400" indent="-533400">
              <a:lnSpc>
                <a:spcPct val="80000"/>
              </a:lnSpc>
            </a:pPr>
            <a:endParaRPr lang="ar-SA" sz="2000" dirty="0">
              <a:latin typeface="Arial" panose="020B0604020202020204" pitchFamily="34" charset="0"/>
              <a:cs typeface="Arial" panose="020B0604020202020204" pitchFamily="34" charset="0"/>
            </a:endParaRPr>
          </a:p>
          <a:p>
            <a:pPr marL="533400" indent="-533400">
              <a:lnSpc>
                <a:spcPct val="80000"/>
              </a:lnSpc>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مميزات </a:t>
            </a:r>
            <a:r>
              <a:rPr lang="ar-SA" sz="2000" dirty="0">
                <a:solidFill>
                  <a:schemeClr val="accent6">
                    <a:lumMod val="75000"/>
                  </a:schemeClr>
                </a:solidFill>
                <a:latin typeface="Arial" panose="020B0604020202020204" pitchFamily="34" charset="0"/>
                <a:cs typeface="Arial" panose="020B0604020202020204" pitchFamily="34" charset="0"/>
              </a:rPr>
              <a:t>المشروع</a:t>
            </a:r>
            <a:r>
              <a:rPr lang="ar-SA" sz="2000" dirty="0" smtClean="0">
                <a:solidFill>
                  <a:schemeClr val="accent6">
                    <a:lumMod val="75000"/>
                  </a:schemeClr>
                </a:solidFill>
                <a:latin typeface="Arial" panose="020B0604020202020204" pitchFamily="34" charset="0"/>
                <a:cs typeface="Arial" panose="020B0604020202020204" pitchFamily="34" charset="0"/>
              </a:rPr>
              <a:t>:</a:t>
            </a:r>
            <a:endParaRPr lang="ar-OM" sz="2000" dirty="0" smtClean="0">
              <a:solidFill>
                <a:schemeClr val="accent6">
                  <a:lumMod val="75000"/>
                </a:schemeClr>
              </a:solidFill>
              <a:latin typeface="Arial" panose="020B0604020202020204" pitchFamily="34" charset="0"/>
              <a:cs typeface="Arial" panose="020B0604020202020204" pitchFamily="34" charset="0"/>
            </a:endParaRPr>
          </a:p>
          <a:p>
            <a:pPr marL="533400" indent="-533400">
              <a:lnSpc>
                <a:spcPct val="80000"/>
              </a:lnSpc>
              <a:buFont typeface="Wingdings" panose="05000000000000000000" pitchFamily="2" charset="2"/>
              <a:buChar char="v"/>
            </a:pPr>
            <a:endParaRPr lang="ar-SA" sz="2000" dirty="0">
              <a:solidFill>
                <a:schemeClr val="accent6">
                  <a:lumMod val="75000"/>
                </a:schemeClr>
              </a:solidFill>
              <a:latin typeface="Arial" panose="020B0604020202020204" pitchFamily="34" charset="0"/>
              <a:cs typeface="Arial" panose="020B0604020202020204" pitchFamily="34" charset="0"/>
            </a:endParaRPr>
          </a:p>
          <a:p>
            <a:pPr marL="533400" indent="-533400" algn="justLow">
              <a:lnSpc>
                <a:spcPct val="80000"/>
              </a:lnSpc>
              <a:buFontTx/>
              <a:buChar char="-"/>
            </a:pPr>
            <a:r>
              <a:rPr lang="ar-SA" dirty="0">
                <a:latin typeface="Arial" panose="020B0604020202020204" pitchFamily="34" charset="0"/>
                <a:cs typeface="Arial" panose="020B0604020202020204" pitchFamily="34" charset="0"/>
              </a:rPr>
              <a:t>تجميع </a:t>
            </a:r>
            <a:r>
              <a:rPr lang="ar-SA" dirty="0" smtClean="0">
                <a:latin typeface="Arial" panose="020B0604020202020204" pitchFamily="34" charset="0"/>
                <a:cs typeface="Arial" panose="020B0604020202020204" pitchFamily="34" charset="0"/>
              </a:rPr>
              <a:t>الوظائف </a:t>
            </a:r>
            <a:r>
              <a:rPr lang="ar-SA" dirty="0">
                <a:latin typeface="Arial" panose="020B0604020202020204" pitchFamily="34" charset="0"/>
                <a:cs typeface="Arial" panose="020B0604020202020204" pitchFamily="34" charset="0"/>
              </a:rPr>
              <a:t>في فراغ واحد.</a:t>
            </a:r>
          </a:p>
          <a:p>
            <a:pPr marL="533400" indent="-533400" algn="justLow">
              <a:lnSpc>
                <a:spcPct val="80000"/>
              </a:lnSpc>
              <a:buFontTx/>
              <a:buChar char="-"/>
            </a:pPr>
            <a:r>
              <a:rPr lang="ar-SA" dirty="0">
                <a:latin typeface="Arial" panose="020B0604020202020204" pitchFamily="34" charset="0"/>
                <a:cs typeface="Arial" panose="020B0604020202020204" pitchFamily="34" charset="0"/>
              </a:rPr>
              <a:t>الإطلالة على مساحات خضراء شاسعة.</a:t>
            </a:r>
          </a:p>
          <a:p>
            <a:pPr marL="533400" indent="-533400" algn="justLow">
              <a:lnSpc>
                <a:spcPct val="80000"/>
              </a:lnSpc>
              <a:buFontTx/>
              <a:buChar char="-"/>
            </a:pPr>
            <a:r>
              <a:rPr lang="ar-SA" dirty="0">
                <a:latin typeface="Arial" panose="020B0604020202020204" pitchFamily="34" charset="0"/>
                <a:cs typeface="Arial" panose="020B0604020202020204" pitchFamily="34" charset="0"/>
              </a:rPr>
              <a:t>سهولة </a:t>
            </a:r>
            <a:r>
              <a:rPr lang="ar-SA" dirty="0" smtClean="0">
                <a:latin typeface="Arial" panose="020B0604020202020204" pitchFamily="34" charset="0"/>
                <a:cs typeface="Arial" panose="020B0604020202020204" pitchFamily="34" charset="0"/>
              </a:rPr>
              <a:t>الحر</a:t>
            </a:r>
            <a:r>
              <a:rPr lang="ar-OM" dirty="0" smtClean="0">
                <a:latin typeface="Arial" panose="020B0604020202020204" pitchFamily="34" charset="0"/>
                <a:cs typeface="Arial" panose="020B0604020202020204" pitchFamily="34" charset="0"/>
              </a:rPr>
              <a:t>كة</a:t>
            </a:r>
            <a:r>
              <a:rPr lang="ar-SA" dirty="0" smtClean="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داخل الدار.</a:t>
            </a:r>
          </a:p>
          <a:p>
            <a:pPr marL="533400" indent="-533400" algn="justLow">
              <a:lnSpc>
                <a:spcPct val="80000"/>
              </a:lnSpc>
            </a:pPr>
            <a:endParaRPr lang="ar-SA" sz="2000" dirty="0">
              <a:latin typeface="Arial" panose="020B0604020202020204" pitchFamily="34" charset="0"/>
              <a:cs typeface="Arial" panose="020B0604020202020204" pitchFamily="34" charset="0"/>
            </a:endParaRPr>
          </a:p>
          <a:p>
            <a:pPr marL="533400" indent="-533400" algn="justLow">
              <a:lnSpc>
                <a:spcPct val="80000"/>
              </a:lnSpc>
              <a:buFontTx/>
              <a:buChar char="-"/>
            </a:pPr>
            <a:endParaRPr lang="ar-SA" sz="2000" dirty="0">
              <a:latin typeface="Arial" panose="020B0604020202020204" pitchFamily="34" charset="0"/>
              <a:cs typeface="Arial" panose="020B0604020202020204" pitchFamily="34" charset="0"/>
            </a:endParaRPr>
          </a:p>
          <a:p>
            <a:pPr marL="533400" indent="-533400" algn="justLow">
              <a:lnSpc>
                <a:spcPct val="80000"/>
              </a:lnSpc>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ع</a:t>
            </a:r>
            <a:r>
              <a:rPr lang="ar-OM" sz="2000" dirty="0" smtClean="0">
                <a:solidFill>
                  <a:schemeClr val="accent6">
                    <a:lumMod val="75000"/>
                  </a:schemeClr>
                </a:solidFill>
                <a:latin typeface="Arial" panose="020B0604020202020204" pitchFamily="34" charset="0"/>
                <a:cs typeface="Arial" panose="020B0604020202020204" pitchFamily="34" charset="0"/>
              </a:rPr>
              <a:t>ي</a:t>
            </a:r>
            <a:r>
              <a:rPr lang="ar-SA" sz="2000" dirty="0" smtClean="0">
                <a:solidFill>
                  <a:schemeClr val="accent6">
                    <a:lumMod val="75000"/>
                  </a:schemeClr>
                </a:solidFill>
                <a:latin typeface="Arial" panose="020B0604020202020204" pitchFamily="34" charset="0"/>
                <a:cs typeface="Arial" panose="020B0604020202020204" pitchFamily="34" charset="0"/>
              </a:rPr>
              <a:t>وب </a:t>
            </a:r>
            <a:r>
              <a:rPr lang="ar-SA" sz="2000" dirty="0">
                <a:solidFill>
                  <a:schemeClr val="accent6">
                    <a:lumMod val="75000"/>
                  </a:schemeClr>
                </a:solidFill>
                <a:latin typeface="Arial" panose="020B0604020202020204" pitchFamily="34" charset="0"/>
                <a:cs typeface="Arial" panose="020B0604020202020204" pitchFamily="34" charset="0"/>
              </a:rPr>
              <a:t>المشروع:</a:t>
            </a:r>
          </a:p>
          <a:p>
            <a:pPr marL="533400" indent="-533400" algn="justLow">
              <a:lnSpc>
                <a:spcPct val="80000"/>
              </a:lnSpc>
            </a:pPr>
            <a:endParaRPr lang="ar-SA" dirty="0">
              <a:latin typeface="Arial" panose="020B0604020202020204" pitchFamily="34" charset="0"/>
              <a:cs typeface="Arial" panose="020B0604020202020204" pitchFamily="34" charset="0"/>
            </a:endParaRPr>
          </a:p>
          <a:p>
            <a:pPr marL="533400" indent="-533400" algn="justLow">
              <a:lnSpc>
                <a:spcPct val="80000"/>
              </a:lnSpc>
              <a:buFontTx/>
              <a:buChar char="-"/>
            </a:pPr>
            <a:r>
              <a:rPr lang="ar-OM" dirty="0" smtClean="0">
                <a:latin typeface="Arial" panose="020B0604020202020204" pitchFamily="34" charset="0"/>
                <a:cs typeface="Arial" panose="020B0604020202020204" pitchFamily="34" charset="0"/>
              </a:rPr>
              <a:t>إنعدام الخصوصية بسبب الواجهات</a:t>
            </a:r>
            <a:r>
              <a:rPr lang="ar-SA" dirty="0" smtClean="0">
                <a:latin typeface="Arial" panose="020B0604020202020204" pitchFamily="34" charset="0"/>
                <a:cs typeface="Arial" panose="020B0604020202020204" pitchFamily="34" charset="0"/>
              </a:rPr>
              <a:t> الزجاج</a:t>
            </a:r>
            <a:r>
              <a:rPr lang="ar-OM" dirty="0" smtClean="0">
                <a:latin typeface="Arial" panose="020B0604020202020204" pitchFamily="34" charset="0"/>
                <a:cs typeface="Arial" panose="020B0604020202020204" pitchFamily="34" charset="0"/>
              </a:rPr>
              <a:t>ية للمشروع</a:t>
            </a:r>
            <a:r>
              <a:rPr lang="ar-SA" dirty="0" smtClean="0">
                <a:latin typeface="Arial" panose="020B0604020202020204" pitchFamily="34" charset="0"/>
                <a:cs typeface="Arial" panose="020B0604020202020204" pitchFamily="34" charset="0"/>
              </a:rPr>
              <a:t>.</a:t>
            </a:r>
            <a:endParaRPr lang="ar-SA" dirty="0">
              <a:latin typeface="Arial" panose="020B0604020202020204" pitchFamily="34" charset="0"/>
              <a:cs typeface="Arial" panose="020B0604020202020204" pitchFamily="34" charset="0"/>
            </a:endParaRPr>
          </a:p>
          <a:p>
            <a:pPr marL="533400" indent="-533400" algn="justLow">
              <a:lnSpc>
                <a:spcPct val="80000"/>
              </a:lnSpc>
              <a:buFontTx/>
              <a:buChar char="-"/>
            </a:pPr>
            <a:endParaRPr lang="ar-SA" sz="2000" dirty="0">
              <a:latin typeface="Arial" panose="020B0604020202020204" pitchFamily="34" charset="0"/>
              <a:cs typeface="Arial" panose="020B0604020202020204" pitchFamily="34" charset="0"/>
            </a:endParaRPr>
          </a:p>
          <a:p>
            <a:pPr marL="533400" indent="-533400" algn="justLow">
              <a:lnSpc>
                <a:spcPct val="80000"/>
              </a:lnSpc>
              <a:buFontTx/>
              <a:buChar char="-"/>
            </a:pPr>
            <a:endParaRPr lang="ar-SA" sz="2000" dirty="0">
              <a:latin typeface="Arial" panose="020B0604020202020204" pitchFamily="34" charset="0"/>
              <a:cs typeface="Arial" panose="020B0604020202020204" pitchFamily="34" charset="0"/>
            </a:endParaRPr>
          </a:p>
          <a:p>
            <a:pPr marL="533400" indent="-533400" algn="justLow">
              <a:lnSpc>
                <a:spcPct val="80000"/>
              </a:lnSpc>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الدروس </a:t>
            </a:r>
            <a:r>
              <a:rPr lang="ar-SA" sz="2000" dirty="0">
                <a:solidFill>
                  <a:schemeClr val="accent6">
                    <a:lumMod val="75000"/>
                  </a:schemeClr>
                </a:solidFill>
                <a:latin typeface="Arial" panose="020B0604020202020204" pitchFamily="34" charset="0"/>
                <a:cs typeface="Arial" panose="020B0604020202020204" pitchFamily="34" charset="0"/>
              </a:rPr>
              <a:t>المستفادة</a:t>
            </a:r>
            <a:r>
              <a:rPr lang="ar-SA" sz="2000" dirty="0" smtClean="0">
                <a:solidFill>
                  <a:schemeClr val="accent6">
                    <a:lumMod val="75000"/>
                  </a:schemeClr>
                </a:solidFill>
                <a:latin typeface="Arial" panose="020B0604020202020204" pitchFamily="34" charset="0"/>
                <a:cs typeface="Arial" panose="020B0604020202020204" pitchFamily="34" charset="0"/>
              </a:rPr>
              <a:t>:</a:t>
            </a:r>
            <a:endParaRPr lang="ar-OM" sz="2000" dirty="0" smtClean="0">
              <a:solidFill>
                <a:schemeClr val="accent6">
                  <a:lumMod val="75000"/>
                </a:schemeClr>
              </a:solidFill>
              <a:latin typeface="Arial" panose="020B0604020202020204" pitchFamily="34" charset="0"/>
              <a:cs typeface="Arial" panose="020B0604020202020204" pitchFamily="34" charset="0"/>
            </a:endParaRPr>
          </a:p>
          <a:p>
            <a:pPr marL="533400" indent="-533400" algn="justLow">
              <a:lnSpc>
                <a:spcPct val="80000"/>
              </a:lnSpc>
              <a:buFont typeface="Wingdings" panose="05000000000000000000" pitchFamily="2" charset="2"/>
              <a:buChar char="v"/>
            </a:pPr>
            <a:endParaRPr lang="ar-SA" sz="2000" dirty="0">
              <a:solidFill>
                <a:schemeClr val="accent6">
                  <a:lumMod val="75000"/>
                </a:schemeClr>
              </a:solidFill>
              <a:latin typeface="Arial" panose="020B0604020202020204" pitchFamily="34" charset="0"/>
              <a:cs typeface="Arial" panose="020B0604020202020204" pitchFamily="34" charset="0"/>
            </a:endParaRPr>
          </a:p>
          <a:p>
            <a:pPr marL="533400" indent="-533400" algn="justLow">
              <a:lnSpc>
                <a:spcPct val="80000"/>
              </a:lnSpc>
              <a:buFontTx/>
              <a:buChar char="-"/>
            </a:pPr>
            <a:r>
              <a:rPr lang="ar-SA" dirty="0">
                <a:latin typeface="Arial" panose="020B0604020202020204" pitchFamily="34" charset="0"/>
                <a:cs typeface="Arial" panose="020B0604020202020204" pitchFamily="34" charset="0"/>
              </a:rPr>
              <a:t>وضع غرفة الجلوس على الإطلالة المميزة للمشروع.</a:t>
            </a:r>
          </a:p>
          <a:p>
            <a:pPr marL="533400" indent="-533400" algn="justLow">
              <a:lnSpc>
                <a:spcPct val="80000"/>
              </a:lnSpc>
              <a:buFontTx/>
              <a:buChar char="-"/>
            </a:pPr>
            <a:r>
              <a:rPr lang="ar-OM" dirty="0" smtClean="0">
                <a:latin typeface="Arial" panose="020B0604020202020204" pitchFamily="34" charset="0"/>
                <a:cs typeface="Arial" panose="020B0604020202020204" pitchFamily="34" charset="0"/>
              </a:rPr>
              <a:t>وضع العناصر </a:t>
            </a:r>
            <a:r>
              <a:rPr lang="ar-SA" dirty="0" smtClean="0">
                <a:latin typeface="Arial" panose="020B0604020202020204" pitchFamily="34" charset="0"/>
                <a:cs typeface="Arial" panose="020B0604020202020204" pitchFamily="34" charset="0"/>
              </a:rPr>
              <a:t>الوظ</a:t>
            </a:r>
            <a:r>
              <a:rPr lang="ar-OM" dirty="0" smtClean="0">
                <a:latin typeface="Arial" panose="020B0604020202020204" pitchFamily="34" charset="0"/>
                <a:cs typeface="Arial" panose="020B0604020202020204" pitchFamily="34" charset="0"/>
              </a:rPr>
              <a:t>يفية المهمة وحسب دون الإخلال ب</a:t>
            </a:r>
            <a:r>
              <a:rPr lang="ar-SA" dirty="0" smtClean="0">
                <a:latin typeface="Arial" panose="020B0604020202020204" pitchFamily="34" charset="0"/>
                <a:cs typeface="Arial" panose="020B0604020202020204" pitchFamily="34" charset="0"/>
              </a:rPr>
              <a:t>متطلبات</a:t>
            </a:r>
            <a:r>
              <a:rPr lang="ar-OM" dirty="0" smtClean="0">
                <a:latin typeface="Arial" panose="020B0604020202020204" pitchFamily="34" charset="0"/>
                <a:cs typeface="Arial" panose="020B0604020202020204" pitchFamily="34" charset="0"/>
              </a:rPr>
              <a:t> المشروع</a:t>
            </a:r>
            <a:r>
              <a:rPr lang="ar-SA" dirty="0" smtClean="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وذلك لضمان الراحة .</a:t>
            </a:r>
          </a:p>
        </p:txBody>
      </p:sp>
      <p:pic>
        <p:nvPicPr>
          <p:cNvPr id="4" name="Picture 2" descr="E:\الهندسة\أمثلة\51770c2eb3fc4bd15c000016_lm-guest-house-desai-chia-architecture_lm_guest_house-south-528x272.jpg"/>
          <p:cNvPicPr>
            <a:picLocks noChangeAspect="1" noChangeArrowheads="1"/>
          </p:cNvPicPr>
          <p:nvPr/>
        </p:nvPicPr>
        <p:blipFill>
          <a:blip r:embed="rId2" cstate="print"/>
          <a:srcRect/>
          <a:stretch>
            <a:fillRect/>
          </a:stretch>
        </p:blipFill>
        <p:spPr bwMode="auto">
          <a:xfrm>
            <a:off x="80933" y="196148"/>
            <a:ext cx="5388031" cy="2775652"/>
          </a:xfrm>
          <a:prstGeom prst="rect">
            <a:avLst/>
          </a:prstGeom>
          <a:noFill/>
        </p:spPr>
      </p:pic>
      <p:pic>
        <p:nvPicPr>
          <p:cNvPr id="5" name="Picture 3" descr="E:\الهندسة\أمثلة\51770c1db3fc4bc676000017_lm-guest-house-desai-chia-architecture_lm_guest_house-living_rm-528x355.jpg"/>
          <p:cNvPicPr>
            <a:picLocks noChangeAspect="1" noChangeArrowheads="1"/>
          </p:cNvPicPr>
          <p:nvPr/>
        </p:nvPicPr>
        <p:blipFill>
          <a:blip r:embed="rId3" cstate="print"/>
          <a:srcRect/>
          <a:stretch>
            <a:fillRect/>
          </a:stretch>
        </p:blipFill>
        <p:spPr bwMode="auto">
          <a:xfrm>
            <a:off x="80933" y="3138192"/>
            <a:ext cx="5388031" cy="3622634"/>
          </a:xfrm>
          <a:prstGeom prst="rect">
            <a:avLst/>
          </a:prstGeom>
          <a:noFill/>
        </p:spPr>
      </p:pic>
    </p:spTree>
    <p:extLst>
      <p:ext uri="{BB962C8B-B14F-4D97-AF65-F5344CB8AC3E}">
        <p14:creationId xmlns:p14="http://schemas.microsoft.com/office/powerpoint/2010/main" val="1169249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49227" y="2686946"/>
            <a:ext cx="6010182" cy="584775"/>
          </a:xfrm>
          <a:prstGeom prst="rect">
            <a:avLst/>
          </a:prstGeom>
          <a:solidFill>
            <a:schemeClr val="accent6">
              <a:lumMod val="60000"/>
              <a:lumOff val="4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endParaRPr lang="en-US" sz="32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2" name="Rectangle 1"/>
          <p:cNvSpPr/>
          <p:nvPr/>
        </p:nvSpPr>
        <p:spPr>
          <a:xfrm>
            <a:off x="6414247" y="2333003"/>
            <a:ext cx="3034553" cy="584775"/>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ar-OM" sz="3200"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عناصر المشروع</a:t>
            </a:r>
            <a:endParaRPr lang="en-US" sz="32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119529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3"/>
          <p:cNvSpPr txBox="1"/>
          <p:nvPr/>
        </p:nvSpPr>
        <p:spPr>
          <a:xfrm>
            <a:off x="7443945" y="3576850"/>
            <a:ext cx="1714512" cy="461665"/>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SA" sz="24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ال</a:t>
            </a:r>
            <a:r>
              <a:rPr lang="ar-OM" sz="2400" b="1" dirty="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ـ</a:t>
            </a:r>
            <a:r>
              <a:rPr lang="ar-SA" sz="24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جزء </a:t>
            </a:r>
            <a:r>
              <a:rPr lang="ar-SA" sz="2400" b="1" dirty="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الإداري</a:t>
            </a:r>
          </a:p>
        </p:txBody>
      </p:sp>
      <p:sp>
        <p:nvSpPr>
          <p:cNvPr id="4" name="مربع نص 4"/>
          <p:cNvSpPr txBox="1"/>
          <p:nvPr/>
        </p:nvSpPr>
        <p:spPr>
          <a:xfrm>
            <a:off x="5300425" y="3576850"/>
            <a:ext cx="1714512" cy="461665"/>
          </a:xfrm>
          <a:prstGeom prst="rect">
            <a:avLst/>
          </a:prstGeom>
          <a:solidFill>
            <a:schemeClr val="accent6">
              <a:lumMod val="40000"/>
              <a:lumOff val="60000"/>
            </a:schemeClr>
          </a:solidFill>
          <a:effectLst>
            <a:innerShdw blurRad="114300">
              <a:schemeClr val="bg1"/>
            </a:innerShdw>
          </a:effectLst>
        </p:spPr>
        <p:style>
          <a:lnRef idx="0">
            <a:schemeClr val="accent1"/>
          </a:lnRef>
          <a:fillRef idx="3">
            <a:schemeClr val="accent1"/>
          </a:fillRef>
          <a:effectRef idx="3">
            <a:schemeClr val="accent1"/>
          </a:effectRef>
          <a:fontRef idx="minor">
            <a:schemeClr val="lt1"/>
          </a:fontRef>
        </p:style>
        <p:txBody>
          <a:bodyPr wrap="square" rtlCol="1">
            <a:spAutoFit/>
          </a:bodyPr>
          <a:lstStyle/>
          <a:p>
            <a:pPr algn="ctr"/>
            <a:r>
              <a:rPr lang="ar-SA" sz="24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ال</a:t>
            </a:r>
            <a:r>
              <a:rPr lang="ar-OM" sz="24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ـ</a:t>
            </a:r>
            <a:r>
              <a:rPr lang="ar-SA" sz="24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جزء </a:t>
            </a:r>
            <a:r>
              <a:rPr lang="ar-SA" sz="2400" b="1" dirty="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التعليمي</a:t>
            </a:r>
          </a:p>
        </p:txBody>
      </p:sp>
      <p:sp>
        <p:nvSpPr>
          <p:cNvPr id="5" name="مربع نص 5"/>
          <p:cNvSpPr txBox="1"/>
          <p:nvPr/>
        </p:nvSpPr>
        <p:spPr>
          <a:xfrm>
            <a:off x="3228723" y="3576850"/>
            <a:ext cx="1714512" cy="461665"/>
          </a:xfrm>
          <a:prstGeom prst="rect">
            <a:avLst/>
          </a:prstGeom>
          <a:solidFill>
            <a:schemeClr val="accent6">
              <a:lumMod val="40000"/>
              <a:lumOff val="60000"/>
            </a:schemeClr>
          </a:solidFill>
          <a:effectLst>
            <a:innerShdw blurRad="114300">
              <a:schemeClr val="bg1"/>
            </a:innerShdw>
          </a:effectLst>
        </p:spPr>
        <p:style>
          <a:lnRef idx="0">
            <a:schemeClr val="accent1"/>
          </a:lnRef>
          <a:fillRef idx="3">
            <a:schemeClr val="accent1"/>
          </a:fillRef>
          <a:effectRef idx="3">
            <a:schemeClr val="accent1"/>
          </a:effectRef>
          <a:fontRef idx="minor">
            <a:schemeClr val="lt1"/>
          </a:fontRef>
        </p:style>
        <p:txBody>
          <a:bodyPr wrap="square" rtlCol="1">
            <a:spAutoFit/>
          </a:bodyPr>
          <a:lstStyle/>
          <a:p>
            <a:pPr algn="ctr"/>
            <a:r>
              <a:rPr lang="ar-SA" sz="24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ال</a:t>
            </a:r>
            <a:r>
              <a:rPr lang="ar-OM" sz="24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ـ</a:t>
            </a:r>
            <a:r>
              <a:rPr lang="ar-SA" sz="24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جزء </a:t>
            </a:r>
            <a:r>
              <a:rPr lang="ar-OM" sz="24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الخدمي</a:t>
            </a:r>
            <a:endParaRPr lang="ar-SA" sz="2400" b="1" dirty="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endParaRPr>
          </a:p>
        </p:txBody>
      </p:sp>
      <p:sp>
        <p:nvSpPr>
          <p:cNvPr id="6" name="مربع نص 6"/>
          <p:cNvSpPr txBox="1"/>
          <p:nvPr/>
        </p:nvSpPr>
        <p:spPr>
          <a:xfrm>
            <a:off x="978840" y="3576850"/>
            <a:ext cx="1822464" cy="461665"/>
          </a:xfrm>
          <a:prstGeom prst="rect">
            <a:avLst/>
          </a:prstGeom>
          <a:solidFill>
            <a:schemeClr val="accent6">
              <a:lumMod val="40000"/>
              <a:lumOff val="60000"/>
            </a:schemeClr>
          </a:solidFill>
          <a:effectLst>
            <a:innerShdw blurRad="114300">
              <a:schemeClr val="bg1"/>
            </a:innerShdw>
          </a:effectLst>
        </p:spPr>
        <p:style>
          <a:lnRef idx="0">
            <a:schemeClr val="accent1"/>
          </a:lnRef>
          <a:fillRef idx="3">
            <a:schemeClr val="accent1"/>
          </a:fillRef>
          <a:effectRef idx="3">
            <a:schemeClr val="accent1"/>
          </a:effectRef>
          <a:fontRef idx="minor">
            <a:schemeClr val="lt1"/>
          </a:fontRef>
        </p:style>
        <p:txBody>
          <a:bodyPr wrap="square" rtlCol="1">
            <a:spAutoFit/>
          </a:bodyPr>
          <a:lstStyle/>
          <a:p>
            <a:pPr algn="ctr"/>
            <a:r>
              <a:rPr lang="ar-SA" sz="24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ال</a:t>
            </a:r>
            <a:r>
              <a:rPr lang="ar-OM" sz="24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ـ</a:t>
            </a:r>
            <a:r>
              <a:rPr lang="ar-SA" sz="24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جزء </a:t>
            </a:r>
            <a:r>
              <a:rPr lang="ar-OM" sz="24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الترفيهي</a:t>
            </a:r>
            <a:endParaRPr lang="ar-SA" sz="2400" b="1" dirty="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endParaRPr>
          </a:p>
        </p:txBody>
      </p:sp>
      <p:sp>
        <p:nvSpPr>
          <p:cNvPr id="7" name="مربع نص 7"/>
          <p:cNvSpPr txBox="1"/>
          <p:nvPr/>
        </p:nvSpPr>
        <p:spPr>
          <a:xfrm>
            <a:off x="3801021" y="1790900"/>
            <a:ext cx="2786082" cy="461665"/>
          </a:xfrm>
          <a:prstGeom prst="rect">
            <a:avLst/>
          </a:prstGeom>
          <a:ln/>
          <a:effectLst>
            <a:innerShdw blurRad="114300">
              <a:schemeClr val="accent6">
                <a:lumMod val="75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SA" sz="24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عن</a:t>
            </a:r>
            <a:r>
              <a:rPr lang="ar-OM" sz="24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ــ</a:t>
            </a:r>
            <a:r>
              <a:rPr lang="ar-SA" sz="24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اصر ال</a:t>
            </a:r>
            <a:r>
              <a:rPr lang="ar-OM" sz="24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ـــ</a:t>
            </a:r>
            <a:r>
              <a:rPr lang="ar-SA" sz="24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مشروع</a:t>
            </a:r>
            <a:endParaRPr lang="ar-SA" sz="24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cxnSp>
        <p:nvCxnSpPr>
          <p:cNvPr id="8" name="رابط كسهم مستقيم 17"/>
          <p:cNvCxnSpPr/>
          <p:nvPr/>
        </p:nvCxnSpPr>
        <p:spPr>
          <a:xfrm rot="5400000">
            <a:off x="8085713" y="3219660"/>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9" name="رابط كسهم مستقيم 28"/>
          <p:cNvCxnSpPr/>
          <p:nvPr/>
        </p:nvCxnSpPr>
        <p:spPr>
          <a:xfrm rot="5400000">
            <a:off x="5944161" y="3219660"/>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10" name="رابط كسهم مستقيم 30"/>
          <p:cNvCxnSpPr/>
          <p:nvPr/>
        </p:nvCxnSpPr>
        <p:spPr>
          <a:xfrm rot="5400000">
            <a:off x="3872459" y="3219660"/>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11" name="رابط كسهم مستقيم 32"/>
          <p:cNvCxnSpPr/>
          <p:nvPr/>
        </p:nvCxnSpPr>
        <p:spPr>
          <a:xfrm rot="5400000">
            <a:off x="1729319" y="3219660"/>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12" name="رابط كسهم مستقيم 34"/>
          <p:cNvCxnSpPr/>
          <p:nvPr/>
        </p:nvCxnSpPr>
        <p:spPr>
          <a:xfrm flipH="1">
            <a:off x="5191680" y="2250998"/>
            <a:ext cx="2382" cy="2367539"/>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sp>
        <p:nvSpPr>
          <p:cNvPr id="13" name="مربع نص 35"/>
          <p:cNvSpPr txBox="1"/>
          <p:nvPr/>
        </p:nvSpPr>
        <p:spPr>
          <a:xfrm>
            <a:off x="4283449" y="4760619"/>
            <a:ext cx="1816461" cy="461665"/>
          </a:xfrm>
          <a:prstGeom prst="rect">
            <a:avLst/>
          </a:prstGeom>
          <a:solidFill>
            <a:schemeClr val="accent6">
              <a:lumMod val="40000"/>
              <a:lumOff val="60000"/>
            </a:schemeClr>
          </a:solidFill>
          <a:effectLst>
            <a:innerShdw blurRad="114300">
              <a:schemeClr val="bg1"/>
            </a:innerShdw>
          </a:effectLst>
        </p:spPr>
        <p:style>
          <a:lnRef idx="0">
            <a:schemeClr val="accent1"/>
          </a:lnRef>
          <a:fillRef idx="3">
            <a:schemeClr val="accent1"/>
          </a:fillRef>
          <a:effectRef idx="3">
            <a:schemeClr val="accent1"/>
          </a:effectRef>
          <a:fontRef idx="minor">
            <a:schemeClr val="lt1"/>
          </a:fontRef>
        </p:style>
        <p:txBody>
          <a:bodyPr wrap="square" rtlCol="1">
            <a:spAutoFit/>
          </a:bodyPr>
          <a:lstStyle/>
          <a:p>
            <a:pPr algn="ctr"/>
            <a:r>
              <a:rPr lang="ar-SA" sz="24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ال</a:t>
            </a:r>
            <a:r>
              <a:rPr lang="ar-OM" sz="24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ـ</a:t>
            </a:r>
            <a:r>
              <a:rPr lang="ar-SA" sz="24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جزء </a:t>
            </a:r>
            <a:r>
              <a:rPr lang="ar-OM" sz="24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السكني</a:t>
            </a:r>
            <a:endParaRPr lang="ar-SA" sz="2400" b="1" dirty="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endParaRPr>
          </a:p>
        </p:txBody>
      </p:sp>
      <p:cxnSp>
        <p:nvCxnSpPr>
          <p:cNvPr id="14" name="رابط مستقيم 14"/>
          <p:cNvCxnSpPr/>
          <p:nvPr/>
        </p:nvCxnSpPr>
        <p:spPr>
          <a:xfrm>
            <a:off x="1943633" y="3005346"/>
            <a:ext cx="6357982" cy="0"/>
          </a:xfrm>
          <a:prstGeom prst="line">
            <a:avLst/>
          </a:prstGeom>
          <a:ln>
            <a:solidFill>
              <a:schemeClr val="accent6">
                <a:lumMod val="60000"/>
                <a:lumOff val="40000"/>
              </a:schemeClr>
            </a:solidFill>
          </a:ln>
        </p:spPr>
        <p:style>
          <a:lnRef idx="3">
            <a:schemeClr val="accent6"/>
          </a:lnRef>
          <a:fillRef idx="0">
            <a:schemeClr val="accent6"/>
          </a:fillRef>
          <a:effectRef idx="2">
            <a:schemeClr val="accent6"/>
          </a:effectRef>
          <a:fontRef idx="minor">
            <a:schemeClr val="tx1"/>
          </a:fontRef>
        </p:style>
      </p:cxnSp>
      <p:sp>
        <p:nvSpPr>
          <p:cNvPr id="15" name="Rectangle 14"/>
          <p:cNvSpPr/>
          <p:nvPr/>
        </p:nvSpPr>
        <p:spPr>
          <a:xfrm>
            <a:off x="6436311" y="109076"/>
            <a:ext cx="3469689"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عنـــاصر الـــمشروع</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594393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ربع نص 3"/>
          <p:cNvSpPr txBox="1"/>
          <p:nvPr/>
        </p:nvSpPr>
        <p:spPr>
          <a:xfrm>
            <a:off x="5276003" y="3641203"/>
            <a:ext cx="1852132" cy="1261884"/>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مــكتب نائب العميد للشؤون الأكادمية</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مكتب النائب</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مكتب السكرتارية</a:t>
            </a:r>
          </a:p>
        </p:txBody>
      </p:sp>
      <p:cxnSp>
        <p:nvCxnSpPr>
          <p:cNvPr id="5" name="رابط مستقيم 7"/>
          <p:cNvCxnSpPr>
            <a:stCxn id="24" idx="2"/>
          </p:cNvCxnSpPr>
          <p:nvPr/>
        </p:nvCxnSpPr>
        <p:spPr>
          <a:xfrm>
            <a:off x="5131293" y="2619036"/>
            <a:ext cx="0" cy="464916"/>
          </a:xfrm>
          <a:prstGeom prst="line">
            <a:avLst/>
          </a:prstGeom>
          <a:ln>
            <a:solidFill>
              <a:schemeClr val="accent6">
                <a:lumMod val="60000"/>
                <a:lumOff val="40000"/>
              </a:schemeClr>
            </a:solidFill>
          </a:ln>
        </p:spPr>
        <p:style>
          <a:lnRef idx="3">
            <a:schemeClr val="accent6"/>
          </a:lnRef>
          <a:fillRef idx="0">
            <a:schemeClr val="accent6"/>
          </a:fillRef>
          <a:effectRef idx="2">
            <a:schemeClr val="accent6"/>
          </a:effectRef>
          <a:fontRef idx="minor">
            <a:schemeClr val="tx1"/>
          </a:fontRef>
        </p:style>
      </p:cxnSp>
      <p:cxnSp>
        <p:nvCxnSpPr>
          <p:cNvPr id="6" name="رابط كسهم مستقيم 8"/>
          <p:cNvCxnSpPr/>
          <p:nvPr/>
        </p:nvCxnSpPr>
        <p:spPr>
          <a:xfrm rot="5400000">
            <a:off x="8130101" y="3298266"/>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7" name="رابط كسهم مستقيم 9"/>
          <p:cNvCxnSpPr/>
          <p:nvPr/>
        </p:nvCxnSpPr>
        <p:spPr>
          <a:xfrm rot="5400000">
            <a:off x="5988549" y="3298266"/>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8" name="رابط كسهم مستقيم 10"/>
          <p:cNvCxnSpPr/>
          <p:nvPr/>
        </p:nvCxnSpPr>
        <p:spPr>
          <a:xfrm rot="5400000">
            <a:off x="3916847" y="3298266"/>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9" name="رابط كسهم مستقيم 11"/>
          <p:cNvCxnSpPr/>
          <p:nvPr/>
        </p:nvCxnSpPr>
        <p:spPr>
          <a:xfrm rot="5400000">
            <a:off x="1773707" y="3298266"/>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14" name="رابط مستقيم 15"/>
          <p:cNvCxnSpPr/>
          <p:nvPr/>
        </p:nvCxnSpPr>
        <p:spPr>
          <a:xfrm>
            <a:off x="1988021" y="3083952"/>
            <a:ext cx="6357982" cy="0"/>
          </a:xfrm>
          <a:prstGeom prst="line">
            <a:avLst/>
          </a:prstGeom>
          <a:ln>
            <a:solidFill>
              <a:schemeClr val="accent6">
                <a:lumMod val="60000"/>
                <a:lumOff val="40000"/>
              </a:schemeClr>
            </a:solidFill>
          </a:ln>
        </p:spPr>
        <p:style>
          <a:lnRef idx="3">
            <a:schemeClr val="accent6"/>
          </a:lnRef>
          <a:fillRef idx="0">
            <a:schemeClr val="accent6"/>
          </a:fillRef>
          <a:effectRef idx="2">
            <a:schemeClr val="accent6"/>
          </a:effectRef>
          <a:fontRef idx="minor">
            <a:schemeClr val="tx1"/>
          </a:fontRef>
        </p:style>
      </p:cxnSp>
      <p:sp>
        <p:nvSpPr>
          <p:cNvPr id="15" name="Rectangle 14"/>
          <p:cNvSpPr/>
          <p:nvPr/>
        </p:nvSpPr>
        <p:spPr>
          <a:xfrm>
            <a:off x="6436311" y="109076"/>
            <a:ext cx="3469689"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أولاً :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الــجزء الإداري</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
        <p:nvSpPr>
          <p:cNvPr id="23" name="مربع نص 3"/>
          <p:cNvSpPr txBox="1"/>
          <p:nvPr/>
        </p:nvSpPr>
        <p:spPr>
          <a:xfrm>
            <a:off x="7279689" y="3641203"/>
            <a:ext cx="1852132" cy="1508105"/>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مــكتب الــعميد</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مكتب العميد</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مكتب السكرتارية</a:t>
            </a:r>
          </a:p>
          <a:p>
            <a:pPr marL="342900" indent="-342900">
              <a:buFontTx/>
              <a:buChar char="-"/>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صالة الاستقبال</a:t>
            </a:r>
          </a:p>
          <a:p>
            <a:pPr marL="342900" indent="-342900">
              <a:buFontTx/>
              <a:buChar char="-"/>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دورة مياه</a:t>
            </a:r>
            <a:endParaRPr lang="ar-SA" b="1" dirty="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endParaRPr>
          </a:p>
        </p:txBody>
      </p:sp>
      <p:sp>
        <p:nvSpPr>
          <p:cNvPr id="24" name="مربع نص 7"/>
          <p:cNvSpPr txBox="1"/>
          <p:nvPr/>
        </p:nvSpPr>
        <p:spPr>
          <a:xfrm>
            <a:off x="3738252" y="2157371"/>
            <a:ext cx="2786082" cy="461665"/>
          </a:xfrm>
          <a:prstGeom prst="rect">
            <a:avLst/>
          </a:prstGeom>
          <a:ln/>
          <a:effectLst>
            <a:innerShdw blurRad="114300">
              <a:schemeClr val="accent6">
                <a:lumMod val="75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24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الجزء التعليمي الإداري</a:t>
            </a:r>
            <a:endParaRPr lang="ar-SA" sz="24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31" name="مربع نص 3"/>
          <p:cNvSpPr txBox="1"/>
          <p:nvPr/>
        </p:nvSpPr>
        <p:spPr>
          <a:xfrm>
            <a:off x="3204301" y="3633684"/>
            <a:ext cx="1852132" cy="1261884"/>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مــكتب نائب العميد لشؤون الطلاب</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مكتب النائب</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مكتب السكرتارية</a:t>
            </a:r>
          </a:p>
        </p:txBody>
      </p:sp>
      <p:sp>
        <p:nvSpPr>
          <p:cNvPr id="32" name="مربع نص 3"/>
          <p:cNvSpPr txBox="1"/>
          <p:nvPr/>
        </p:nvSpPr>
        <p:spPr>
          <a:xfrm>
            <a:off x="1061161" y="3641203"/>
            <a:ext cx="1852132" cy="984885"/>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مكاتب أعضاء هيئة التدريس</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مكاتب مشتركة</a:t>
            </a:r>
          </a:p>
        </p:txBody>
      </p:sp>
    </p:spTree>
    <p:extLst>
      <p:ext uri="{BB962C8B-B14F-4D97-AF65-F5344CB8AC3E}">
        <p14:creationId xmlns:p14="http://schemas.microsoft.com/office/powerpoint/2010/main" val="2518171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مربع نص 3"/>
          <p:cNvSpPr txBox="1"/>
          <p:nvPr/>
        </p:nvSpPr>
        <p:spPr>
          <a:xfrm>
            <a:off x="7300514" y="3424038"/>
            <a:ext cx="1852132" cy="400110"/>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صالة الإجتماعات</a:t>
            </a:r>
          </a:p>
        </p:txBody>
      </p:sp>
      <p:sp>
        <p:nvSpPr>
          <p:cNvPr id="34" name="مربع نص 3"/>
          <p:cNvSpPr txBox="1"/>
          <p:nvPr/>
        </p:nvSpPr>
        <p:spPr>
          <a:xfrm>
            <a:off x="5188393" y="3403184"/>
            <a:ext cx="1852132" cy="707886"/>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مكتب مسؤول شؤون الطلاب</a:t>
            </a:r>
          </a:p>
        </p:txBody>
      </p:sp>
      <p:sp>
        <p:nvSpPr>
          <p:cNvPr id="35" name="مربع نص 3"/>
          <p:cNvSpPr txBox="1"/>
          <p:nvPr/>
        </p:nvSpPr>
        <p:spPr>
          <a:xfrm>
            <a:off x="969885" y="3398304"/>
            <a:ext cx="1852132" cy="707886"/>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مكتب مسؤول الشؤون الإدارية</a:t>
            </a:r>
          </a:p>
        </p:txBody>
      </p:sp>
      <p:sp>
        <p:nvSpPr>
          <p:cNvPr id="36" name="مربع نص 3"/>
          <p:cNvSpPr txBox="1"/>
          <p:nvPr/>
        </p:nvSpPr>
        <p:spPr>
          <a:xfrm>
            <a:off x="3045254" y="3409678"/>
            <a:ext cx="1852132" cy="707886"/>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مكتب الشؤون المالية</a:t>
            </a:r>
          </a:p>
        </p:txBody>
      </p:sp>
      <p:sp>
        <p:nvSpPr>
          <p:cNvPr id="37" name="مربع نص 3"/>
          <p:cNvSpPr txBox="1"/>
          <p:nvPr/>
        </p:nvSpPr>
        <p:spPr>
          <a:xfrm>
            <a:off x="6201113" y="4831944"/>
            <a:ext cx="1852132" cy="707886"/>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مكتب الطباعة والتصوير</a:t>
            </a:r>
          </a:p>
        </p:txBody>
      </p:sp>
      <p:sp>
        <p:nvSpPr>
          <p:cNvPr id="38" name="مربع نص 3"/>
          <p:cNvSpPr txBox="1"/>
          <p:nvPr/>
        </p:nvSpPr>
        <p:spPr>
          <a:xfrm>
            <a:off x="4120245" y="4838438"/>
            <a:ext cx="1852132" cy="707886"/>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إستراحة وبوفيه الموظفين</a:t>
            </a:r>
          </a:p>
        </p:txBody>
      </p:sp>
      <p:sp>
        <p:nvSpPr>
          <p:cNvPr id="39" name="مربع نص 3"/>
          <p:cNvSpPr txBox="1"/>
          <p:nvPr/>
        </p:nvSpPr>
        <p:spPr>
          <a:xfrm>
            <a:off x="1973286" y="4843318"/>
            <a:ext cx="1852132" cy="400110"/>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دورات مياه</a:t>
            </a:r>
          </a:p>
        </p:txBody>
      </p:sp>
      <p:cxnSp>
        <p:nvCxnSpPr>
          <p:cNvPr id="5" name="رابط كسهم مستقيم 6"/>
          <p:cNvCxnSpPr/>
          <p:nvPr/>
        </p:nvCxnSpPr>
        <p:spPr>
          <a:xfrm rot="5400000">
            <a:off x="8042491" y="3084395"/>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6" name="رابط كسهم مستقيم 7"/>
          <p:cNvCxnSpPr/>
          <p:nvPr/>
        </p:nvCxnSpPr>
        <p:spPr>
          <a:xfrm rot="5400000">
            <a:off x="5900939" y="3084395"/>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7" name="رابط كسهم مستقيم 8"/>
          <p:cNvCxnSpPr/>
          <p:nvPr/>
        </p:nvCxnSpPr>
        <p:spPr>
          <a:xfrm rot="5400000">
            <a:off x="3829237" y="3084395"/>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8" name="رابط كسهم مستقيم 9"/>
          <p:cNvCxnSpPr/>
          <p:nvPr/>
        </p:nvCxnSpPr>
        <p:spPr>
          <a:xfrm rot="5400000">
            <a:off x="1686097" y="3084395"/>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10" name="رابط مستقيم 11"/>
          <p:cNvCxnSpPr/>
          <p:nvPr/>
        </p:nvCxnSpPr>
        <p:spPr>
          <a:xfrm>
            <a:off x="1900411" y="2870081"/>
            <a:ext cx="6357982" cy="0"/>
          </a:xfrm>
          <a:prstGeom prst="line">
            <a:avLst/>
          </a:prstGeom>
          <a:ln>
            <a:solidFill>
              <a:schemeClr val="accent6">
                <a:lumMod val="60000"/>
                <a:lumOff val="40000"/>
              </a:schemeClr>
            </a:solidFill>
          </a:ln>
        </p:spPr>
        <p:style>
          <a:lnRef idx="3">
            <a:schemeClr val="accent6"/>
          </a:lnRef>
          <a:fillRef idx="0">
            <a:schemeClr val="accent6"/>
          </a:fillRef>
          <a:effectRef idx="2">
            <a:schemeClr val="accent6"/>
          </a:effectRef>
          <a:fontRef idx="minor">
            <a:schemeClr val="tx1"/>
          </a:fontRef>
        </p:style>
      </p:cxnSp>
      <p:cxnSp>
        <p:nvCxnSpPr>
          <p:cNvPr id="16" name="رابط كسهم مستقيم 22"/>
          <p:cNvCxnSpPr/>
          <p:nvPr/>
        </p:nvCxnSpPr>
        <p:spPr>
          <a:xfrm rot="5400000">
            <a:off x="6199279" y="3831812"/>
            <a:ext cx="185738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17" name="رابط كسهم مستقيم 24"/>
          <p:cNvCxnSpPr>
            <a:stCxn id="22" idx="2"/>
          </p:cNvCxnSpPr>
          <p:nvPr/>
        </p:nvCxnSpPr>
        <p:spPr>
          <a:xfrm>
            <a:off x="5042889" y="2368320"/>
            <a:ext cx="0" cy="2392980"/>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18" name="رابط كسهم مستقيم 26"/>
          <p:cNvCxnSpPr/>
          <p:nvPr/>
        </p:nvCxnSpPr>
        <p:spPr>
          <a:xfrm>
            <a:off x="2899352" y="2886997"/>
            <a:ext cx="397" cy="1874303"/>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sp>
        <p:nvSpPr>
          <p:cNvPr id="22" name="مربع نص 7"/>
          <p:cNvSpPr txBox="1"/>
          <p:nvPr/>
        </p:nvSpPr>
        <p:spPr>
          <a:xfrm>
            <a:off x="3566293" y="1906655"/>
            <a:ext cx="2953192" cy="461665"/>
          </a:xfrm>
          <a:prstGeom prst="rect">
            <a:avLst/>
          </a:prstGeom>
          <a:ln/>
          <a:effectLst>
            <a:innerShdw blurRad="114300">
              <a:schemeClr val="accent6">
                <a:lumMod val="75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24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يتبع الجزء التعليمي الإداري</a:t>
            </a:r>
            <a:endParaRPr lang="ar-SA" sz="24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783185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مربع نص 3"/>
          <p:cNvSpPr txBox="1"/>
          <p:nvPr/>
        </p:nvSpPr>
        <p:spPr>
          <a:xfrm>
            <a:off x="6294003" y="4738742"/>
            <a:ext cx="1852132" cy="400110"/>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غرفة التحكم</a:t>
            </a:r>
          </a:p>
        </p:txBody>
      </p:sp>
      <p:sp>
        <p:nvSpPr>
          <p:cNvPr id="23" name="مربع نص 3"/>
          <p:cNvSpPr txBox="1"/>
          <p:nvPr/>
        </p:nvSpPr>
        <p:spPr>
          <a:xfrm>
            <a:off x="7400384" y="3503346"/>
            <a:ext cx="1852132" cy="400110"/>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مكتب المدير</a:t>
            </a:r>
          </a:p>
        </p:txBody>
      </p:sp>
      <p:sp>
        <p:nvSpPr>
          <p:cNvPr id="24" name="مربع نص 3"/>
          <p:cNvSpPr txBox="1"/>
          <p:nvPr/>
        </p:nvSpPr>
        <p:spPr>
          <a:xfrm>
            <a:off x="5169080" y="3480813"/>
            <a:ext cx="1852132" cy="400110"/>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مكتب المراقب العام</a:t>
            </a:r>
          </a:p>
        </p:txBody>
      </p:sp>
      <p:sp>
        <p:nvSpPr>
          <p:cNvPr id="25" name="مربع نص 3"/>
          <p:cNvSpPr txBox="1"/>
          <p:nvPr/>
        </p:nvSpPr>
        <p:spPr>
          <a:xfrm>
            <a:off x="3008967" y="3482192"/>
            <a:ext cx="1852132" cy="400110"/>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مكتب الشكاوى</a:t>
            </a:r>
          </a:p>
        </p:txBody>
      </p:sp>
      <p:sp>
        <p:nvSpPr>
          <p:cNvPr id="26" name="مربع نص 3"/>
          <p:cNvSpPr txBox="1"/>
          <p:nvPr/>
        </p:nvSpPr>
        <p:spPr>
          <a:xfrm>
            <a:off x="950337" y="3474318"/>
            <a:ext cx="1852132" cy="400110"/>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مكتب الأمن</a:t>
            </a:r>
          </a:p>
        </p:txBody>
      </p:sp>
      <p:sp>
        <p:nvSpPr>
          <p:cNvPr id="28" name="مربع نص 3"/>
          <p:cNvSpPr txBox="1"/>
          <p:nvPr/>
        </p:nvSpPr>
        <p:spPr>
          <a:xfrm>
            <a:off x="1995908" y="4732456"/>
            <a:ext cx="1852132" cy="400110"/>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مكتب الصيانة</a:t>
            </a:r>
          </a:p>
        </p:txBody>
      </p:sp>
      <p:cxnSp>
        <p:nvCxnSpPr>
          <p:cNvPr id="5" name="رابط مستقيم 5"/>
          <p:cNvCxnSpPr/>
          <p:nvPr/>
        </p:nvCxnSpPr>
        <p:spPr>
          <a:xfrm rot="5400000">
            <a:off x="4837080" y="2726901"/>
            <a:ext cx="428628" cy="0"/>
          </a:xfrm>
          <a:prstGeom prst="line">
            <a:avLst/>
          </a:prstGeom>
          <a:ln>
            <a:solidFill>
              <a:schemeClr val="accent6">
                <a:lumMod val="60000"/>
                <a:lumOff val="40000"/>
              </a:schemeClr>
            </a:solidFill>
          </a:ln>
        </p:spPr>
        <p:style>
          <a:lnRef idx="3">
            <a:schemeClr val="accent6"/>
          </a:lnRef>
          <a:fillRef idx="0">
            <a:schemeClr val="accent6"/>
          </a:fillRef>
          <a:effectRef idx="2">
            <a:schemeClr val="accent6"/>
          </a:effectRef>
          <a:fontRef idx="minor">
            <a:schemeClr val="tx1"/>
          </a:fontRef>
        </p:style>
      </p:cxnSp>
      <p:cxnSp>
        <p:nvCxnSpPr>
          <p:cNvPr id="6" name="رابط كسهم مستقيم 6"/>
          <p:cNvCxnSpPr/>
          <p:nvPr/>
        </p:nvCxnSpPr>
        <p:spPr>
          <a:xfrm rot="5400000">
            <a:off x="8050202" y="3155529"/>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7" name="رابط كسهم مستقيم 7"/>
          <p:cNvCxnSpPr/>
          <p:nvPr/>
        </p:nvCxnSpPr>
        <p:spPr>
          <a:xfrm rot="5400000">
            <a:off x="5908650" y="3155529"/>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8" name="رابط كسهم مستقيم 8"/>
          <p:cNvCxnSpPr/>
          <p:nvPr/>
        </p:nvCxnSpPr>
        <p:spPr>
          <a:xfrm rot="5400000">
            <a:off x="3836948" y="3155529"/>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9" name="رابط كسهم مستقيم 9"/>
          <p:cNvCxnSpPr/>
          <p:nvPr/>
        </p:nvCxnSpPr>
        <p:spPr>
          <a:xfrm rot="5400000">
            <a:off x="1693808" y="3155529"/>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11" name="رابط مستقيم 11"/>
          <p:cNvCxnSpPr/>
          <p:nvPr/>
        </p:nvCxnSpPr>
        <p:spPr>
          <a:xfrm>
            <a:off x="1908122" y="2941215"/>
            <a:ext cx="6357982" cy="0"/>
          </a:xfrm>
          <a:prstGeom prst="line">
            <a:avLst/>
          </a:prstGeom>
          <a:ln>
            <a:solidFill>
              <a:schemeClr val="accent6">
                <a:lumMod val="60000"/>
                <a:lumOff val="40000"/>
              </a:schemeClr>
            </a:solidFill>
          </a:ln>
        </p:spPr>
        <p:style>
          <a:lnRef idx="3">
            <a:schemeClr val="accent6"/>
          </a:lnRef>
          <a:fillRef idx="0">
            <a:schemeClr val="accent6"/>
          </a:fillRef>
          <a:effectRef idx="2">
            <a:schemeClr val="accent6"/>
          </a:effectRef>
          <a:fontRef idx="minor">
            <a:schemeClr val="tx1"/>
          </a:fontRef>
        </p:style>
      </p:cxnSp>
      <p:cxnSp>
        <p:nvCxnSpPr>
          <p:cNvPr id="16" name="رابط كسهم مستقيم 18"/>
          <p:cNvCxnSpPr/>
          <p:nvPr/>
        </p:nvCxnSpPr>
        <p:spPr>
          <a:xfrm>
            <a:off x="7204762" y="2940422"/>
            <a:ext cx="15307" cy="1731824"/>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17" name="رابط كسهم مستقيم 20"/>
          <p:cNvCxnSpPr/>
          <p:nvPr/>
        </p:nvCxnSpPr>
        <p:spPr>
          <a:xfrm>
            <a:off x="2921974" y="2957734"/>
            <a:ext cx="0" cy="1731824"/>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sp>
        <p:nvSpPr>
          <p:cNvPr id="20" name="مربع نص 7"/>
          <p:cNvSpPr txBox="1"/>
          <p:nvPr/>
        </p:nvSpPr>
        <p:spPr>
          <a:xfrm>
            <a:off x="3574798" y="2054881"/>
            <a:ext cx="2953192" cy="461665"/>
          </a:xfrm>
          <a:prstGeom prst="rect">
            <a:avLst/>
          </a:prstGeom>
          <a:ln/>
          <a:effectLst>
            <a:innerShdw blurRad="114300">
              <a:schemeClr val="accent6">
                <a:lumMod val="75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24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الجزء السكني الإداري</a:t>
            </a:r>
            <a:endParaRPr lang="ar-SA" sz="24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596102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مربع نص 3"/>
          <p:cNvSpPr txBox="1"/>
          <p:nvPr/>
        </p:nvSpPr>
        <p:spPr>
          <a:xfrm>
            <a:off x="7337656" y="3486018"/>
            <a:ext cx="1852132" cy="707886"/>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قاعات دراسية</a:t>
            </a:r>
          </a:p>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عدد «5»</a:t>
            </a:r>
          </a:p>
        </p:txBody>
      </p:sp>
      <p:sp>
        <p:nvSpPr>
          <p:cNvPr id="31" name="مربع نص 3"/>
          <p:cNvSpPr txBox="1"/>
          <p:nvPr/>
        </p:nvSpPr>
        <p:spPr>
          <a:xfrm>
            <a:off x="5196104" y="3467427"/>
            <a:ext cx="1852132" cy="707886"/>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معامل حاسوب</a:t>
            </a:r>
          </a:p>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عدد «4»</a:t>
            </a:r>
          </a:p>
        </p:txBody>
      </p:sp>
      <p:sp>
        <p:nvSpPr>
          <p:cNvPr id="32" name="مربع نص 3"/>
          <p:cNvSpPr txBox="1"/>
          <p:nvPr/>
        </p:nvSpPr>
        <p:spPr>
          <a:xfrm>
            <a:off x="3062828" y="3475054"/>
            <a:ext cx="1852132" cy="707886"/>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غرف تحضير</a:t>
            </a:r>
          </a:p>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لكل قاعة</a:t>
            </a:r>
          </a:p>
        </p:txBody>
      </p:sp>
      <p:sp>
        <p:nvSpPr>
          <p:cNvPr id="34" name="مربع نص 3"/>
          <p:cNvSpPr txBox="1"/>
          <p:nvPr/>
        </p:nvSpPr>
        <p:spPr>
          <a:xfrm>
            <a:off x="977597" y="3483295"/>
            <a:ext cx="1852132" cy="707886"/>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مكاتب محاضرات</a:t>
            </a:r>
          </a:p>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عدد «5»</a:t>
            </a:r>
          </a:p>
        </p:txBody>
      </p:sp>
      <p:sp>
        <p:nvSpPr>
          <p:cNvPr id="35" name="مربع نص 3"/>
          <p:cNvSpPr txBox="1"/>
          <p:nvPr/>
        </p:nvSpPr>
        <p:spPr>
          <a:xfrm>
            <a:off x="6271096" y="4715091"/>
            <a:ext cx="1852132" cy="400110"/>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استراحة معلمين</a:t>
            </a:r>
          </a:p>
        </p:txBody>
      </p:sp>
      <p:sp>
        <p:nvSpPr>
          <p:cNvPr id="36" name="مربع نص 3"/>
          <p:cNvSpPr txBox="1"/>
          <p:nvPr/>
        </p:nvSpPr>
        <p:spPr>
          <a:xfrm>
            <a:off x="4127956" y="4715091"/>
            <a:ext cx="1852132" cy="707886"/>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قاعة متعددة الأغراض</a:t>
            </a:r>
          </a:p>
        </p:txBody>
      </p:sp>
      <p:sp>
        <p:nvSpPr>
          <p:cNvPr id="37" name="مربع نص 3"/>
          <p:cNvSpPr txBox="1"/>
          <p:nvPr/>
        </p:nvSpPr>
        <p:spPr>
          <a:xfrm>
            <a:off x="2011216" y="4764953"/>
            <a:ext cx="1852132" cy="400110"/>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مدرج</a:t>
            </a:r>
          </a:p>
        </p:txBody>
      </p:sp>
      <p:cxnSp>
        <p:nvCxnSpPr>
          <p:cNvPr id="6" name="رابط كسهم مستقيم 7"/>
          <p:cNvCxnSpPr/>
          <p:nvPr/>
        </p:nvCxnSpPr>
        <p:spPr>
          <a:xfrm rot="5400000">
            <a:off x="5908650" y="3148638"/>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7" name="رابط كسهم مستقيم 8"/>
          <p:cNvCxnSpPr/>
          <p:nvPr/>
        </p:nvCxnSpPr>
        <p:spPr>
          <a:xfrm rot="5400000">
            <a:off x="3836948" y="3148638"/>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8" name="رابط كسهم مستقيم 9"/>
          <p:cNvCxnSpPr/>
          <p:nvPr/>
        </p:nvCxnSpPr>
        <p:spPr>
          <a:xfrm rot="5400000">
            <a:off x="1693808" y="3148638"/>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10" name="رابط مستقيم 11"/>
          <p:cNvCxnSpPr/>
          <p:nvPr/>
        </p:nvCxnSpPr>
        <p:spPr>
          <a:xfrm>
            <a:off x="1908122" y="2934324"/>
            <a:ext cx="6357982" cy="0"/>
          </a:xfrm>
          <a:prstGeom prst="line">
            <a:avLst/>
          </a:prstGeom>
          <a:ln>
            <a:solidFill>
              <a:schemeClr val="accent6">
                <a:lumMod val="60000"/>
                <a:lumOff val="40000"/>
              </a:schemeClr>
            </a:solidFill>
          </a:ln>
        </p:spPr>
        <p:style>
          <a:lnRef idx="3">
            <a:schemeClr val="accent6"/>
          </a:lnRef>
          <a:fillRef idx="0">
            <a:schemeClr val="accent6"/>
          </a:fillRef>
          <a:effectRef idx="2">
            <a:schemeClr val="accent6"/>
          </a:effectRef>
          <a:fontRef idx="minor">
            <a:schemeClr val="tx1"/>
          </a:fontRef>
        </p:style>
      </p:cxnSp>
      <p:cxnSp>
        <p:nvCxnSpPr>
          <p:cNvPr id="16" name="رابط كسهم مستقيم 19"/>
          <p:cNvCxnSpPr/>
          <p:nvPr/>
        </p:nvCxnSpPr>
        <p:spPr>
          <a:xfrm flipH="1">
            <a:off x="7157814" y="2934324"/>
            <a:ext cx="14514" cy="1676905"/>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17" name="رابط كسهم مستقيم 21"/>
          <p:cNvCxnSpPr>
            <a:stCxn id="21" idx="2"/>
          </p:cNvCxnSpPr>
          <p:nvPr/>
        </p:nvCxnSpPr>
        <p:spPr>
          <a:xfrm>
            <a:off x="5050600" y="2476519"/>
            <a:ext cx="0" cy="2134710"/>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18" name="رابط كسهم مستقيم 23"/>
          <p:cNvCxnSpPr/>
          <p:nvPr/>
        </p:nvCxnSpPr>
        <p:spPr>
          <a:xfrm rot="5400000">
            <a:off x="2080820" y="3824617"/>
            <a:ext cx="1714512"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19" name="رابط كسهم مستقيم 6"/>
          <p:cNvCxnSpPr/>
          <p:nvPr/>
        </p:nvCxnSpPr>
        <p:spPr>
          <a:xfrm rot="5400000">
            <a:off x="8050202" y="3148638"/>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sp>
        <p:nvSpPr>
          <p:cNvPr id="21" name="مربع نص 7"/>
          <p:cNvSpPr txBox="1"/>
          <p:nvPr/>
        </p:nvSpPr>
        <p:spPr>
          <a:xfrm>
            <a:off x="3574004" y="2014854"/>
            <a:ext cx="2953192" cy="461665"/>
          </a:xfrm>
          <a:prstGeom prst="rect">
            <a:avLst/>
          </a:prstGeom>
          <a:ln/>
          <a:effectLst>
            <a:innerShdw blurRad="114300">
              <a:schemeClr val="accent6">
                <a:lumMod val="75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24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الجزء التعليمي</a:t>
            </a:r>
            <a:endParaRPr lang="ar-SA" sz="24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22" name="Rectangle 21"/>
          <p:cNvSpPr/>
          <p:nvPr/>
        </p:nvSpPr>
        <p:spPr>
          <a:xfrm>
            <a:off x="6436311" y="109076"/>
            <a:ext cx="3469689"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ثانياً :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الــجزء التعليمي</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6432054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رابط كسهم مستقيم 6"/>
          <p:cNvCxnSpPr/>
          <p:nvPr/>
        </p:nvCxnSpPr>
        <p:spPr>
          <a:xfrm rot="5400000">
            <a:off x="8121224" y="3219658"/>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7" name="رابط كسهم مستقيم 7"/>
          <p:cNvCxnSpPr>
            <a:stCxn id="14" idx="2"/>
          </p:cNvCxnSpPr>
          <p:nvPr/>
        </p:nvCxnSpPr>
        <p:spPr>
          <a:xfrm>
            <a:off x="5122416" y="2558644"/>
            <a:ext cx="0" cy="876122"/>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9" name="رابط مستقيم 10"/>
          <p:cNvCxnSpPr/>
          <p:nvPr/>
        </p:nvCxnSpPr>
        <p:spPr>
          <a:xfrm>
            <a:off x="1979144" y="3005344"/>
            <a:ext cx="6357982" cy="0"/>
          </a:xfrm>
          <a:prstGeom prst="line">
            <a:avLst/>
          </a:prstGeom>
          <a:ln>
            <a:solidFill>
              <a:schemeClr val="accent6">
                <a:lumMod val="60000"/>
                <a:lumOff val="40000"/>
              </a:schemeClr>
            </a:solidFill>
          </a:ln>
        </p:spPr>
        <p:style>
          <a:lnRef idx="3">
            <a:schemeClr val="accent6"/>
          </a:lnRef>
          <a:fillRef idx="0">
            <a:schemeClr val="accent6"/>
          </a:fillRef>
          <a:effectRef idx="2">
            <a:schemeClr val="accent6"/>
          </a:effectRef>
          <a:fontRef idx="minor">
            <a:schemeClr val="tx1"/>
          </a:fontRef>
        </p:style>
      </p:cxnSp>
      <p:cxnSp>
        <p:nvCxnSpPr>
          <p:cNvPr id="11" name="رابط كسهم مستقيم 13"/>
          <p:cNvCxnSpPr/>
          <p:nvPr/>
        </p:nvCxnSpPr>
        <p:spPr>
          <a:xfrm rot="5400000">
            <a:off x="1764830" y="3219658"/>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sp>
        <p:nvSpPr>
          <p:cNvPr id="12" name="Rectangle 11"/>
          <p:cNvSpPr/>
          <p:nvPr/>
        </p:nvSpPr>
        <p:spPr>
          <a:xfrm>
            <a:off x="6436311" y="109076"/>
            <a:ext cx="3469689"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ثالثاً :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الــجزء السكني</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
        <p:nvSpPr>
          <p:cNvPr id="13" name="مربع نص 3"/>
          <p:cNvSpPr txBox="1"/>
          <p:nvPr/>
        </p:nvSpPr>
        <p:spPr>
          <a:xfrm>
            <a:off x="4196350" y="3591210"/>
            <a:ext cx="1852132" cy="1785104"/>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خدمات</a:t>
            </a:r>
          </a:p>
          <a:p>
            <a:pPr marL="285750" indent="-285750">
              <a:buFont typeface="Calibri" panose="020F0502020204030204" pitchFamily="34" charset="0"/>
              <a:buChar char="₋"/>
            </a:pPr>
            <a:r>
              <a:rPr lang="ar-OM" b="1" dirty="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مطبخ </a:t>
            </a:r>
          </a:p>
          <a:p>
            <a:pPr marL="285750" indent="-285750">
              <a:buFont typeface="Calibri" panose="020F0502020204030204" pitchFamily="34" charset="0"/>
              <a:buChar char="₋"/>
            </a:pPr>
            <a:r>
              <a:rPr lang="ar-OM" b="1" dirty="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دورات مياة</a:t>
            </a:r>
          </a:p>
          <a:p>
            <a:pPr marL="285750" indent="-285750">
              <a:buFont typeface="Calibri" panose="020F0502020204030204" pitchFamily="34" charset="0"/>
              <a:buChar char="₋"/>
            </a:pPr>
            <a:r>
              <a:rPr lang="ar-OM" b="1" dirty="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مخازن</a:t>
            </a:r>
          </a:p>
          <a:p>
            <a:pPr marL="285750" indent="-285750">
              <a:buFont typeface="Calibri" panose="020F0502020204030204" pitchFamily="34" charset="0"/>
              <a:buChar char="₋"/>
            </a:pPr>
            <a:r>
              <a:rPr lang="ar-OM" b="1" dirty="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مكتب </a:t>
            </a: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المشرف</a:t>
            </a:r>
          </a:p>
          <a:p>
            <a:pPr marL="285750" indent="-285750">
              <a:buFont typeface="Calibri" panose="020F0502020204030204" pitchFamily="34" charset="0"/>
              <a:buChar char="₋"/>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غرفة </a:t>
            </a:r>
            <a:r>
              <a:rPr lang="ar-OM" b="1" dirty="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حراسة</a:t>
            </a:r>
          </a:p>
        </p:txBody>
      </p:sp>
      <p:sp>
        <p:nvSpPr>
          <p:cNvPr id="14" name="مربع نص 7"/>
          <p:cNvSpPr txBox="1"/>
          <p:nvPr/>
        </p:nvSpPr>
        <p:spPr>
          <a:xfrm>
            <a:off x="3645820" y="2096979"/>
            <a:ext cx="2953192" cy="461665"/>
          </a:xfrm>
          <a:prstGeom prst="rect">
            <a:avLst/>
          </a:prstGeom>
          <a:ln/>
          <a:effectLst>
            <a:innerShdw blurRad="114300">
              <a:schemeClr val="accent6">
                <a:lumMod val="75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24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الجزء السكني</a:t>
            </a:r>
            <a:endParaRPr lang="ar-SA" sz="24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16" name="مربع نص 3"/>
          <p:cNvSpPr txBox="1"/>
          <p:nvPr/>
        </p:nvSpPr>
        <p:spPr>
          <a:xfrm>
            <a:off x="1055706" y="3591210"/>
            <a:ext cx="1852132" cy="400110"/>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صالة استراحة </a:t>
            </a:r>
          </a:p>
        </p:txBody>
      </p:sp>
      <p:sp>
        <p:nvSpPr>
          <p:cNvPr id="17" name="مربع نص 3"/>
          <p:cNvSpPr txBox="1"/>
          <p:nvPr/>
        </p:nvSpPr>
        <p:spPr>
          <a:xfrm>
            <a:off x="7336994" y="3591210"/>
            <a:ext cx="1852132" cy="400110"/>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غرف النوم</a:t>
            </a:r>
          </a:p>
        </p:txBody>
      </p:sp>
    </p:spTree>
    <p:extLst>
      <p:ext uri="{BB962C8B-B14F-4D97-AF65-F5344CB8AC3E}">
        <p14:creationId xmlns:p14="http://schemas.microsoft.com/office/powerpoint/2010/main" val="32065587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ربع نص 3"/>
          <p:cNvSpPr txBox="1"/>
          <p:nvPr/>
        </p:nvSpPr>
        <p:spPr>
          <a:xfrm>
            <a:off x="988059" y="3387528"/>
            <a:ext cx="1852132" cy="400110"/>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مغسلة ملابس</a:t>
            </a:r>
          </a:p>
        </p:txBody>
      </p:sp>
      <p:sp>
        <p:nvSpPr>
          <p:cNvPr id="19" name="مربع نص 3"/>
          <p:cNvSpPr txBox="1"/>
          <p:nvPr/>
        </p:nvSpPr>
        <p:spPr>
          <a:xfrm>
            <a:off x="7346533" y="3387528"/>
            <a:ext cx="1852132" cy="1785104"/>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المسجد</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مصلى رجال</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مصلى نساء </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دورات مياه</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مواضئ رجال </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مواضئ نساء</a:t>
            </a:r>
          </a:p>
        </p:txBody>
      </p:sp>
      <p:sp>
        <p:nvSpPr>
          <p:cNvPr id="20" name="مربع نص 3"/>
          <p:cNvSpPr txBox="1"/>
          <p:nvPr/>
        </p:nvSpPr>
        <p:spPr>
          <a:xfrm>
            <a:off x="5203147" y="3387528"/>
            <a:ext cx="1852132" cy="1508105"/>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مكتبة </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مكتب المسؤول</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مخازن الكتب</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الإرشيف</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صالة مطالعة</a:t>
            </a:r>
          </a:p>
        </p:txBody>
      </p:sp>
      <p:sp>
        <p:nvSpPr>
          <p:cNvPr id="21" name="مربع نص 3"/>
          <p:cNvSpPr txBox="1"/>
          <p:nvPr/>
        </p:nvSpPr>
        <p:spPr>
          <a:xfrm>
            <a:off x="3139452" y="3376373"/>
            <a:ext cx="1852132" cy="1508105"/>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مطعم </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صالة الطعام</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مطبخ </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مخزن المؤنة</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ثلاجات التبريد</a:t>
            </a:r>
          </a:p>
        </p:txBody>
      </p:sp>
      <p:sp>
        <p:nvSpPr>
          <p:cNvPr id="23" name="مربع نص 3"/>
          <p:cNvSpPr txBox="1"/>
          <p:nvPr/>
        </p:nvSpPr>
        <p:spPr>
          <a:xfrm>
            <a:off x="992884" y="4112213"/>
            <a:ext cx="1852132" cy="400110"/>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ميني ماركت</a:t>
            </a:r>
          </a:p>
        </p:txBody>
      </p:sp>
      <p:sp>
        <p:nvSpPr>
          <p:cNvPr id="24" name="مربع نص 3"/>
          <p:cNvSpPr txBox="1"/>
          <p:nvPr/>
        </p:nvSpPr>
        <p:spPr>
          <a:xfrm>
            <a:off x="988059" y="4773565"/>
            <a:ext cx="1852132" cy="400110"/>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مكتبة خدمات طلابية</a:t>
            </a:r>
          </a:p>
        </p:txBody>
      </p:sp>
      <p:cxnSp>
        <p:nvCxnSpPr>
          <p:cNvPr id="5" name="رابط مستقيم 5"/>
          <p:cNvCxnSpPr/>
          <p:nvPr/>
        </p:nvCxnSpPr>
        <p:spPr>
          <a:xfrm rot="5400000">
            <a:off x="4845957" y="2640111"/>
            <a:ext cx="428628" cy="0"/>
          </a:xfrm>
          <a:prstGeom prst="line">
            <a:avLst/>
          </a:prstGeom>
          <a:ln>
            <a:solidFill>
              <a:schemeClr val="accent6">
                <a:lumMod val="60000"/>
                <a:lumOff val="40000"/>
              </a:schemeClr>
            </a:solidFill>
          </a:ln>
        </p:spPr>
        <p:style>
          <a:lnRef idx="3">
            <a:schemeClr val="accent6"/>
          </a:lnRef>
          <a:fillRef idx="0">
            <a:schemeClr val="accent6"/>
          </a:fillRef>
          <a:effectRef idx="2">
            <a:schemeClr val="accent6"/>
          </a:effectRef>
          <a:fontRef idx="minor">
            <a:schemeClr val="tx1"/>
          </a:fontRef>
        </p:style>
      </p:cxnSp>
      <p:cxnSp>
        <p:nvCxnSpPr>
          <p:cNvPr id="6" name="رابط كسهم مستقيم 7"/>
          <p:cNvCxnSpPr/>
          <p:nvPr/>
        </p:nvCxnSpPr>
        <p:spPr>
          <a:xfrm rot="5400000">
            <a:off x="5917527" y="3068739"/>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7" name="رابط كسهم مستقيم 8"/>
          <p:cNvCxnSpPr/>
          <p:nvPr/>
        </p:nvCxnSpPr>
        <p:spPr>
          <a:xfrm rot="5400000">
            <a:off x="3845825" y="3068739"/>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9" name="رابط مستقيم 10"/>
          <p:cNvCxnSpPr/>
          <p:nvPr/>
        </p:nvCxnSpPr>
        <p:spPr>
          <a:xfrm>
            <a:off x="1916999" y="2854425"/>
            <a:ext cx="6357982" cy="0"/>
          </a:xfrm>
          <a:prstGeom prst="line">
            <a:avLst/>
          </a:prstGeom>
          <a:ln>
            <a:solidFill>
              <a:schemeClr val="accent6">
                <a:lumMod val="60000"/>
                <a:lumOff val="40000"/>
              </a:schemeClr>
            </a:solidFill>
          </a:ln>
        </p:spPr>
        <p:style>
          <a:lnRef idx="3">
            <a:schemeClr val="accent6"/>
          </a:lnRef>
          <a:fillRef idx="0">
            <a:schemeClr val="accent6"/>
          </a:fillRef>
          <a:effectRef idx="2">
            <a:schemeClr val="accent6"/>
          </a:effectRef>
          <a:fontRef idx="minor">
            <a:schemeClr val="tx1"/>
          </a:fontRef>
        </p:style>
      </p:cxnSp>
      <p:cxnSp>
        <p:nvCxnSpPr>
          <p:cNvPr id="12" name="رابط كسهم مستقيم 13"/>
          <p:cNvCxnSpPr/>
          <p:nvPr/>
        </p:nvCxnSpPr>
        <p:spPr>
          <a:xfrm rot="5400000">
            <a:off x="1702685" y="3068739"/>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15" name="رابط كسهم مستقيم 6"/>
          <p:cNvCxnSpPr/>
          <p:nvPr/>
        </p:nvCxnSpPr>
        <p:spPr>
          <a:xfrm rot="5400000">
            <a:off x="8059079" y="3068739"/>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sp>
        <p:nvSpPr>
          <p:cNvPr id="16" name="Rectangle 15"/>
          <p:cNvSpPr/>
          <p:nvPr/>
        </p:nvSpPr>
        <p:spPr>
          <a:xfrm>
            <a:off x="6436311" y="109076"/>
            <a:ext cx="3469689"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رابعاً :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الــجزء الخدمي</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
        <p:nvSpPr>
          <p:cNvPr id="18" name="مربع نص 7"/>
          <p:cNvSpPr txBox="1"/>
          <p:nvPr/>
        </p:nvSpPr>
        <p:spPr>
          <a:xfrm>
            <a:off x="3583675" y="1932366"/>
            <a:ext cx="2953192" cy="461665"/>
          </a:xfrm>
          <a:prstGeom prst="rect">
            <a:avLst/>
          </a:prstGeom>
          <a:ln/>
          <a:effectLst>
            <a:innerShdw blurRad="114300">
              <a:schemeClr val="accent6">
                <a:lumMod val="75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24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الجزء الخدمي</a:t>
            </a:r>
            <a:endParaRPr lang="ar-SA" sz="24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526272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43403" y="161366"/>
            <a:ext cx="1562597" cy="461665"/>
          </a:xfrm>
          <a:prstGeom prst="rect">
            <a:avLst/>
          </a:prstGeom>
          <a:no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الــمحتوى:-</a:t>
            </a:r>
            <a:endParaRPr lang="en-US" sz="24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graphicFrame>
        <p:nvGraphicFramePr>
          <p:cNvPr id="4" name="Table 3"/>
          <p:cNvGraphicFramePr>
            <a:graphicFrameLocks noGrp="1"/>
          </p:cNvGraphicFramePr>
          <p:nvPr>
            <p:extLst>
              <p:ext uri="{D42A27DB-BD31-4B8C-83A1-F6EECF244321}">
                <p14:modId xmlns:p14="http://schemas.microsoft.com/office/powerpoint/2010/main" val="3699418"/>
              </p:ext>
            </p:extLst>
          </p:nvPr>
        </p:nvGraphicFramePr>
        <p:xfrm>
          <a:off x="1842247" y="837701"/>
          <a:ext cx="7744012" cy="5428630"/>
        </p:xfrm>
        <a:graphic>
          <a:graphicData uri="http://schemas.openxmlformats.org/drawingml/2006/table">
            <a:tbl>
              <a:tblPr rtl="1" firstRow="1" bandRow="1">
                <a:tableStyleId>{68D230F3-CF80-4859-8CE7-A43EE81993B5}</a:tableStyleId>
              </a:tblPr>
              <a:tblGrid>
                <a:gridCol w="7744012"/>
              </a:tblGrid>
              <a:tr h="480083">
                <a:tc>
                  <a:txBody>
                    <a:bodyPr/>
                    <a:lstStyle/>
                    <a:p>
                      <a:pPr algn="r" rtl="1"/>
                      <a:r>
                        <a:rPr lang="ar-OM" sz="2000" b="0" dirty="0" smtClean="0">
                          <a:latin typeface="Arial" panose="020B0604020202020204" pitchFamily="34" charset="0"/>
                          <a:cs typeface="Arial" panose="020B0604020202020204" pitchFamily="34" charset="0"/>
                        </a:rPr>
                        <a:t>-</a:t>
                      </a:r>
                      <a:r>
                        <a:rPr lang="ar-OM" sz="2000" b="0" baseline="0" dirty="0" smtClean="0">
                          <a:latin typeface="Arial" panose="020B0604020202020204" pitchFamily="34" charset="0"/>
                          <a:cs typeface="Arial" panose="020B0604020202020204" pitchFamily="34" charset="0"/>
                        </a:rPr>
                        <a:t> المقدمة .</a:t>
                      </a:r>
                      <a:endParaRPr lang="ar-OM" sz="2000" b="0" dirty="0">
                        <a:latin typeface="Arial" panose="020B0604020202020204" pitchFamily="34" charset="0"/>
                        <a:cs typeface="Arial" panose="020B0604020202020204" pitchFamily="34" charset="0"/>
                      </a:endParaRPr>
                    </a:p>
                  </a:txBody>
                  <a:tcPr anchor="ctr"/>
                </a:tc>
              </a:tr>
              <a:tr h="1587966">
                <a:tc>
                  <a:txBody>
                    <a:bodyPr/>
                    <a:lstStyle/>
                    <a:p>
                      <a:pPr marL="0" indent="0" algn="r" rtl="1">
                        <a:buFontTx/>
                        <a:buNone/>
                      </a:pPr>
                      <a:r>
                        <a:rPr lang="ar-OM" sz="2000" b="0" dirty="0" smtClean="0">
                          <a:latin typeface="Arial" panose="020B0604020202020204" pitchFamily="34" charset="0"/>
                          <a:cs typeface="Arial" panose="020B0604020202020204" pitchFamily="34" charset="0"/>
                        </a:rPr>
                        <a:t>- الأمثلة المشابهة :</a:t>
                      </a:r>
                    </a:p>
                    <a:p>
                      <a:pPr marL="0" indent="0" algn="r" rtl="1">
                        <a:buFontTx/>
                        <a:buNone/>
                      </a:pPr>
                      <a:r>
                        <a:rPr lang="ar-OM" sz="2000" b="0" baseline="0" dirty="0" smtClean="0">
                          <a:latin typeface="Arial" panose="020B0604020202020204" pitchFamily="34" charset="0"/>
                          <a:cs typeface="Arial" panose="020B0604020202020204" pitchFamily="34" charset="0"/>
                        </a:rPr>
                        <a:t>           أولاً : دراسة المراكز الإسلامية.</a:t>
                      </a:r>
                    </a:p>
                    <a:p>
                      <a:pPr marL="0" indent="0" algn="r" rtl="1">
                        <a:buFontTx/>
                        <a:buNone/>
                      </a:pPr>
                      <a:r>
                        <a:rPr lang="ar-OM" sz="2000" b="0" baseline="0" dirty="0" smtClean="0">
                          <a:latin typeface="Arial" panose="020B0604020202020204" pitchFamily="34" charset="0"/>
                          <a:cs typeface="Arial" panose="020B0604020202020204" pitchFamily="34" charset="0"/>
                        </a:rPr>
                        <a:t>           ثانياً : دراسة المساجد.</a:t>
                      </a:r>
                    </a:p>
                    <a:p>
                      <a:pPr marL="0" indent="0" algn="r" rtl="1">
                        <a:buFontTx/>
                        <a:buNone/>
                      </a:pPr>
                      <a:r>
                        <a:rPr lang="ar-OM" sz="2000" b="0" baseline="0" dirty="0" smtClean="0">
                          <a:latin typeface="Arial" panose="020B0604020202020204" pitchFamily="34" charset="0"/>
                          <a:cs typeface="Arial" panose="020B0604020202020204" pitchFamily="34" charset="0"/>
                        </a:rPr>
                        <a:t>           ثالثاً : دراسة سكن الطلاب ودور الضيافة.</a:t>
                      </a:r>
                      <a:endParaRPr lang="ar-OM" sz="2000" b="0" dirty="0">
                        <a:latin typeface="Arial" panose="020B0604020202020204" pitchFamily="34" charset="0"/>
                        <a:cs typeface="Arial" panose="020B0604020202020204" pitchFamily="34" charset="0"/>
                      </a:endParaRPr>
                    </a:p>
                  </a:txBody>
                  <a:tcPr anchor="ctr"/>
                </a:tc>
              </a:tr>
              <a:tr h="480083">
                <a:tc>
                  <a:txBody>
                    <a:bodyPr/>
                    <a:lstStyle/>
                    <a:p>
                      <a:pPr algn="r" rtl="1"/>
                      <a:r>
                        <a:rPr lang="ar-OM" sz="2000" b="0" dirty="0" smtClean="0">
                          <a:latin typeface="Arial" panose="020B0604020202020204" pitchFamily="34" charset="0"/>
                          <a:cs typeface="Arial" panose="020B0604020202020204" pitchFamily="34" charset="0"/>
                        </a:rPr>
                        <a:t>- عناصر المشروع .</a:t>
                      </a:r>
                      <a:endParaRPr lang="ar-OM" sz="2000" b="0" dirty="0">
                        <a:latin typeface="Arial" panose="020B0604020202020204" pitchFamily="34" charset="0"/>
                        <a:cs typeface="Arial" panose="020B0604020202020204" pitchFamily="34" charset="0"/>
                      </a:endParaRPr>
                    </a:p>
                  </a:txBody>
                  <a:tcPr anchor="ctr"/>
                </a:tc>
              </a:tr>
              <a:tr h="480083">
                <a:tc>
                  <a:txBody>
                    <a:bodyPr/>
                    <a:lstStyle/>
                    <a:p>
                      <a:pPr algn="r" rtl="1"/>
                      <a:r>
                        <a:rPr lang="ar-OM" sz="2000" b="0" dirty="0" smtClean="0">
                          <a:latin typeface="Arial" panose="020B0604020202020204" pitchFamily="34" charset="0"/>
                          <a:cs typeface="Arial" panose="020B0604020202020204" pitchFamily="34" charset="0"/>
                        </a:rPr>
                        <a:t>- المعايير التصميمية والمواصفات القياسية لعناصر المشروع .</a:t>
                      </a:r>
                      <a:endParaRPr lang="ar-OM" sz="2000" b="0" dirty="0">
                        <a:latin typeface="Arial" panose="020B0604020202020204" pitchFamily="34" charset="0"/>
                        <a:cs typeface="Arial" panose="020B0604020202020204" pitchFamily="34" charset="0"/>
                      </a:endParaRPr>
                    </a:p>
                  </a:txBody>
                  <a:tcPr anchor="ctr"/>
                </a:tc>
              </a:tr>
              <a:tr h="480083">
                <a:tc>
                  <a:txBody>
                    <a:bodyPr/>
                    <a:lstStyle/>
                    <a:p>
                      <a:pPr algn="r" rtl="1"/>
                      <a:r>
                        <a:rPr lang="ar-OM" sz="2000" b="0" dirty="0" smtClean="0">
                          <a:latin typeface="Arial" panose="020B0604020202020204" pitchFamily="34" charset="0"/>
                          <a:cs typeface="Arial" panose="020B0604020202020204" pitchFamily="34" charset="0"/>
                        </a:rPr>
                        <a:t>- </a:t>
                      </a:r>
                      <a:r>
                        <a:rPr lang="ar-OM" sz="2000" b="0" baseline="0" dirty="0" smtClean="0">
                          <a:latin typeface="Arial" panose="020B0604020202020204" pitchFamily="34" charset="0"/>
                          <a:cs typeface="Arial" panose="020B0604020202020204" pitchFamily="34" charset="0"/>
                        </a:rPr>
                        <a:t>مساحات عناصر المشروع .</a:t>
                      </a:r>
                      <a:endParaRPr lang="ar-OM" sz="2000" b="0" dirty="0">
                        <a:latin typeface="Arial" panose="020B0604020202020204" pitchFamily="34" charset="0"/>
                        <a:cs typeface="Arial" panose="020B0604020202020204" pitchFamily="34" charset="0"/>
                      </a:endParaRPr>
                    </a:p>
                  </a:txBody>
                  <a:tcPr anchor="ctr"/>
                </a:tc>
              </a:tr>
              <a:tr h="480083">
                <a:tc>
                  <a:txBody>
                    <a:bodyPr/>
                    <a:lstStyle/>
                    <a:p>
                      <a:pPr algn="r" rtl="1"/>
                      <a:r>
                        <a:rPr lang="ar-OM" sz="2000" b="0" dirty="0" smtClean="0">
                          <a:latin typeface="Arial" panose="020B0604020202020204" pitchFamily="34" charset="0"/>
                          <a:cs typeface="Arial" panose="020B0604020202020204" pitchFamily="34" charset="0"/>
                        </a:rPr>
                        <a:t>- العلاقات الوظيفية بين عناصر المشروع .</a:t>
                      </a:r>
                      <a:endParaRPr lang="ar-OM" sz="2000" b="0" dirty="0">
                        <a:latin typeface="Arial" panose="020B0604020202020204" pitchFamily="34" charset="0"/>
                        <a:cs typeface="Arial" panose="020B0604020202020204" pitchFamily="34" charset="0"/>
                      </a:endParaRPr>
                    </a:p>
                  </a:txBody>
                  <a:tcPr anchor="ctr"/>
                </a:tc>
              </a:tr>
              <a:tr h="480083">
                <a:tc>
                  <a:txBody>
                    <a:bodyPr/>
                    <a:lstStyle/>
                    <a:p>
                      <a:pPr algn="r" rtl="1"/>
                      <a:r>
                        <a:rPr lang="ar-OM" sz="2000" b="0" dirty="0" smtClean="0">
                          <a:latin typeface="Arial" panose="020B0604020202020204" pitchFamily="34" charset="0"/>
                          <a:cs typeface="Arial" panose="020B0604020202020204" pitchFamily="34" charset="0"/>
                        </a:rPr>
                        <a:t>- القرارات </a:t>
                      </a:r>
                      <a:r>
                        <a:rPr lang="ar-OM" sz="2000" b="0" baseline="0" dirty="0" smtClean="0">
                          <a:latin typeface="Arial" panose="020B0604020202020204" pitchFamily="34" charset="0"/>
                          <a:cs typeface="Arial" panose="020B0604020202020204" pitchFamily="34" charset="0"/>
                        </a:rPr>
                        <a:t>التخطيطية و</a:t>
                      </a:r>
                      <a:r>
                        <a:rPr lang="ar-OM" sz="2000" b="0" dirty="0" smtClean="0">
                          <a:latin typeface="Arial" panose="020B0604020202020204" pitchFamily="34" charset="0"/>
                          <a:cs typeface="+mn-cs"/>
                        </a:rPr>
                        <a:t>التصميمية</a:t>
                      </a:r>
                      <a:r>
                        <a:rPr lang="ar-OM" sz="2000" b="0" baseline="0" dirty="0" smtClean="0">
                          <a:latin typeface="Arial" panose="020B0604020202020204" pitchFamily="34" charset="0"/>
                          <a:cs typeface="Arial" panose="020B0604020202020204" pitchFamily="34" charset="0"/>
                        </a:rPr>
                        <a:t>.</a:t>
                      </a:r>
                      <a:endParaRPr lang="ar-OM" sz="2000" b="0" dirty="0">
                        <a:latin typeface="Arial" panose="020B0604020202020204" pitchFamily="34" charset="0"/>
                        <a:cs typeface="Arial" panose="020B0604020202020204" pitchFamily="34" charset="0"/>
                      </a:endParaRPr>
                    </a:p>
                  </a:txBody>
                  <a:tcPr anchor="ctr"/>
                </a:tc>
              </a:tr>
              <a:tr h="480083">
                <a:tc>
                  <a:txBody>
                    <a:bodyPr/>
                    <a:lstStyle/>
                    <a:p>
                      <a:pPr algn="r" rtl="1"/>
                      <a:r>
                        <a:rPr lang="ar-OM" sz="2000" b="0" dirty="0" smtClean="0">
                          <a:latin typeface="Arial" panose="020B0604020202020204" pitchFamily="34" charset="0"/>
                          <a:cs typeface="Arial" panose="020B0604020202020204" pitchFamily="34" charset="0"/>
                        </a:rPr>
                        <a:t>- الخاتمة .</a:t>
                      </a:r>
                      <a:endParaRPr lang="ar-OM" sz="2000" b="0" dirty="0">
                        <a:latin typeface="Arial" panose="020B0604020202020204" pitchFamily="34" charset="0"/>
                        <a:cs typeface="Arial" panose="020B0604020202020204" pitchFamily="34" charset="0"/>
                      </a:endParaRPr>
                    </a:p>
                  </a:txBody>
                  <a:tcPr anchor="ctr"/>
                </a:tc>
              </a:tr>
              <a:tr h="480083">
                <a:tc>
                  <a:txBody>
                    <a:bodyPr/>
                    <a:lstStyle/>
                    <a:p>
                      <a:pPr algn="r" rtl="1"/>
                      <a:r>
                        <a:rPr lang="ar-OM" sz="2000" b="0" dirty="0" smtClean="0">
                          <a:latin typeface="Arial" panose="020B0604020202020204" pitchFamily="34" charset="0"/>
                          <a:cs typeface="Arial" panose="020B0604020202020204" pitchFamily="34" charset="0"/>
                        </a:rPr>
                        <a:t>- المراجع .</a:t>
                      </a:r>
                      <a:endParaRPr lang="ar-OM" sz="2000" b="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8757231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رابط كسهم مستقيم 6"/>
          <p:cNvCxnSpPr/>
          <p:nvPr/>
        </p:nvCxnSpPr>
        <p:spPr>
          <a:xfrm rot="5400000">
            <a:off x="8121224" y="3485989"/>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7" name="رابط كسهم مستقيم 7"/>
          <p:cNvCxnSpPr>
            <a:stCxn id="14" idx="2"/>
          </p:cNvCxnSpPr>
          <p:nvPr/>
        </p:nvCxnSpPr>
        <p:spPr>
          <a:xfrm>
            <a:off x="5122416" y="2824975"/>
            <a:ext cx="0" cy="876122"/>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9" name="رابط مستقيم 10"/>
          <p:cNvCxnSpPr/>
          <p:nvPr/>
        </p:nvCxnSpPr>
        <p:spPr>
          <a:xfrm>
            <a:off x="1979144" y="3271675"/>
            <a:ext cx="6357982" cy="0"/>
          </a:xfrm>
          <a:prstGeom prst="line">
            <a:avLst/>
          </a:prstGeom>
          <a:ln>
            <a:solidFill>
              <a:schemeClr val="accent6">
                <a:lumMod val="60000"/>
                <a:lumOff val="40000"/>
              </a:schemeClr>
            </a:solidFill>
          </a:ln>
        </p:spPr>
        <p:style>
          <a:lnRef idx="3">
            <a:schemeClr val="accent6"/>
          </a:lnRef>
          <a:fillRef idx="0">
            <a:schemeClr val="accent6"/>
          </a:fillRef>
          <a:effectRef idx="2">
            <a:schemeClr val="accent6"/>
          </a:effectRef>
          <a:fontRef idx="minor">
            <a:schemeClr val="tx1"/>
          </a:fontRef>
        </p:style>
      </p:cxnSp>
      <p:cxnSp>
        <p:nvCxnSpPr>
          <p:cNvPr id="11" name="رابط كسهم مستقيم 13"/>
          <p:cNvCxnSpPr/>
          <p:nvPr/>
        </p:nvCxnSpPr>
        <p:spPr>
          <a:xfrm rot="5400000">
            <a:off x="1764830" y="3485989"/>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sp>
        <p:nvSpPr>
          <p:cNvPr id="12" name="Rectangle 11"/>
          <p:cNvSpPr/>
          <p:nvPr/>
        </p:nvSpPr>
        <p:spPr>
          <a:xfrm>
            <a:off x="6436311" y="109076"/>
            <a:ext cx="3469689"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خامساً: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الــجزء الترفيهي</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
        <p:nvSpPr>
          <p:cNvPr id="13" name="مربع نص 3"/>
          <p:cNvSpPr txBox="1"/>
          <p:nvPr/>
        </p:nvSpPr>
        <p:spPr>
          <a:xfrm>
            <a:off x="4196350" y="3857541"/>
            <a:ext cx="1852132" cy="400110"/>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ملعب كرة قدم</a:t>
            </a:r>
          </a:p>
        </p:txBody>
      </p:sp>
      <p:sp>
        <p:nvSpPr>
          <p:cNvPr id="14" name="مربع نص 7"/>
          <p:cNvSpPr txBox="1"/>
          <p:nvPr/>
        </p:nvSpPr>
        <p:spPr>
          <a:xfrm>
            <a:off x="3645820" y="2363310"/>
            <a:ext cx="2953192" cy="461665"/>
          </a:xfrm>
          <a:prstGeom prst="rect">
            <a:avLst/>
          </a:prstGeom>
          <a:ln/>
          <a:effectLst>
            <a:innerShdw blurRad="114300">
              <a:schemeClr val="accent6">
                <a:lumMod val="75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24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الجزء الترفيهي</a:t>
            </a:r>
            <a:endParaRPr lang="ar-SA" sz="24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16" name="مربع نص 3"/>
          <p:cNvSpPr txBox="1"/>
          <p:nvPr/>
        </p:nvSpPr>
        <p:spPr>
          <a:xfrm>
            <a:off x="1055706" y="3857541"/>
            <a:ext cx="1852132" cy="400110"/>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ملعب كرة طائرة</a:t>
            </a:r>
          </a:p>
        </p:txBody>
      </p:sp>
      <p:sp>
        <p:nvSpPr>
          <p:cNvPr id="17" name="مربع نص 3"/>
          <p:cNvSpPr txBox="1"/>
          <p:nvPr/>
        </p:nvSpPr>
        <p:spPr>
          <a:xfrm>
            <a:off x="7336994" y="3857541"/>
            <a:ext cx="1852132" cy="1508105"/>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صالة العاب</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طاولات بلياردو عدد «5» طاولات</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طاولات تنس عدد «5» طاولات</a:t>
            </a:r>
          </a:p>
        </p:txBody>
      </p:sp>
    </p:spTree>
    <p:extLst>
      <p:ext uri="{BB962C8B-B14F-4D97-AF65-F5344CB8AC3E}">
        <p14:creationId xmlns:p14="http://schemas.microsoft.com/office/powerpoint/2010/main" val="5317227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54187" y="2686946"/>
            <a:ext cx="6005221" cy="1015663"/>
          </a:xfrm>
          <a:prstGeom prst="rect">
            <a:avLst/>
          </a:prstGeom>
          <a:solidFill>
            <a:schemeClr val="accent6">
              <a:lumMod val="60000"/>
              <a:lumOff val="4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endParaRPr lang="en-US" sz="60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2" name="Rectangle 1"/>
          <p:cNvSpPr/>
          <p:nvPr/>
        </p:nvSpPr>
        <p:spPr>
          <a:xfrm>
            <a:off x="6185647" y="2333003"/>
            <a:ext cx="3263153" cy="1077218"/>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ar-OM" sz="3200"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المعاييرالتصميمة والمواصفات القياسية</a:t>
            </a:r>
            <a:endParaRPr lang="en-US" sz="32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4829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36311" y="109076"/>
            <a:ext cx="3469689"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أولاً :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الجزء الإداري</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
        <p:nvSpPr>
          <p:cNvPr id="6" name="مربع نص 5"/>
          <p:cNvSpPr txBox="1"/>
          <p:nvPr/>
        </p:nvSpPr>
        <p:spPr>
          <a:xfrm>
            <a:off x="5795681" y="1222395"/>
            <a:ext cx="3957448" cy="5139869"/>
          </a:xfrm>
          <a:prstGeom prst="rect">
            <a:avLst/>
          </a:prstGeom>
          <a:noFill/>
          <a:ln w="9525">
            <a:noFill/>
            <a:miter lim="800000"/>
            <a:headEnd/>
            <a:tailEnd/>
          </a:ln>
          <a:effectLst/>
        </p:spPr>
        <p:txBody>
          <a:bodyPr wrap="square" rtlCol="1">
            <a:spAutoFit/>
          </a:bodyPr>
          <a:lstStyle/>
          <a:p>
            <a:pPr marL="342900" indent="-342900" algn="justLow">
              <a:lnSpc>
                <a:spcPct val="80000"/>
              </a:lnSpc>
              <a:buFont typeface="Wingdings" panose="05000000000000000000" pitchFamily="2" charset="2"/>
              <a:buChar char="v"/>
            </a:pPr>
            <a:r>
              <a:rPr lang="ar-OM" sz="2000" dirty="0" smtClean="0">
                <a:solidFill>
                  <a:schemeClr val="accent6">
                    <a:lumMod val="75000"/>
                  </a:schemeClr>
                </a:solidFill>
                <a:latin typeface="Arial" panose="020B0604020202020204" pitchFamily="34" charset="0"/>
                <a:cs typeface="Arial" panose="020B0604020202020204" pitchFamily="34" charset="0"/>
              </a:rPr>
              <a:t>الإدارة هي مركز التحكم والقيادة ويجب أن تكون ذات إتصال مباشر بالمبنى وبباقي الفعاليات </a:t>
            </a:r>
          </a:p>
          <a:p>
            <a:pPr marL="342900" indent="-342900" algn="justLow">
              <a:lnSpc>
                <a:spcPct val="80000"/>
              </a:lnSpc>
              <a:buFont typeface="Wingdings" panose="05000000000000000000" pitchFamily="2" charset="2"/>
              <a:buChar char="v"/>
            </a:pPr>
            <a:endParaRPr lang="ar-OM" sz="2000" dirty="0" smtClean="0">
              <a:solidFill>
                <a:schemeClr val="accent6">
                  <a:lumMod val="75000"/>
                </a:schemeClr>
              </a:solidFill>
              <a:latin typeface="Arial" panose="020B0604020202020204" pitchFamily="34" charset="0"/>
              <a:cs typeface="Arial" panose="020B0604020202020204" pitchFamily="34" charset="0"/>
            </a:endParaRPr>
          </a:p>
          <a:p>
            <a:pPr marL="85725" algn="justLow">
              <a:lnSpc>
                <a:spcPct val="80000"/>
              </a:lnSpc>
              <a:buFontTx/>
              <a:buNone/>
            </a:pPr>
            <a:r>
              <a:rPr lang="ar-OM" sz="2000" dirty="0" smtClean="0">
                <a:latin typeface="Arial" panose="020B0604020202020204" pitchFamily="34" charset="0"/>
                <a:cs typeface="Arial" panose="020B0604020202020204" pitchFamily="34" charset="0"/>
              </a:rPr>
              <a:t>يقسم الجزء الإداري الى قسمين</a:t>
            </a:r>
          </a:p>
          <a:p>
            <a:pPr marL="428625" indent="-342900" algn="justLow">
              <a:lnSpc>
                <a:spcPct val="80000"/>
              </a:lnSpc>
              <a:buFontTx/>
              <a:buChar char="-"/>
            </a:pPr>
            <a:r>
              <a:rPr lang="ar-OM" sz="2000" dirty="0" smtClean="0">
                <a:latin typeface="Arial" panose="020B0604020202020204" pitchFamily="34" charset="0"/>
                <a:cs typeface="Arial" panose="020B0604020202020204" pitchFamily="34" charset="0"/>
              </a:rPr>
              <a:t>القسم الإداري التعليمي</a:t>
            </a:r>
          </a:p>
          <a:p>
            <a:pPr marL="428625" indent="-342900" algn="justLow">
              <a:lnSpc>
                <a:spcPct val="80000"/>
              </a:lnSpc>
              <a:buFontTx/>
              <a:buChar char="-"/>
            </a:pPr>
            <a:r>
              <a:rPr lang="ar-OM" sz="2000" dirty="0" smtClean="0">
                <a:latin typeface="Arial" panose="020B0604020202020204" pitchFamily="34" charset="0"/>
                <a:cs typeface="Arial" panose="020B0604020202020204" pitchFamily="34" charset="0"/>
              </a:rPr>
              <a:t>القسم الإداري السكني.</a:t>
            </a:r>
          </a:p>
          <a:p>
            <a:pPr marL="428625" indent="-342900" algn="justLow">
              <a:lnSpc>
                <a:spcPct val="80000"/>
              </a:lnSpc>
              <a:buFontTx/>
              <a:buChar char="-"/>
            </a:pPr>
            <a:endParaRPr lang="ar-OM"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ar-SA" sz="2000" dirty="0">
                <a:solidFill>
                  <a:schemeClr val="accent6">
                    <a:lumMod val="75000"/>
                  </a:schemeClr>
                </a:solidFill>
                <a:latin typeface="Arial" panose="020B0604020202020204" pitchFamily="34" charset="0"/>
                <a:cs typeface="Arial" panose="020B0604020202020204" pitchFamily="34" charset="0"/>
              </a:rPr>
              <a:t>المعايير التصميمية </a:t>
            </a:r>
            <a:r>
              <a:rPr lang="ar-OM" sz="2000" dirty="0" smtClean="0">
                <a:solidFill>
                  <a:schemeClr val="accent6">
                    <a:lumMod val="75000"/>
                  </a:schemeClr>
                </a:solidFill>
                <a:latin typeface="Arial" panose="020B0604020202020204" pitchFamily="34" charset="0"/>
                <a:cs typeface="Arial" panose="020B0604020202020204" pitchFamily="34" charset="0"/>
              </a:rPr>
              <a:t>للجزء</a:t>
            </a:r>
            <a:r>
              <a:rPr lang="ar-SA" sz="2000" dirty="0" smtClean="0">
                <a:solidFill>
                  <a:schemeClr val="accent6">
                    <a:lumMod val="75000"/>
                  </a:schemeClr>
                </a:solidFill>
                <a:latin typeface="Arial" panose="020B0604020202020204" pitchFamily="34" charset="0"/>
                <a:cs typeface="Arial" panose="020B0604020202020204" pitchFamily="34" charset="0"/>
              </a:rPr>
              <a:t> </a:t>
            </a:r>
            <a:r>
              <a:rPr lang="ar-OM" sz="2000" dirty="0" smtClean="0">
                <a:solidFill>
                  <a:schemeClr val="accent6">
                    <a:lumMod val="75000"/>
                  </a:schemeClr>
                </a:solidFill>
                <a:latin typeface="Arial" panose="020B0604020202020204" pitchFamily="34" charset="0"/>
                <a:cs typeface="Arial" panose="020B0604020202020204" pitchFamily="34" charset="0"/>
              </a:rPr>
              <a:t>الإداري</a:t>
            </a:r>
            <a:r>
              <a:rPr lang="ar-SA" sz="2000" dirty="0" smtClean="0">
                <a:solidFill>
                  <a:schemeClr val="accent6">
                    <a:lumMod val="75000"/>
                  </a:schemeClr>
                </a:solidFill>
                <a:latin typeface="Arial" panose="020B0604020202020204" pitchFamily="34" charset="0"/>
                <a:cs typeface="Arial" panose="020B0604020202020204" pitchFamily="34" charset="0"/>
              </a:rPr>
              <a:t> </a:t>
            </a:r>
            <a:r>
              <a:rPr lang="ar-SA" sz="2000" dirty="0">
                <a:solidFill>
                  <a:schemeClr val="accent6">
                    <a:lumMod val="75000"/>
                  </a:schemeClr>
                </a:solidFill>
                <a:latin typeface="Arial" panose="020B0604020202020204" pitchFamily="34" charset="0"/>
                <a:cs typeface="Arial" panose="020B0604020202020204" pitchFamily="34" charset="0"/>
              </a:rPr>
              <a:t>:</a:t>
            </a:r>
            <a:endParaRPr lang="ar-EG" sz="2000" dirty="0">
              <a:solidFill>
                <a:schemeClr val="accent6">
                  <a:lumMod val="75000"/>
                </a:schemeClr>
              </a:solidFill>
              <a:latin typeface="Arial" panose="020B0604020202020204" pitchFamily="34" charset="0"/>
              <a:cs typeface="Arial" panose="020B0604020202020204" pitchFamily="34" charset="0"/>
            </a:endParaRPr>
          </a:p>
          <a:p>
            <a:pPr algn="justLow"/>
            <a:r>
              <a:rPr lang="ar-OM" sz="2000" dirty="0">
                <a:latin typeface="Arial" panose="020B0604020202020204" pitchFamily="34" charset="0"/>
                <a:cs typeface="Arial" panose="020B0604020202020204" pitchFamily="34" charset="0"/>
              </a:rPr>
              <a:t>-</a:t>
            </a:r>
            <a:r>
              <a:rPr lang="ar-SA" sz="2000" dirty="0">
                <a:latin typeface="Arial" panose="020B0604020202020204" pitchFamily="34" charset="0"/>
                <a:cs typeface="Arial" panose="020B0604020202020204" pitchFamily="34" charset="0"/>
              </a:rPr>
              <a:t> يجب الانتباه  إلى العزل الصوتي وذالك من خلال فصل الجزء الغير هادئ عن الجزء الهادئ </a:t>
            </a:r>
            <a:r>
              <a:rPr lang="ar-OM" sz="2000" dirty="0">
                <a:latin typeface="Arial" panose="020B0604020202020204" pitchFamily="34" charset="0"/>
                <a:cs typeface="Arial" panose="020B0604020202020204" pitchFamily="34" charset="0"/>
              </a:rPr>
              <a:t>.</a:t>
            </a:r>
            <a:endParaRPr lang="ar-SA" sz="2000" dirty="0">
              <a:latin typeface="Arial" panose="020B0604020202020204" pitchFamily="34" charset="0"/>
              <a:cs typeface="Arial" panose="020B0604020202020204" pitchFamily="34" charset="0"/>
            </a:endParaRPr>
          </a:p>
          <a:p>
            <a:pPr algn="justLow"/>
            <a:r>
              <a:rPr lang="ar-OM" sz="2000" dirty="0">
                <a:latin typeface="Arial" panose="020B0604020202020204" pitchFamily="34" charset="0"/>
                <a:cs typeface="Arial" panose="020B0604020202020204" pitchFamily="34" charset="0"/>
              </a:rPr>
              <a:t>- وضوح وسهولة الحركة والتنقل بين العناصر الإدارية .</a:t>
            </a:r>
            <a:endParaRPr lang="ar-EG" sz="2000" dirty="0">
              <a:latin typeface="Arial" panose="020B0604020202020204" pitchFamily="34" charset="0"/>
              <a:cs typeface="Arial" panose="020B0604020202020204" pitchFamily="34" charset="0"/>
            </a:endParaRPr>
          </a:p>
          <a:p>
            <a:pPr marL="85725" algn="justLow">
              <a:lnSpc>
                <a:spcPct val="80000"/>
              </a:lnSpc>
            </a:pPr>
            <a:r>
              <a:rPr lang="ar-OM" sz="2000" dirty="0">
                <a:latin typeface="Arial" panose="020B0604020202020204" pitchFamily="34" charset="0"/>
                <a:cs typeface="Arial" panose="020B0604020202020204" pitchFamily="34" charset="0"/>
              </a:rPr>
              <a:t>- تحقيق المرونة بإستخدام حوائط قابلة للتحرك وفواصل للمكاتب المفتوحة لتوفير الهدوء .</a:t>
            </a:r>
          </a:p>
          <a:p>
            <a:pPr marL="85725" algn="justLow">
              <a:lnSpc>
                <a:spcPct val="80000"/>
              </a:lnSpc>
            </a:pPr>
            <a:r>
              <a:rPr lang="ar-OM" sz="2000" dirty="0">
                <a:latin typeface="Arial" panose="020B0604020202020204" pitchFamily="34" charset="0"/>
                <a:cs typeface="Arial" panose="020B0604020202020204" pitchFamily="34" charset="0"/>
              </a:rPr>
              <a:t>- توفير إمكانية وصول الإضاء الطبيعية لداخل الفراغات الإدارية.</a:t>
            </a:r>
          </a:p>
          <a:p>
            <a:pPr marL="428625" indent="-342900" algn="justLow">
              <a:lnSpc>
                <a:spcPct val="80000"/>
              </a:lnSpc>
              <a:buFontTx/>
              <a:buChar char="-"/>
            </a:pPr>
            <a:endParaRPr lang="ar-OM" sz="2000" dirty="0" smtClean="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srcRect l="2703" r="4437"/>
          <a:stretch/>
        </p:blipFill>
        <p:spPr>
          <a:xfrm>
            <a:off x="147917" y="964767"/>
            <a:ext cx="5405718" cy="4277560"/>
          </a:xfrm>
          <a:prstGeom prst="rect">
            <a:avLst/>
          </a:prstGeom>
        </p:spPr>
      </p:pic>
      <p:sp>
        <p:nvSpPr>
          <p:cNvPr id="8" name="Rectangle 7"/>
          <p:cNvSpPr/>
          <p:nvPr/>
        </p:nvSpPr>
        <p:spPr>
          <a:xfrm>
            <a:off x="1328988" y="5390244"/>
            <a:ext cx="2494499"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نموذج لمكاتب إدارية</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3649649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p:cNvSpPr txBox="1"/>
          <p:nvPr/>
        </p:nvSpPr>
        <p:spPr>
          <a:xfrm>
            <a:off x="4881282" y="987533"/>
            <a:ext cx="4815765" cy="4524315"/>
          </a:xfrm>
          <a:prstGeom prst="rect">
            <a:avLst/>
          </a:prstGeom>
          <a:noFill/>
          <a:ln w="9525">
            <a:noFill/>
            <a:miter lim="800000"/>
            <a:headEnd/>
            <a:tailEnd/>
          </a:ln>
          <a:effectLst/>
        </p:spPr>
        <p:txBody>
          <a:bodyPr wrap="square" rtlCol="1">
            <a:spAutoFit/>
          </a:bodyPr>
          <a:lstStyle/>
          <a:p>
            <a:pPr marL="342900" indent="-342900" algn="justLow">
              <a:lnSpc>
                <a:spcPct val="80000"/>
              </a:lnSpc>
              <a:buFont typeface="Wingdings" panose="05000000000000000000" pitchFamily="2" charset="2"/>
              <a:buChar char="v"/>
            </a:pPr>
            <a:r>
              <a:rPr lang="ar-OM" sz="2000" dirty="0" smtClean="0">
                <a:solidFill>
                  <a:schemeClr val="accent6">
                    <a:lumMod val="75000"/>
                  </a:schemeClr>
                </a:solidFill>
                <a:latin typeface="Arial" panose="020B0604020202020204" pitchFamily="34" charset="0"/>
                <a:cs typeface="Arial" panose="020B0604020202020204" pitchFamily="34" charset="0"/>
              </a:rPr>
              <a:t>معايير مساحة الفراغات والمكاتب الإدارية:</a:t>
            </a:r>
          </a:p>
          <a:p>
            <a:pPr marL="85725" algn="justLow">
              <a:lnSpc>
                <a:spcPct val="80000"/>
              </a:lnSpc>
              <a:buFontTx/>
              <a:buNone/>
            </a:pPr>
            <a:endParaRPr lang="ar-OM" sz="2000" dirty="0" smtClean="0">
              <a:latin typeface="Arial" panose="020B0604020202020204" pitchFamily="34" charset="0"/>
              <a:cs typeface="Arial" panose="020B0604020202020204" pitchFamily="34" charset="0"/>
            </a:endParaRPr>
          </a:p>
          <a:p>
            <a:pPr marL="85725" algn="justLow">
              <a:lnSpc>
                <a:spcPct val="80000"/>
              </a:lnSpc>
              <a:buFontTx/>
              <a:buNone/>
            </a:pPr>
            <a:endParaRPr lang="ar-OM" sz="2000" dirty="0" smtClean="0">
              <a:latin typeface="Arial" panose="020B0604020202020204" pitchFamily="34" charset="0"/>
              <a:cs typeface="Arial" panose="020B0604020202020204" pitchFamily="34" charset="0"/>
            </a:endParaRPr>
          </a:p>
          <a:p>
            <a:pPr marL="85725" algn="justLow">
              <a:lnSpc>
                <a:spcPct val="80000"/>
              </a:lnSpc>
            </a:pPr>
            <a:r>
              <a:rPr lang="ar-OM" sz="2000" dirty="0">
                <a:latin typeface="Arial" panose="020B0604020202020204" pitchFamily="34" charset="0"/>
                <a:cs typeface="Arial" panose="020B0604020202020204" pitchFamily="34" charset="0"/>
              </a:rPr>
              <a:t>- المكتب 140 *70 سم بدون الملحقات الخاصة </a:t>
            </a:r>
            <a:r>
              <a:rPr lang="ar-OM" sz="2000" dirty="0" smtClean="0">
                <a:latin typeface="Arial" panose="020B0604020202020204" pitchFamily="34" charset="0"/>
                <a:cs typeface="Arial" panose="020B0604020202020204" pitchFamily="34" charset="0"/>
              </a:rPr>
              <a:t>  ومساحات </a:t>
            </a:r>
            <a:r>
              <a:rPr lang="ar-OM" sz="2000" dirty="0">
                <a:latin typeface="Arial" panose="020B0604020202020204" pitchFamily="34" charset="0"/>
                <a:cs typeface="Arial" panose="020B0604020202020204" pitchFamily="34" charset="0"/>
              </a:rPr>
              <a:t>العمل الأخرى.</a:t>
            </a:r>
          </a:p>
          <a:p>
            <a:pPr marL="85725" algn="justLow">
              <a:lnSpc>
                <a:spcPct val="80000"/>
              </a:lnSpc>
            </a:pPr>
            <a:r>
              <a:rPr lang="ar-OM" sz="2000" dirty="0">
                <a:latin typeface="Arial" panose="020B0604020202020204" pitchFamily="34" charset="0"/>
                <a:cs typeface="Arial" panose="020B0604020202020204" pitchFamily="34" charset="0"/>
              </a:rPr>
              <a:t>- موظف عادي 2.30 م 2</a:t>
            </a:r>
          </a:p>
          <a:p>
            <a:pPr marL="85725" algn="justLow">
              <a:lnSpc>
                <a:spcPct val="80000"/>
              </a:lnSpc>
            </a:pPr>
            <a:r>
              <a:rPr lang="ar-OM" sz="2000" dirty="0">
                <a:latin typeface="Arial" panose="020B0604020202020204" pitchFamily="34" charset="0"/>
                <a:cs typeface="Arial" panose="020B0604020202020204" pitchFamily="34" charset="0"/>
              </a:rPr>
              <a:t>- موظف تصنيف 1.9 م2</a:t>
            </a:r>
          </a:p>
          <a:p>
            <a:pPr marL="85725" algn="justLow">
              <a:lnSpc>
                <a:spcPct val="80000"/>
              </a:lnSpc>
            </a:pPr>
            <a:r>
              <a:rPr lang="ar-OM" sz="2000" dirty="0">
                <a:latin typeface="Arial" panose="020B0604020202020204" pitchFamily="34" charset="0"/>
                <a:cs typeface="Arial" panose="020B0604020202020204" pitchFamily="34" charset="0"/>
              </a:rPr>
              <a:t>- موظف ذو تعامل مع الجمهور 2.5 م 2</a:t>
            </a:r>
          </a:p>
          <a:p>
            <a:pPr marL="85725" algn="justLow">
              <a:lnSpc>
                <a:spcPct val="80000"/>
              </a:lnSpc>
            </a:pPr>
            <a:r>
              <a:rPr lang="ar-OM" sz="2000" dirty="0">
                <a:latin typeface="Arial" panose="020B0604020202020204" pitchFamily="34" charset="0"/>
                <a:cs typeface="Arial" panose="020B0604020202020204" pitchFamily="34" charset="0"/>
              </a:rPr>
              <a:t>- السكرتارية اكبر من أو يساوي 10 م 2</a:t>
            </a:r>
          </a:p>
          <a:p>
            <a:pPr marL="85725" algn="justLow">
              <a:lnSpc>
                <a:spcPct val="80000"/>
              </a:lnSpc>
            </a:pPr>
            <a:r>
              <a:rPr lang="ar-OM" sz="2000" dirty="0">
                <a:latin typeface="Arial" panose="020B0604020202020204" pitchFamily="34" charset="0"/>
                <a:cs typeface="Arial" panose="020B0604020202020204" pitchFamily="34" charset="0"/>
              </a:rPr>
              <a:t>- موظف بمكتب خاص 6-9 م 2</a:t>
            </a:r>
          </a:p>
          <a:p>
            <a:pPr marL="85725" algn="justLow">
              <a:lnSpc>
                <a:spcPct val="80000"/>
              </a:lnSpc>
            </a:pPr>
            <a:r>
              <a:rPr lang="ar-OM" sz="2000" dirty="0">
                <a:latin typeface="Arial" panose="020B0604020202020204" pitchFamily="34" charset="0"/>
                <a:cs typeface="Arial" panose="020B0604020202020204" pitchFamily="34" charset="0"/>
              </a:rPr>
              <a:t>- موظف بغرفة مشتركة مع موظفين آخرين 5 م 2</a:t>
            </a:r>
          </a:p>
          <a:p>
            <a:pPr marL="85725" algn="justLow">
              <a:lnSpc>
                <a:spcPct val="80000"/>
              </a:lnSpc>
            </a:pPr>
            <a:r>
              <a:rPr lang="ar-OM" sz="2000" dirty="0">
                <a:latin typeface="Arial" panose="020B0604020202020204" pitchFamily="34" charset="0"/>
                <a:cs typeface="Arial" panose="020B0604020202020204" pitchFamily="34" charset="0"/>
              </a:rPr>
              <a:t>- موظف في صالة كبيرة مشتركة 3.8 – 4 م2</a:t>
            </a:r>
          </a:p>
          <a:p>
            <a:pPr marL="85725" algn="justLow">
              <a:lnSpc>
                <a:spcPct val="80000"/>
              </a:lnSpc>
            </a:pPr>
            <a:r>
              <a:rPr lang="ar-OM" sz="2000" dirty="0">
                <a:latin typeface="Arial" panose="020B0604020202020204" pitchFamily="34" charset="0"/>
                <a:cs typeface="Arial" panose="020B0604020202020204" pitchFamily="34" charset="0"/>
              </a:rPr>
              <a:t>- قاعة اجتماعات / شخص 2.5 م 2</a:t>
            </a:r>
          </a:p>
          <a:p>
            <a:pPr marL="85725" algn="justLow">
              <a:lnSpc>
                <a:spcPct val="80000"/>
              </a:lnSpc>
            </a:pPr>
            <a:r>
              <a:rPr lang="ar-OM" sz="2000" dirty="0">
                <a:latin typeface="Arial" panose="020B0604020202020204" pitchFamily="34" charset="0"/>
                <a:cs typeface="Arial" panose="020B0604020202020204" pitchFamily="34" charset="0"/>
              </a:rPr>
              <a:t>- رئيس قسم بدون مقابلات خارجية 15 – 25 م2</a:t>
            </a:r>
          </a:p>
          <a:p>
            <a:pPr marL="85725" algn="justLow">
              <a:lnSpc>
                <a:spcPct val="80000"/>
              </a:lnSpc>
            </a:pPr>
            <a:r>
              <a:rPr lang="ar-OM" sz="2000" dirty="0">
                <a:latin typeface="Arial" panose="020B0604020202020204" pitchFamily="34" charset="0"/>
                <a:cs typeface="Arial" panose="020B0604020202020204" pitchFamily="34" charset="0"/>
              </a:rPr>
              <a:t>- مدير 13.4 م2</a:t>
            </a:r>
          </a:p>
          <a:p>
            <a:pPr marL="85725" algn="justLow">
              <a:lnSpc>
                <a:spcPct val="80000"/>
              </a:lnSpc>
            </a:pPr>
            <a:r>
              <a:rPr lang="ar-OM" sz="2000" dirty="0">
                <a:latin typeface="Arial" panose="020B0604020202020204" pitchFamily="34" charset="0"/>
                <a:cs typeface="Arial" panose="020B0604020202020204" pitchFamily="34" charset="0"/>
              </a:rPr>
              <a:t>- عمق القسم </a:t>
            </a:r>
            <a:r>
              <a:rPr lang="ar-OM" sz="2000" dirty="0" smtClean="0">
                <a:latin typeface="Arial" panose="020B0604020202020204" pitchFamily="34" charset="0"/>
                <a:cs typeface="Arial" panose="020B0604020202020204" pitchFamily="34" charset="0"/>
              </a:rPr>
              <a:t>4.5 </a:t>
            </a:r>
            <a:r>
              <a:rPr lang="ar-OM" sz="2000" dirty="0">
                <a:latin typeface="Arial" panose="020B0604020202020204" pitchFamily="34" charset="0"/>
                <a:cs typeface="Arial" panose="020B0604020202020204" pitchFamily="34" charset="0"/>
              </a:rPr>
              <a:t>– 6 م2</a:t>
            </a:r>
          </a:p>
          <a:p>
            <a:pPr marL="85725" algn="justLow">
              <a:lnSpc>
                <a:spcPct val="80000"/>
              </a:lnSpc>
            </a:pPr>
            <a:r>
              <a:rPr lang="ar-OM" sz="2000" dirty="0">
                <a:latin typeface="Arial" panose="020B0604020202020204" pitchFamily="34" charset="0"/>
                <a:cs typeface="Arial" panose="020B0604020202020204" pitchFamily="34" charset="0"/>
              </a:rPr>
              <a:t>- الاضاءة الطبيعية تكفي حتى عمق 4.5 م وفقا لوضعية المبنى.</a:t>
            </a:r>
          </a:p>
        </p:txBody>
      </p:sp>
      <p:pic>
        <p:nvPicPr>
          <p:cNvPr id="2" name="Picture 1"/>
          <p:cNvPicPr>
            <a:picLocks noChangeAspect="1"/>
          </p:cNvPicPr>
          <p:nvPr/>
        </p:nvPicPr>
        <p:blipFill>
          <a:blip r:embed="rId2"/>
          <a:stretch>
            <a:fillRect/>
          </a:stretch>
        </p:blipFill>
        <p:spPr>
          <a:xfrm>
            <a:off x="76304" y="99248"/>
            <a:ext cx="4124845" cy="3285928"/>
          </a:xfrm>
          <a:prstGeom prst="rect">
            <a:avLst/>
          </a:prstGeom>
        </p:spPr>
      </p:pic>
      <p:pic>
        <p:nvPicPr>
          <p:cNvPr id="3" name="Picture 2"/>
          <p:cNvPicPr>
            <a:picLocks noChangeAspect="1"/>
          </p:cNvPicPr>
          <p:nvPr/>
        </p:nvPicPr>
        <p:blipFill>
          <a:blip r:embed="rId3"/>
          <a:stretch>
            <a:fillRect/>
          </a:stretch>
        </p:blipFill>
        <p:spPr>
          <a:xfrm>
            <a:off x="76304" y="3412070"/>
            <a:ext cx="4065390" cy="3338352"/>
          </a:xfrm>
          <a:prstGeom prst="rect">
            <a:avLst/>
          </a:prstGeom>
        </p:spPr>
      </p:pic>
      <p:sp>
        <p:nvSpPr>
          <p:cNvPr id="8" name="Rectangle 7"/>
          <p:cNvSpPr/>
          <p:nvPr/>
        </p:nvSpPr>
        <p:spPr>
          <a:xfrm>
            <a:off x="3777170" y="6354196"/>
            <a:ext cx="2494499"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نماذج لمكاتب إدارية</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864978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36311" y="109076"/>
            <a:ext cx="3469689"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ثانياً :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الجزء التعليمي</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
        <p:nvSpPr>
          <p:cNvPr id="8" name="مربع نص 5"/>
          <p:cNvSpPr txBox="1"/>
          <p:nvPr/>
        </p:nvSpPr>
        <p:spPr>
          <a:xfrm>
            <a:off x="1156448" y="1210452"/>
            <a:ext cx="8749552" cy="2185214"/>
          </a:xfrm>
          <a:prstGeom prst="rect">
            <a:avLst/>
          </a:prstGeom>
          <a:noFill/>
          <a:ln w="9525">
            <a:noFill/>
            <a:miter lim="800000"/>
            <a:headEnd/>
            <a:tailEnd/>
          </a:ln>
          <a:effectLst/>
        </p:spPr>
        <p:txBody>
          <a:bodyPr wrap="square" rtlCol="1">
            <a:spAutoFit/>
          </a:bodyPr>
          <a:lstStyle/>
          <a:p>
            <a:pPr marL="342900" indent="-342900">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المعايير ا</a:t>
            </a:r>
            <a:r>
              <a:rPr lang="ar-OM" sz="2000" dirty="0" smtClean="0">
                <a:solidFill>
                  <a:schemeClr val="accent6">
                    <a:lumMod val="75000"/>
                  </a:schemeClr>
                </a:solidFill>
                <a:latin typeface="Arial" panose="020B0604020202020204" pitchFamily="34" charset="0"/>
                <a:cs typeface="Arial" panose="020B0604020202020204" pitchFamily="34" charset="0"/>
              </a:rPr>
              <a:t>لتخطيطية </a:t>
            </a:r>
            <a:r>
              <a:rPr lang="ar-SA" sz="2000" dirty="0" smtClean="0">
                <a:solidFill>
                  <a:schemeClr val="accent6">
                    <a:lumMod val="75000"/>
                  </a:schemeClr>
                </a:solidFill>
                <a:latin typeface="Arial" panose="020B0604020202020204" pitchFamily="34" charset="0"/>
                <a:cs typeface="Arial" panose="020B0604020202020204" pitchFamily="34" charset="0"/>
              </a:rPr>
              <a:t> </a:t>
            </a:r>
            <a:r>
              <a:rPr lang="ar-OM" sz="2000" dirty="0" smtClean="0">
                <a:solidFill>
                  <a:schemeClr val="accent6">
                    <a:lumMod val="75000"/>
                  </a:schemeClr>
                </a:solidFill>
                <a:latin typeface="Arial" panose="020B0604020202020204" pitchFamily="34" charset="0"/>
                <a:cs typeface="Arial" panose="020B0604020202020204" pitchFamily="34" charset="0"/>
              </a:rPr>
              <a:t>للمباني التعليمية </a:t>
            </a:r>
            <a:r>
              <a:rPr lang="ar-SA" sz="2000" dirty="0" smtClean="0">
                <a:solidFill>
                  <a:schemeClr val="accent6">
                    <a:lumMod val="75000"/>
                  </a:schemeClr>
                </a:solidFill>
                <a:latin typeface="Arial" panose="020B0604020202020204" pitchFamily="34" charset="0"/>
                <a:cs typeface="Arial" panose="020B0604020202020204" pitchFamily="34" charset="0"/>
              </a:rPr>
              <a:t>:</a:t>
            </a:r>
            <a:endParaRPr lang="ar-EG" sz="2000" dirty="0">
              <a:solidFill>
                <a:schemeClr val="accent6">
                  <a:lumMod val="75000"/>
                </a:schemeClr>
              </a:solidFill>
              <a:latin typeface="Arial" panose="020B0604020202020204" pitchFamily="34" charset="0"/>
              <a:cs typeface="Arial" panose="020B0604020202020204" pitchFamily="34" charset="0"/>
            </a:endParaRPr>
          </a:p>
          <a:p>
            <a:pPr marL="342900" indent="-342900" algn="justLow">
              <a:buFontTx/>
              <a:buChar char="-"/>
            </a:pPr>
            <a:r>
              <a:rPr lang="ar-OM" sz="2000" dirty="0" smtClean="0">
                <a:latin typeface="Arial" panose="020B0604020202020204" pitchFamily="34" charset="0"/>
                <a:cs typeface="Arial" panose="020B0604020202020204" pitchFamily="34" charset="0"/>
              </a:rPr>
              <a:t>يجب أن يبتعد المبنى التعليمي 15 م على الاقل من الشوارع الرئيسية المحيطة بالموقع.</a:t>
            </a:r>
          </a:p>
          <a:p>
            <a:pPr marL="342900" indent="-342900" algn="justLow">
              <a:buFontTx/>
              <a:buChar char="-"/>
            </a:pPr>
            <a:r>
              <a:rPr lang="ar-OM" sz="2000" dirty="0" smtClean="0">
                <a:latin typeface="Arial" panose="020B0604020202020204" pitchFamily="34" charset="0"/>
                <a:cs typeface="Arial" panose="020B0604020202020204" pitchFamily="34" charset="0"/>
              </a:rPr>
              <a:t>توفير مساحات خضراء حول المبنى التعليمي.</a:t>
            </a:r>
          </a:p>
          <a:p>
            <a:pPr marL="342900" indent="-342900" algn="justLow">
              <a:buFontTx/>
              <a:buChar char="-"/>
            </a:pPr>
            <a:r>
              <a:rPr lang="ar-OM" sz="2000" dirty="0" smtClean="0">
                <a:latin typeface="Arial" panose="020B0604020202020204" pitchFamily="34" charset="0"/>
                <a:cs typeface="Arial" panose="020B0604020202020204" pitchFamily="34" charset="0"/>
              </a:rPr>
              <a:t>عدم المبالغة في المسافات بين الابنية التعليمية.</a:t>
            </a:r>
          </a:p>
          <a:p>
            <a:pPr marL="342900" indent="-342900" algn="justLow">
              <a:buFontTx/>
              <a:buChar char="-"/>
            </a:pPr>
            <a:r>
              <a:rPr lang="ar-OM" sz="2000" dirty="0" smtClean="0">
                <a:latin typeface="Arial" panose="020B0604020202020204" pitchFamily="34" charset="0"/>
                <a:cs typeface="Arial" panose="020B0604020202020204" pitchFamily="34" charset="0"/>
              </a:rPr>
              <a:t>يشترط في إختيار موقع الأبنية التعليمية توفير جو هادئ ومناسب قدر الإمكان .</a:t>
            </a:r>
          </a:p>
          <a:p>
            <a:pPr marL="342900" indent="-342900" algn="justLow">
              <a:buFontTx/>
              <a:buChar char="-"/>
            </a:pPr>
            <a:r>
              <a:rPr lang="ar-OM" sz="2000" dirty="0" smtClean="0">
                <a:latin typeface="Arial" panose="020B0604020202020204" pitchFamily="34" charset="0"/>
                <a:cs typeface="Arial" panose="020B0604020202020204" pitchFamily="34" charset="0"/>
              </a:rPr>
              <a:t>مراعاة البساطة في إختيار أساليب «الإضاءة – التهوية – التوجيه ».</a:t>
            </a:r>
            <a:endParaRPr lang="ar-OM" sz="2000" dirty="0">
              <a:latin typeface="Arial" panose="020B0604020202020204" pitchFamily="34" charset="0"/>
              <a:cs typeface="Arial" panose="020B0604020202020204" pitchFamily="34" charset="0"/>
            </a:endParaRPr>
          </a:p>
          <a:p>
            <a:pPr marL="428625" indent="-342900" algn="justLow">
              <a:lnSpc>
                <a:spcPct val="80000"/>
              </a:lnSpc>
              <a:buFontTx/>
              <a:buChar char="-"/>
            </a:pPr>
            <a:endParaRPr lang="ar-OM" sz="2000" dirty="0" smtClean="0">
              <a:latin typeface="Arial" panose="020B0604020202020204" pitchFamily="34" charset="0"/>
              <a:cs typeface="Arial" panose="020B0604020202020204" pitchFamily="34" charset="0"/>
            </a:endParaRPr>
          </a:p>
        </p:txBody>
      </p:sp>
      <p:sp>
        <p:nvSpPr>
          <p:cNvPr id="9" name="مربع نص 5"/>
          <p:cNvSpPr txBox="1"/>
          <p:nvPr/>
        </p:nvSpPr>
        <p:spPr>
          <a:xfrm>
            <a:off x="1156448" y="3395666"/>
            <a:ext cx="8749552" cy="3108543"/>
          </a:xfrm>
          <a:prstGeom prst="rect">
            <a:avLst/>
          </a:prstGeom>
          <a:noFill/>
          <a:ln w="9525">
            <a:noFill/>
            <a:miter lim="800000"/>
            <a:headEnd/>
            <a:tailEnd/>
          </a:ln>
          <a:effectLst/>
        </p:spPr>
        <p:txBody>
          <a:bodyPr wrap="square" rtlCol="1">
            <a:spAutoFit/>
          </a:bodyPr>
          <a:lstStyle/>
          <a:p>
            <a:pPr marL="342900" indent="-342900">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المعايير </a:t>
            </a:r>
            <a:r>
              <a:rPr lang="ar-OM" sz="2000" dirty="0" smtClean="0">
                <a:solidFill>
                  <a:schemeClr val="accent6">
                    <a:lumMod val="75000"/>
                  </a:schemeClr>
                </a:solidFill>
                <a:latin typeface="Arial" panose="020B0604020202020204" pitchFamily="34" charset="0"/>
                <a:cs typeface="Arial" panose="020B0604020202020204" pitchFamily="34" charset="0"/>
              </a:rPr>
              <a:t>التصميمية للمباني التعليمية </a:t>
            </a:r>
            <a:r>
              <a:rPr lang="ar-SA" sz="2000" dirty="0" smtClean="0">
                <a:solidFill>
                  <a:schemeClr val="accent6">
                    <a:lumMod val="75000"/>
                  </a:schemeClr>
                </a:solidFill>
                <a:latin typeface="Arial" panose="020B0604020202020204" pitchFamily="34" charset="0"/>
                <a:cs typeface="Arial" panose="020B0604020202020204" pitchFamily="34" charset="0"/>
              </a:rPr>
              <a:t>:</a:t>
            </a:r>
            <a:endParaRPr lang="ar-EG" sz="2000" dirty="0">
              <a:solidFill>
                <a:schemeClr val="accent6">
                  <a:lumMod val="75000"/>
                </a:schemeClr>
              </a:solidFill>
              <a:latin typeface="Arial" panose="020B0604020202020204" pitchFamily="34" charset="0"/>
              <a:cs typeface="Arial" panose="020B0604020202020204" pitchFamily="34" charset="0"/>
            </a:endParaRPr>
          </a:p>
          <a:p>
            <a:pPr marL="342900" indent="-342900" algn="justLow">
              <a:buFontTx/>
              <a:buChar char="-"/>
            </a:pPr>
            <a:r>
              <a:rPr lang="ar-OM" sz="2000" dirty="0" smtClean="0">
                <a:latin typeface="Arial" panose="020B0604020202020204" pitchFamily="34" charset="0"/>
                <a:cs typeface="Arial" panose="020B0604020202020204" pitchFamily="34" charset="0"/>
              </a:rPr>
              <a:t>قاعات التدريس هي أساس هيكل البناء التعليمي وتشكل حوالي 25% من مساحة المبنى . والسعة الطلابية للجامعة هي التي تحدد السعة الطلابية للقاعة الدراسية .</a:t>
            </a:r>
          </a:p>
          <a:p>
            <a:pPr marL="342900" indent="-342900" algn="justLow">
              <a:buFontTx/>
              <a:buChar char="-"/>
            </a:pPr>
            <a:r>
              <a:rPr lang="ar-OM" sz="2000" dirty="0" smtClean="0">
                <a:latin typeface="Arial" panose="020B0604020202020204" pitchFamily="34" charset="0"/>
                <a:cs typeface="Arial" panose="020B0604020202020204" pitchFamily="34" charset="0"/>
              </a:rPr>
              <a:t>القاعات الجيدة في الاستماع هي القاعات التي لا تتعدى سعتها الطلابية «30-60» طالب إذ يكن لهذه القاعات ببساطة أن تصمم ضمن المبنى الجامعي وبنفس الارتفاع.</a:t>
            </a:r>
          </a:p>
          <a:p>
            <a:pPr marL="342900" indent="-342900" algn="justLow">
              <a:buFontTx/>
              <a:buChar char="-"/>
            </a:pPr>
            <a:r>
              <a:rPr lang="ar-OM" sz="2000" dirty="0" smtClean="0">
                <a:latin typeface="Arial" panose="020B0604020202020204" pitchFamily="34" charset="0"/>
                <a:cs typeface="Arial" panose="020B0604020202020204" pitchFamily="34" charset="0"/>
              </a:rPr>
              <a:t>تقسيم القاعات الدراسية يعتمد على طبيعة المقررات الدراسية وإمكانيات الجامعة وأعضاء هيئة التدريس ومتطلبات المواد فتنقسم القاعات الى :</a:t>
            </a:r>
          </a:p>
          <a:p>
            <a:pPr algn="justLow"/>
            <a:r>
              <a:rPr lang="ar-OM" sz="2000" dirty="0" smtClean="0">
                <a:latin typeface="Arial" panose="020B0604020202020204" pitchFamily="34" charset="0"/>
                <a:cs typeface="Arial" panose="020B0604020202020204" pitchFamily="34" charset="0"/>
              </a:rPr>
              <a:t>            قاعات دراسية كبيرة «المدرجة»</a:t>
            </a:r>
          </a:p>
          <a:p>
            <a:pPr algn="justLow"/>
            <a:r>
              <a:rPr lang="ar-OM" sz="2000" dirty="0" smtClean="0">
                <a:latin typeface="Arial" panose="020B0604020202020204" pitchFamily="34" charset="0"/>
                <a:cs typeface="Arial" panose="020B0604020202020204" pitchFamily="34" charset="0"/>
              </a:rPr>
              <a:t>            قاعات دراسية صغيرة «المستوية»</a:t>
            </a:r>
            <a:endParaRPr lang="ar-OM" sz="2000" dirty="0">
              <a:latin typeface="Arial" panose="020B0604020202020204" pitchFamily="34" charset="0"/>
              <a:cs typeface="Arial" panose="020B0604020202020204" pitchFamily="34" charset="0"/>
            </a:endParaRPr>
          </a:p>
          <a:p>
            <a:pPr marL="85725" algn="justLow">
              <a:lnSpc>
                <a:spcPct val="80000"/>
              </a:lnSpc>
            </a:pPr>
            <a:endParaRPr lang="ar-OM"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17857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ربع نص 5"/>
          <p:cNvSpPr txBox="1"/>
          <p:nvPr/>
        </p:nvSpPr>
        <p:spPr>
          <a:xfrm>
            <a:off x="1048871" y="437312"/>
            <a:ext cx="8749552" cy="2246769"/>
          </a:xfrm>
          <a:prstGeom prst="rect">
            <a:avLst/>
          </a:prstGeom>
          <a:noFill/>
          <a:ln w="9525">
            <a:noFill/>
            <a:miter lim="800000"/>
            <a:headEnd/>
            <a:tailEnd/>
          </a:ln>
          <a:effectLst/>
        </p:spPr>
        <p:txBody>
          <a:bodyPr wrap="square" rtlCol="1">
            <a:spAutoFit/>
          </a:bodyPr>
          <a:lstStyle/>
          <a:p>
            <a:pPr marL="342900" indent="20638" algn="justLow">
              <a:buFont typeface="Courier New" panose="02070309020205020404" pitchFamily="49" charset="0"/>
              <a:buChar char="o"/>
            </a:pPr>
            <a:r>
              <a:rPr lang="ar-OM" sz="2000" dirty="0" smtClean="0">
                <a:latin typeface="Arial" panose="020B0604020202020204" pitchFamily="34" charset="0"/>
                <a:cs typeface="Arial" panose="020B0604020202020204" pitchFamily="34" charset="0"/>
              </a:rPr>
              <a:t> القاعات الدراسية الكبيرة «المدرجة»:</a:t>
            </a:r>
          </a:p>
          <a:p>
            <a:pPr marL="538163" algn="justLow"/>
            <a:r>
              <a:rPr lang="ar-OM" sz="2000" dirty="0" smtClean="0">
                <a:latin typeface="Arial" panose="020B0604020202020204" pitchFamily="34" charset="0"/>
                <a:cs typeface="Arial" panose="020B0604020202020204" pitchFamily="34" charset="0"/>
              </a:rPr>
              <a:t>وهي القاعات التي تستوعب عادة مراحلة دراسية كاملة 200 طالباً فما فوق ، علماً بأن بعض القاعات الدراسية الكبيرة قد يصل سعتها الى 500 طالب. ويصل إرتفاع القاعات التي يزيد مقاعدها عن 75 مقعداً 4.2 م كحد أدنى.</a:t>
            </a:r>
          </a:p>
          <a:p>
            <a:pPr marL="342900" indent="20638" algn="justLow">
              <a:buFont typeface="Courier New" panose="02070309020205020404" pitchFamily="49" charset="0"/>
              <a:buChar char="o"/>
            </a:pPr>
            <a:r>
              <a:rPr lang="ar-OM" sz="2000" dirty="0" smtClean="0">
                <a:latin typeface="Arial" panose="020B0604020202020204" pitchFamily="34" charset="0"/>
              </a:rPr>
              <a:t> القاعات </a:t>
            </a:r>
            <a:r>
              <a:rPr lang="ar-OM" sz="2000" dirty="0">
                <a:latin typeface="Arial" panose="020B0604020202020204" pitchFamily="34" charset="0"/>
              </a:rPr>
              <a:t>الدراسية </a:t>
            </a:r>
            <a:r>
              <a:rPr lang="ar-OM" sz="2000" dirty="0" smtClean="0">
                <a:latin typeface="Arial" panose="020B0604020202020204" pitchFamily="34" charset="0"/>
              </a:rPr>
              <a:t>الصغيرة «المستوية»:</a:t>
            </a:r>
            <a:endParaRPr lang="ar-OM" sz="2000" dirty="0">
              <a:latin typeface="Arial" panose="020B0604020202020204" pitchFamily="34" charset="0"/>
            </a:endParaRPr>
          </a:p>
          <a:p>
            <a:pPr marL="538163" algn="justLow"/>
            <a:r>
              <a:rPr lang="ar-OM" sz="2000" dirty="0" smtClean="0">
                <a:latin typeface="Arial" panose="020B0604020202020204" pitchFamily="34" charset="0"/>
                <a:cs typeface="Arial" panose="020B0604020202020204" pitchFamily="34" charset="0"/>
              </a:rPr>
              <a:t>وهي القاعات التي يكون استيعابها بين 25 – 50 طالباً وهي أساس الهيكل التدريسي لمعظم المواد النظرية وتشكل نسبة كبيرة من مساحة المبنى التعليمي .</a:t>
            </a:r>
          </a:p>
        </p:txBody>
      </p:sp>
      <p:sp>
        <p:nvSpPr>
          <p:cNvPr id="5" name="مربع نص 5"/>
          <p:cNvSpPr txBox="1"/>
          <p:nvPr/>
        </p:nvSpPr>
        <p:spPr>
          <a:xfrm>
            <a:off x="1048871" y="2684081"/>
            <a:ext cx="8749552" cy="1323439"/>
          </a:xfrm>
          <a:prstGeom prst="rect">
            <a:avLst/>
          </a:prstGeom>
          <a:noFill/>
          <a:ln w="9525">
            <a:noFill/>
            <a:miter lim="800000"/>
            <a:headEnd/>
            <a:tailEnd/>
          </a:ln>
          <a:effectLst/>
        </p:spPr>
        <p:txBody>
          <a:bodyPr wrap="square" rtlCol="1">
            <a:spAutoFit/>
          </a:bodyPr>
          <a:lstStyle/>
          <a:p>
            <a:pPr marL="342900" indent="-342900" algn="justLow">
              <a:buFontTx/>
              <a:buChar char="-"/>
            </a:pPr>
            <a:r>
              <a:rPr lang="ar-OM" sz="2000" dirty="0" smtClean="0">
                <a:latin typeface="Arial" panose="020B0604020202020204" pitchFamily="34" charset="0"/>
                <a:cs typeface="Arial" panose="020B0604020202020204" pitchFamily="34" charset="0"/>
              </a:rPr>
              <a:t>يمكن تصميم القاعات الكبيرة «المدرجة» في قسم منعزل زمرتبط مع الأقسام الباقية عن طريق ممرات مغلقة أو مفتوحة .</a:t>
            </a:r>
          </a:p>
          <a:p>
            <a:pPr algn="justLow"/>
            <a:r>
              <a:rPr lang="ar-OM" sz="2000" dirty="0" smtClean="0">
                <a:solidFill>
                  <a:schemeClr val="accent6">
                    <a:lumMod val="75000"/>
                  </a:schemeClr>
                </a:solidFill>
                <a:latin typeface="Arial" panose="020B0604020202020204" pitchFamily="34" charset="0"/>
              </a:rPr>
              <a:t>المسافات بين ظهر المقاعد في قاعات المحاضرات بالنسبة الى عدد المقاعد المستمرة وطريقة الإخلاء الفوريالمتبعة فيها :</a:t>
            </a:r>
            <a:endParaRPr lang="ar-EG" sz="2000" dirty="0">
              <a:solidFill>
                <a:schemeClr val="accent6">
                  <a:lumMod val="75000"/>
                </a:schemeClr>
              </a:solidFill>
              <a:latin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3657443"/>
              </p:ext>
            </p:extLst>
          </p:nvPr>
        </p:nvGraphicFramePr>
        <p:xfrm>
          <a:off x="1506072" y="4195482"/>
          <a:ext cx="7567705" cy="1677296"/>
        </p:xfrm>
        <a:graphic>
          <a:graphicData uri="http://schemas.openxmlformats.org/drawingml/2006/table">
            <a:tbl>
              <a:tblPr rtl="1" firstRow="1" bandRow="1">
                <a:tableStyleId>{E8B1032C-EA38-4F05-BA0D-38AFFFC7BED3}</a:tableStyleId>
              </a:tblPr>
              <a:tblGrid>
                <a:gridCol w="1933387"/>
                <a:gridCol w="1976718"/>
                <a:gridCol w="1761565"/>
                <a:gridCol w="1896035"/>
              </a:tblGrid>
              <a:tr h="564776">
                <a:tc gridSpan="2">
                  <a:txBody>
                    <a:bodyPr/>
                    <a:lstStyle/>
                    <a:p>
                      <a:pPr algn="ctr" rtl="1"/>
                      <a:r>
                        <a:rPr lang="ar-OM" dirty="0" smtClean="0">
                          <a:latin typeface="Arial" panose="020B0604020202020204" pitchFamily="34" charset="0"/>
                          <a:cs typeface="Arial" panose="020B0604020202020204" pitchFamily="34" charset="0"/>
                        </a:rPr>
                        <a:t>عدد المقاعد ضمن إخلاء الصف الواحد</a:t>
                      </a:r>
                      <a:endParaRPr lang="ar-OM" dirty="0">
                        <a:latin typeface="Arial" panose="020B0604020202020204" pitchFamily="34" charset="0"/>
                        <a:cs typeface="Arial" panose="020B0604020202020204" pitchFamily="34" charset="0"/>
                      </a:endParaRPr>
                    </a:p>
                  </a:txBody>
                  <a:tcPr anchor="ctr"/>
                </a:tc>
                <a:tc hMerge="1">
                  <a:txBody>
                    <a:bodyPr/>
                    <a:lstStyle/>
                    <a:p>
                      <a:pPr algn="ctr" rtl="1"/>
                      <a:endParaRPr lang="ar-OM" dirty="0">
                        <a:latin typeface="Arial" panose="020B0604020202020204" pitchFamily="34" charset="0"/>
                        <a:cs typeface="Arial" panose="020B0604020202020204" pitchFamily="34" charset="0"/>
                      </a:endParaRPr>
                    </a:p>
                  </a:txBody>
                  <a:tcPr/>
                </a:tc>
                <a:tc gridSpan="2">
                  <a:txBody>
                    <a:bodyPr/>
                    <a:lstStyle/>
                    <a:p>
                      <a:pPr algn="ctr" rtl="1"/>
                      <a:r>
                        <a:rPr lang="ar-OM" dirty="0" smtClean="0">
                          <a:latin typeface="Arial" panose="020B0604020202020204" pitchFamily="34" charset="0"/>
                          <a:cs typeface="Arial" panose="020B0604020202020204" pitchFamily="34" charset="0"/>
                        </a:rPr>
                        <a:t>المسافة بين ظهر مقعد ومقعد</a:t>
                      </a:r>
                      <a:r>
                        <a:rPr lang="ar-OM" baseline="0" dirty="0" smtClean="0">
                          <a:latin typeface="Arial" panose="020B0604020202020204" pitchFamily="34" charset="0"/>
                          <a:cs typeface="Arial" panose="020B0604020202020204" pitchFamily="34" charset="0"/>
                        </a:rPr>
                        <a:t> «</a:t>
                      </a:r>
                      <a:r>
                        <a:rPr lang="ar-OM" dirty="0" smtClean="0">
                          <a:latin typeface="Arial" panose="020B0604020202020204" pitchFamily="34" charset="0"/>
                          <a:cs typeface="Arial" panose="020B0604020202020204" pitchFamily="34" charset="0"/>
                        </a:rPr>
                        <a:t>سم»</a:t>
                      </a:r>
                      <a:endParaRPr lang="ar-OM" dirty="0">
                        <a:latin typeface="Arial" panose="020B0604020202020204" pitchFamily="34" charset="0"/>
                        <a:cs typeface="Arial" panose="020B0604020202020204" pitchFamily="34" charset="0"/>
                      </a:endParaRPr>
                    </a:p>
                  </a:txBody>
                  <a:tcPr anchor="ctr"/>
                </a:tc>
                <a:tc hMerge="1">
                  <a:txBody>
                    <a:bodyPr/>
                    <a:lstStyle/>
                    <a:p>
                      <a:pPr algn="ctr" rtl="1"/>
                      <a:endParaRPr lang="ar-OM" dirty="0">
                        <a:latin typeface="Arial" panose="020B0604020202020204" pitchFamily="34" charset="0"/>
                        <a:cs typeface="Arial" panose="020B0604020202020204" pitchFamily="34" charset="0"/>
                      </a:endParaRPr>
                    </a:p>
                  </a:txBody>
                  <a:tcPr/>
                </a:tc>
              </a:tr>
              <a:tr h="370840">
                <a:tc>
                  <a:txBody>
                    <a:bodyPr/>
                    <a:lstStyle/>
                    <a:p>
                      <a:pPr algn="ctr" rtl="1"/>
                      <a:r>
                        <a:rPr lang="ar-OM" dirty="0" smtClean="0">
                          <a:latin typeface="Arial" panose="020B0604020202020204" pitchFamily="34" charset="0"/>
                          <a:cs typeface="Arial" panose="020B0604020202020204" pitchFamily="34" charset="0"/>
                        </a:rPr>
                        <a:t>من جانب واحد</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من جانبين</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متحركة</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ثابتة</a:t>
                      </a:r>
                      <a:endParaRPr lang="ar-OM" dirty="0">
                        <a:latin typeface="Arial" panose="020B0604020202020204" pitchFamily="34" charset="0"/>
                        <a:cs typeface="Arial" panose="020B0604020202020204" pitchFamily="34" charset="0"/>
                      </a:endParaRPr>
                    </a:p>
                  </a:txBody>
                  <a:tcPr anchor="ctr"/>
                </a:tc>
              </a:tr>
              <a:tr h="370840">
                <a:tc>
                  <a:txBody>
                    <a:bodyPr/>
                    <a:lstStyle/>
                    <a:p>
                      <a:pPr algn="ctr" rtl="1"/>
                      <a:r>
                        <a:rPr lang="ar-OM" dirty="0" smtClean="0">
                          <a:latin typeface="Arial" panose="020B0604020202020204" pitchFamily="34" charset="0"/>
                          <a:cs typeface="Arial" panose="020B0604020202020204" pitchFamily="34" charset="0"/>
                        </a:rPr>
                        <a:t>6</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12</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85</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90</a:t>
                      </a:r>
                      <a:endParaRPr lang="ar-OM" dirty="0">
                        <a:latin typeface="Arial" panose="020B0604020202020204" pitchFamily="34" charset="0"/>
                        <a:cs typeface="Arial" panose="020B0604020202020204" pitchFamily="34" charset="0"/>
                      </a:endParaRPr>
                    </a:p>
                  </a:txBody>
                  <a:tcPr anchor="ctr"/>
                </a:tc>
              </a:tr>
              <a:tr h="370840">
                <a:tc>
                  <a:txBody>
                    <a:bodyPr/>
                    <a:lstStyle/>
                    <a:p>
                      <a:pPr algn="ctr" rtl="1"/>
                      <a:r>
                        <a:rPr lang="ar-OM" dirty="0" smtClean="0">
                          <a:latin typeface="Arial" panose="020B0604020202020204" pitchFamily="34" charset="0"/>
                          <a:cs typeface="Arial" panose="020B0604020202020204" pitchFamily="34" charset="0"/>
                        </a:rPr>
                        <a:t>12</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24</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90</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95</a:t>
                      </a:r>
                      <a:endParaRPr lang="ar-OM"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18823993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5"/>
          <p:cNvSpPr txBox="1"/>
          <p:nvPr/>
        </p:nvSpPr>
        <p:spPr>
          <a:xfrm>
            <a:off x="914400" y="1124221"/>
            <a:ext cx="8749552" cy="3785652"/>
          </a:xfrm>
          <a:prstGeom prst="rect">
            <a:avLst/>
          </a:prstGeom>
          <a:noFill/>
          <a:ln w="9525">
            <a:noFill/>
            <a:miter lim="800000"/>
            <a:headEnd/>
            <a:tailEnd/>
          </a:ln>
          <a:effectLst/>
        </p:spPr>
        <p:txBody>
          <a:bodyPr wrap="square" rtlCol="1">
            <a:spAutoFit/>
          </a:bodyPr>
          <a:lstStyle/>
          <a:p>
            <a:pPr marL="342900" indent="-342900" algn="justLow">
              <a:buFontTx/>
              <a:buChar char="-"/>
            </a:pPr>
            <a:r>
              <a:rPr lang="ar-OM" sz="2000" dirty="0" smtClean="0">
                <a:latin typeface="Arial" panose="020B0604020202020204" pitchFamily="34" charset="0"/>
                <a:cs typeface="Arial" panose="020B0604020202020204" pitchFamily="34" charset="0"/>
              </a:rPr>
              <a:t>يمكن جعل المسافة بين ظهر مقعد إلى الآخر 60 سم في حالة المقاعد الثابتة لجعل الأمر اقتصادياً.</a:t>
            </a:r>
          </a:p>
          <a:p>
            <a:pPr marL="342900" indent="-342900" algn="justLow">
              <a:buFontTx/>
              <a:buChar char="-"/>
            </a:pPr>
            <a:r>
              <a:rPr lang="ar-OM" sz="2000" dirty="0" smtClean="0">
                <a:latin typeface="Arial" panose="020B0604020202020204" pitchFamily="34" charset="0"/>
                <a:cs typeface="Arial" panose="020B0604020202020204" pitchFamily="34" charset="0"/>
              </a:rPr>
              <a:t>لا يسمح بتصميم مداخل أو سلالم داخل القاعات لا يستطيع المحاضر السيطرة عليها .</a:t>
            </a:r>
          </a:p>
          <a:p>
            <a:pPr marL="342900" indent="-342900" algn="justLow">
              <a:buFontTx/>
              <a:buChar char="-"/>
            </a:pPr>
            <a:r>
              <a:rPr lang="ar-OM" sz="2000" dirty="0" smtClean="0">
                <a:latin typeface="Arial" panose="020B0604020202020204" pitchFamily="34" charset="0"/>
                <a:cs typeface="Arial" panose="020B0604020202020204" pitchFamily="34" charset="0"/>
              </a:rPr>
              <a:t>يجب أن يحسب حجم القاعة التدريسية في حالة عدم وجود تكييف مركزي على اساس 4 م3 لكل مقعد .</a:t>
            </a:r>
          </a:p>
          <a:p>
            <a:pPr marL="342900" indent="-342900" algn="justLow">
              <a:buFontTx/>
              <a:buChar char="-"/>
            </a:pPr>
            <a:r>
              <a:rPr lang="ar-OM" sz="2000" dirty="0" smtClean="0">
                <a:latin typeface="Arial" panose="020B0604020202020204" pitchFamily="34" charset="0"/>
                <a:cs typeface="Arial" panose="020B0604020202020204" pitchFamily="34" charset="0"/>
              </a:rPr>
              <a:t>مقياس المقعد المستقل للطالب مع جزء متصل للكتابة 0.55 عرض * 0.45 طول وارتفاع لوح الكتابة 0.75 م .</a:t>
            </a:r>
          </a:p>
          <a:p>
            <a:pPr marL="342900" indent="-342900" algn="justLow">
              <a:buFontTx/>
              <a:buChar char="-"/>
            </a:pPr>
            <a:r>
              <a:rPr lang="ar-OM" sz="2000" dirty="0" smtClean="0">
                <a:latin typeface="Arial" panose="020B0604020202020204" pitchFamily="34" charset="0"/>
                <a:cs typeface="Arial" panose="020B0604020202020204" pitchFamily="34" charset="0"/>
              </a:rPr>
              <a:t>مقياس مناضد الطلبة في القاعات المتخصصة فيجب أ تكون بما لا يقل عن 0.50 م عرض * 0.60 م طول * 0.75 م ارتفاع ، وعادة يصمم كل مقعدين معاً .</a:t>
            </a:r>
          </a:p>
          <a:p>
            <a:pPr marL="342900" indent="-342900" algn="justLow">
              <a:buFontTx/>
              <a:buChar char="-"/>
            </a:pPr>
            <a:r>
              <a:rPr lang="ar-OM" sz="2000" dirty="0" smtClean="0">
                <a:latin typeface="Arial" panose="020B0604020202020204" pitchFamily="34" charset="0"/>
                <a:cs typeface="Arial" panose="020B0604020202020204" pitchFamily="34" charset="0"/>
              </a:rPr>
              <a:t>المساحة الإستغلالية للوحة السبورة يجب أن تكون ضمن الحدود التالية:</a:t>
            </a:r>
          </a:p>
          <a:p>
            <a:pPr marL="342900" indent="-342900" algn="justLow">
              <a:buFontTx/>
              <a:buChar char="-"/>
            </a:pPr>
            <a:r>
              <a:rPr lang="ar-OM" sz="2000" dirty="0" smtClean="0">
                <a:latin typeface="Arial" panose="020B0604020202020204" pitchFamily="34" charset="0"/>
                <a:cs typeface="Arial" panose="020B0604020202020204" pitchFamily="34" charset="0"/>
              </a:rPr>
              <a:t>للقاعات من 50 – 75 مقعداً لا تقل المساحة عن 5 م 2 .</a:t>
            </a:r>
          </a:p>
          <a:p>
            <a:pPr marL="342900" indent="-342900" algn="justLow">
              <a:buFontTx/>
              <a:buChar char="-"/>
            </a:pPr>
            <a:r>
              <a:rPr lang="ar-OM" sz="2000" dirty="0">
                <a:latin typeface="Arial" panose="020B0604020202020204" pitchFamily="34" charset="0"/>
              </a:rPr>
              <a:t>للقاعات من </a:t>
            </a:r>
            <a:r>
              <a:rPr lang="ar-OM" sz="2000" dirty="0" smtClean="0">
                <a:latin typeface="Arial" panose="020B0604020202020204" pitchFamily="34" charset="0"/>
              </a:rPr>
              <a:t>75 </a:t>
            </a:r>
            <a:r>
              <a:rPr lang="ar-OM" sz="2000" dirty="0">
                <a:latin typeface="Arial" panose="020B0604020202020204" pitchFamily="34" charset="0"/>
              </a:rPr>
              <a:t>– </a:t>
            </a:r>
            <a:r>
              <a:rPr lang="ar-OM" sz="2000" dirty="0" smtClean="0">
                <a:latin typeface="Arial" panose="020B0604020202020204" pitchFamily="34" charset="0"/>
              </a:rPr>
              <a:t>200 </a:t>
            </a:r>
            <a:r>
              <a:rPr lang="ar-OM" sz="2000" dirty="0">
                <a:latin typeface="Arial" panose="020B0604020202020204" pitchFamily="34" charset="0"/>
              </a:rPr>
              <a:t>مقعداً لا تقل المساحة عن </a:t>
            </a:r>
            <a:r>
              <a:rPr lang="ar-OM" sz="2000" dirty="0" smtClean="0">
                <a:latin typeface="Arial" panose="020B0604020202020204" pitchFamily="34" charset="0"/>
              </a:rPr>
              <a:t>7 </a:t>
            </a:r>
            <a:r>
              <a:rPr lang="ar-OM" sz="2000" dirty="0">
                <a:latin typeface="Arial" panose="020B0604020202020204" pitchFamily="34" charset="0"/>
              </a:rPr>
              <a:t>م 2 .</a:t>
            </a:r>
          </a:p>
          <a:p>
            <a:pPr marL="342900" indent="-342900" algn="justLow">
              <a:buFontTx/>
              <a:buChar char="-"/>
            </a:pPr>
            <a:r>
              <a:rPr lang="ar-OM" sz="2000" dirty="0">
                <a:latin typeface="Arial" panose="020B0604020202020204" pitchFamily="34" charset="0"/>
              </a:rPr>
              <a:t>للقاعات من </a:t>
            </a:r>
            <a:r>
              <a:rPr lang="ar-OM" sz="2000" dirty="0" smtClean="0">
                <a:latin typeface="Arial" panose="020B0604020202020204" pitchFamily="34" charset="0"/>
              </a:rPr>
              <a:t>200 </a:t>
            </a:r>
            <a:r>
              <a:rPr lang="ar-OM" sz="2000" dirty="0">
                <a:latin typeface="Arial" panose="020B0604020202020204" pitchFamily="34" charset="0"/>
              </a:rPr>
              <a:t>مقعداً </a:t>
            </a:r>
            <a:r>
              <a:rPr lang="ar-OM" sz="2000" dirty="0" smtClean="0">
                <a:latin typeface="Arial" panose="020B0604020202020204" pitchFamily="34" charset="0"/>
              </a:rPr>
              <a:t>فما فوق لا </a:t>
            </a:r>
            <a:r>
              <a:rPr lang="ar-OM" sz="2000" dirty="0">
                <a:latin typeface="Arial" panose="020B0604020202020204" pitchFamily="34" charset="0"/>
              </a:rPr>
              <a:t>تقل المساحة عن </a:t>
            </a:r>
            <a:r>
              <a:rPr lang="ar-OM" sz="2000" dirty="0" smtClean="0">
                <a:latin typeface="Arial" panose="020B0604020202020204" pitchFamily="34" charset="0"/>
              </a:rPr>
              <a:t>10 </a:t>
            </a:r>
            <a:r>
              <a:rPr lang="ar-OM" sz="2000" dirty="0">
                <a:latin typeface="Arial" panose="020B0604020202020204" pitchFamily="34" charset="0"/>
              </a:rPr>
              <a:t>م 2 .</a:t>
            </a:r>
          </a:p>
          <a:p>
            <a:pPr marL="342900" indent="-342900" algn="justLow">
              <a:buFontTx/>
              <a:buChar char="-"/>
            </a:pPr>
            <a:endParaRPr lang="ar-OM"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96025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37055" y="310934"/>
            <a:ext cx="5174815" cy="400110"/>
          </a:xfrm>
          <a:prstGeom prst="rect">
            <a:avLst/>
          </a:prstGeom>
        </p:spPr>
        <p:txBody>
          <a:bodyPr wrap="none">
            <a:spAutoFit/>
          </a:bodyPr>
          <a:lstStyle/>
          <a:p>
            <a:pPr marL="342900" lvl="0" indent="-342900">
              <a:buFont typeface="Wingdings" panose="05000000000000000000" pitchFamily="2" charset="2"/>
              <a:buChar char="v"/>
            </a:pPr>
            <a:r>
              <a:rPr lang="ar-OM" sz="2000" dirty="0" smtClean="0">
                <a:solidFill>
                  <a:srgbClr val="70AD47">
                    <a:lumMod val="75000"/>
                  </a:srgbClr>
                </a:solidFill>
                <a:latin typeface="Arial" panose="020B0604020202020204" pitchFamily="34" charset="0"/>
              </a:rPr>
              <a:t>المعيار المساحي للمقعد الواحد لمختلف القاعات الدراسية </a:t>
            </a:r>
            <a:r>
              <a:rPr lang="ar-SA" sz="2000" dirty="0" smtClean="0">
                <a:solidFill>
                  <a:srgbClr val="70AD47">
                    <a:lumMod val="75000"/>
                  </a:srgbClr>
                </a:solidFill>
                <a:latin typeface="Arial" panose="020B0604020202020204" pitchFamily="34" charset="0"/>
              </a:rPr>
              <a:t>:</a:t>
            </a:r>
            <a:endParaRPr lang="ar-EG" sz="2000" dirty="0">
              <a:solidFill>
                <a:srgbClr val="70AD47">
                  <a:lumMod val="75000"/>
                </a:srgbClr>
              </a:solidFill>
              <a:latin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123600944"/>
              </p:ext>
            </p:extLst>
          </p:nvPr>
        </p:nvGraphicFramePr>
        <p:xfrm>
          <a:off x="1653988" y="1062317"/>
          <a:ext cx="7676775" cy="3977640"/>
        </p:xfrm>
        <a:graphic>
          <a:graphicData uri="http://schemas.openxmlformats.org/drawingml/2006/table">
            <a:tbl>
              <a:tblPr rtl="1" firstRow="1" bandRow="1">
                <a:tableStyleId>{E8B1032C-EA38-4F05-BA0D-38AFFFC7BED3}</a:tableStyleId>
              </a:tblPr>
              <a:tblGrid>
                <a:gridCol w="2580340"/>
                <a:gridCol w="1600199"/>
                <a:gridCol w="1640542"/>
                <a:gridCol w="1855694"/>
              </a:tblGrid>
              <a:tr h="564776">
                <a:tc>
                  <a:txBody>
                    <a:bodyPr/>
                    <a:lstStyle/>
                    <a:p>
                      <a:pPr algn="ctr" rtl="1"/>
                      <a:r>
                        <a:rPr lang="ar-OM" dirty="0" smtClean="0">
                          <a:latin typeface="Arial" panose="020B0604020202020204" pitchFamily="34" charset="0"/>
                          <a:cs typeface="Arial" panose="020B0604020202020204" pitchFamily="34" charset="0"/>
                        </a:rPr>
                        <a:t>نوع القاعة الدراسية</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الاستيعاب</a:t>
                      </a:r>
                    </a:p>
                    <a:p>
                      <a:pPr algn="ctr" rtl="1"/>
                      <a:r>
                        <a:rPr lang="ar-OM" baseline="0" dirty="0" smtClean="0">
                          <a:latin typeface="Arial" panose="020B0604020202020204" pitchFamily="34" charset="0"/>
                          <a:cs typeface="Arial" panose="020B0604020202020204" pitchFamily="34" charset="0"/>
                        </a:rPr>
                        <a:t> «عدد المقاعد»</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المساحة المخصصة</a:t>
                      </a:r>
                    </a:p>
                    <a:p>
                      <a:pPr algn="ctr" rtl="1"/>
                      <a:r>
                        <a:rPr lang="ar-OM" dirty="0" smtClean="0">
                          <a:latin typeface="Arial" panose="020B0604020202020204" pitchFamily="34" charset="0"/>
                          <a:cs typeface="Arial" panose="020B0604020202020204" pitchFamily="34" charset="0"/>
                        </a:rPr>
                        <a:t>للمقعد الواحد م2</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المساحة الاجمالية</a:t>
                      </a:r>
                    </a:p>
                    <a:p>
                      <a:pPr algn="ctr" rtl="1"/>
                      <a:r>
                        <a:rPr lang="ar-OM" dirty="0" smtClean="0">
                          <a:latin typeface="Arial" panose="020B0604020202020204" pitchFamily="34" charset="0"/>
                          <a:cs typeface="Arial" panose="020B0604020202020204" pitchFamily="34" charset="0"/>
                        </a:rPr>
                        <a:t>م2</a:t>
                      </a:r>
                      <a:endParaRPr lang="ar-OM" dirty="0">
                        <a:latin typeface="Arial" panose="020B0604020202020204" pitchFamily="34" charset="0"/>
                        <a:cs typeface="Arial" panose="020B0604020202020204" pitchFamily="34" charset="0"/>
                      </a:endParaRPr>
                    </a:p>
                  </a:txBody>
                  <a:tcPr/>
                </a:tc>
              </a:tr>
              <a:tr h="370840">
                <a:tc>
                  <a:txBody>
                    <a:bodyPr/>
                    <a:lstStyle/>
                    <a:p>
                      <a:pPr algn="ctr" rtl="1"/>
                      <a:r>
                        <a:rPr lang="ar-OM" dirty="0" smtClean="0">
                          <a:latin typeface="Arial" panose="020B0604020202020204" pitchFamily="34" charset="0"/>
                          <a:cs typeface="Arial" panose="020B0604020202020204" pitchFamily="34" charset="0"/>
                        </a:rPr>
                        <a:t>قاعات محاضرات كبيرة ومدرجة</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500</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0.9</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450</a:t>
                      </a:r>
                      <a:endParaRPr lang="ar-OM" dirty="0">
                        <a:latin typeface="Arial" panose="020B0604020202020204" pitchFamily="34" charset="0"/>
                        <a:cs typeface="Arial" panose="020B0604020202020204" pitchFamily="34" charset="0"/>
                      </a:endParaRPr>
                    </a:p>
                  </a:txBody>
                  <a:tcPr anchor="ctr"/>
                </a:tc>
              </a:tr>
              <a:tr h="370840">
                <a:tc>
                  <a:txBody>
                    <a:bodyPr/>
                    <a:lstStyle/>
                    <a:p>
                      <a:pPr algn="ctr" rtl="1"/>
                      <a:r>
                        <a:rPr lang="ar-OM" dirty="0" smtClean="0">
                          <a:latin typeface="Arial" panose="020B0604020202020204" pitchFamily="34" charset="0"/>
                          <a:cs typeface="Arial" panose="020B0604020202020204" pitchFamily="34" charset="0"/>
                        </a:rPr>
                        <a:t>قاعات محاضرات كبيرة مدرجة</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400</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1</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400</a:t>
                      </a:r>
                      <a:endParaRPr lang="ar-OM" dirty="0">
                        <a:latin typeface="Arial" panose="020B0604020202020204" pitchFamily="34" charset="0"/>
                        <a:cs typeface="Arial" panose="020B0604020202020204" pitchFamily="34" charset="0"/>
                      </a:endParaRPr>
                    </a:p>
                  </a:txBody>
                  <a:tcPr anchor="ctr"/>
                </a:tc>
              </a:tr>
              <a:tr h="370840">
                <a:tc>
                  <a:txBody>
                    <a:bodyPr/>
                    <a:lstStyle/>
                    <a:p>
                      <a:pPr algn="ctr" rtl="1"/>
                      <a:r>
                        <a:rPr lang="ar-OM" dirty="0" smtClean="0">
                          <a:latin typeface="Arial" panose="020B0604020202020204" pitchFamily="34" charset="0"/>
                          <a:cs typeface="Arial" panose="020B0604020202020204" pitchFamily="34" charset="0"/>
                        </a:rPr>
                        <a:t>قاعات محاضرات مدرجة</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200-300</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1.1</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220-330</a:t>
                      </a:r>
                      <a:endParaRPr lang="ar-OM" dirty="0">
                        <a:latin typeface="Arial" panose="020B0604020202020204" pitchFamily="34" charset="0"/>
                        <a:cs typeface="Arial" panose="020B0604020202020204" pitchFamily="34" charset="0"/>
                      </a:endParaRPr>
                    </a:p>
                  </a:txBody>
                  <a:tcPr anchor="ctr"/>
                </a:tc>
              </a:tr>
              <a:tr h="370840">
                <a:tc>
                  <a:txBody>
                    <a:bodyPr/>
                    <a:lstStyle/>
                    <a:p>
                      <a:pPr algn="ctr" rtl="1"/>
                      <a:r>
                        <a:rPr lang="ar-OM" dirty="0" smtClean="0">
                          <a:latin typeface="Arial" panose="020B0604020202020204" pitchFamily="34" charset="0"/>
                          <a:cs typeface="Arial" panose="020B0604020202020204" pitchFamily="34" charset="0"/>
                        </a:rPr>
                        <a:t>قاعات دراسية مدرجة</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150</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1.2</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180</a:t>
                      </a:r>
                      <a:endParaRPr lang="ar-OM" dirty="0">
                        <a:latin typeface="Arial" panose="020B0604020202020204" pitchFamily="34" charset="0"/>
                        <a:cs typeface="Arial" panose="020B0604020202020204" pitchFamily="34" charset="0"/>
                      </a:endParaRPr>
                    </a:p>
                  </a:txBody>
                  <a:tcPr anchor="ctr"/>
                </a:tc>
              </a:tr>
              <a:tr h="370840">
                <a:tc>
                  <a:txBody>
                    <a:bodyPr/>
                    <a:lstStyle/>
                    <a:p>
                      <a:pPr algn="ctr" rtl="1"/>
                      <a:r>
                        <a:rPr lang="ar-OM" dirty="0" smtClean="0">
                          <a:latin typeface="Arial" panose="020B0604020202020204" pitchFamily="34" charset="0"/>
                          <a:cs typeface="Arial" panose="020B0604020202020204" pitchFamily="34" charset="0"/>
                        </a:rPr>
                        <a:t>قاعات دراسية مدرجة</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100</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1.3</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130</a:t>
                      </a:r>
                      <a:endParaRPr lang="ar-OM" dirty="0">
                        <a:latin typeface="Arial" panose="020B0604020202020204" pitchFamily="34" charset="0"/>
                        <a:cs typeface="Arial" panose="020B0604020202020204" pitchFamily="34" charset="0"/>
                      </a:endParaRPr>
                    </a:p>
                  </a:txBody>
                  <a:tcPr anchor="ctr"/>
                </a:tc>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OM" dirty="0" smtClean="0">
                          <a:latin typeface="Arial" panose="020B0604020202020204" pitchFamily="34" charset="0"/>
                          <a:cs typeface="+mn-cs"/>
                        </a:rPr>
                        <a:t>قاعات دراسية مدرجة</a:t>
                      </a:r>
                    </a:p>
                  </a:txBody>
                  <a:tcPr/>
                </a:tc>
                <a:tc>
                  <a:txBody>
                    <a:bodyPr/>
                    <a:lstStyle/>
                    <a:p>
                      <a:pPr algn="ctr" rtl="1"/>
                      <a:r>
                        <a:rPr lang="ar-OM" dirty="0" smtClean="0">
                          <a:latin typeface="Arial" panose="020B0604020202020204" pitchFamily="34" charset="0"/>
                          <a:cs typeface="Arial" panose="020B0604020202020204" pitchFamily="34" charset="0"/>
                        </a:rPr>
                        <a:t>75</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1.4</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105</a:t>
                      </a:r>
                      <a:endParaRPr lang="ar-OM" dirty="0">
                        <a:latin typeface="Arial" panose="020B0604020202020204" pitchFamily="34" charset="0"/>
                        <a:cs typeface="Arial" panose="020B0604020202020204" pitchFamily="34" charset="0"/>
                      </a:endParaRPr>
                    </a:p>
                  </a:txBody>
                  <a:tcPr anchor="ctr"/>
                </a:tc>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OM" dirty="0" smtClean="0">
                          <a:latin typeface="Arial" panose="020B0604020202020204" pitchFamily="34" charset="0"/>
                          <a:cs typeface="+mn-cs"/>
                        </a:rPr>
                        <a:t>صفوف دراسية</a:t>
                      </a:r>
                    </a:p>
                  </a:txBody>
                  <a:tcPr/>
                </a:tc>
                <a:tc>
                  <a:txBody>
                    <a:bodyPr/>
                    <a:lstStyle/>
                    <a:p>
                      <a:pPr algn="ctr" rtl="1"/>
                      <a:r>
                        <a:rPr lang="ar-OM" dirty="0" smtClean="0">
                          <a:latin typeface="Arial" panose="020B0604020202020204" pitchFamily="34" charset="0"/>
                          <a:cs typeface="Arial" panose="020B0604020202020204" pitchFamily="34" charset="0"/>
                        </a:rPr>
                        <a:t>50</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1.5</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75</a:t>
                      </a:r>
                      <a:endParaRPr lang="ar-OM" dirty="0">
                        <a:latin typeface="Arial" panose="020B0604020202020204" pitchFamily="34" charset="0"/>
                        <a:cs typeface="Arial" panose="020B0604020202020204" pitchFamily="34" charset="0"/>
                      </a:endParaRPr>
                    </a:p>
                  </a:txBody>
                  <a:tcPr anchor="ctr"/>
                </a:tc>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OM" dirty="0" smtClean="0">
                          <a:latin typeface="Arial" panose="020B0604020202020204" pitchFamily="34" charset="0"/>
                          <a:cs typeface="+mn-cs"/>
                        </a:rPr>
                        <a:t>صفوف تدريس متخصصة</a:t>
                      </a:r>
                    </a:p>
                  </a:txBody>
                  <a:tcPr/>
                </a:tc>
                <a:tc>
                  <a:txBody>
                    <a:bodyPr/>
                    <a:lstStyle/>
                    <a:p>
                      <a:pPr algn="ctr" rtl="1"/>
                      <a:r>
                        <a:rPr lang="ar-OM" dirty="0" smtClean="0">
                          <a:latin typeface="Arial" panose="020B0604020202020204" pitchFamily="34" charset="0"/>
                          <a:cs typeface="Arial" panose="020B0604020202020204" pitchFamily="34" charset="0"/>
                        </a:rPr>
                        <a:t>25</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2.2</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55</a:t>
                      </a:r>
                      <a:endParaRPr lang="ar-OM" dirty="0">
                        <a:latin typeface="Arial" panose="020B0604020202020204" pitchFamily="34" charset="0"/>
                        <a:cs typeface="Arial" panose="020B0604020202020204" pitchFamily="34" charset="0"/>
                      </a:endParaRPr>
                    </a:p>
                  </a:txBody>
                  <a:tcPr anchor="ctr"/>
                </a:tc>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OM" dirty="0" smtClean="0">
                          <a:latin typeface="Arial" panose="020B0604020202020204" pitchFamily="34" charset="0"/>
                          <a:cs typeface="+mn-cs"/>
                        </a:rPr>
                        <a:t>صفوف لمجموعة تخصصات</a:t>
                      </a:r>
                    </a:p>
                  </a:txBody>
                  <a:tcPr/>
                </a:tc>
                <a:tc>
                  <a:txBody>
                    <a:bodyPr/>
                    <a:lstStyle/>
                    <a:p>
                      <a:pPr algn="ctr" rtl="1"/>
                      <a:r>
                        <a:rPr lang="ar-OM" dirty="0" smtClean="0">
                          <a:latin typeface="Arial" panose="020B0604020202020204" pitchFamily="34" charset="0"/>
                          <a:cs typeface="Arial" panose="020B0604020202020204" pitchFamily="34" charset="0"/>
                        </a:rPr>
                        <a:t>12</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3</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36</a:t>
                      </a:r>
                      <a:endParaRPr lang="ar-OM" dirty="0">
                        <a:latin typeface="Arial" panose="020B0604020202020204" pitchFamily="34" charset="0"/>
                        <a:cs typeface="Arial" panose="020B0604020202020204" pitchFamily="34" charset="0"/>
                      </a:endParaRPr>
                    </a:p>
                  </a:txBody>
                  <a:tcPr anchor="ctr"/>
                </a:tc>
              </a:tr>
            </a:tbl>
          </a:graphicData>
        </a:graphic>
      </p:graphicFrame>
      <p:sp>
        <p:nvSpPr>
          <p:cNvPr id="4" name="Rectangle 3"/>
          <p:cNvSpPr/>
          <p:nvPr/>
        </p:nvSpPr>
        <p:spPr>
          <a:xfrm>
            <a:off x="4077608" y="5337442"/>
            <a:ext cx="5734262" cy="677108"/>
          </a:xfrm>
          <a:prstGeom prst="rect">
            <a:avLst/>
          </a:prstGeom>
        </p:spPr>
        <p:txBody>
          <a:bodyPr wrap="none">
            <a:spAutoFit/>
          </a:bodyPr>
          <a:lstStyle/>
          <a:p>
            <a:pPr marL="342900" lvl="0" indent="-342900">
              <a:buFont typeface="Wingdings" panose="05000000000000000000" pitchFamily="2" charset="2"/>
              <a:buChar char="v"/>
            </a:pPr>
            <a:r>
              <a:rPr lang="ar-OM" sz="2000" dirty="0" smtClean="0">
                <a:solidFill>
                  <a:srgbClr val="70AD47">
                    <a:lumMod val="75000"/>
                  </a:srgbClr>
                </a:solidFill>
                <a:latin typeface="Arial" panose="020B0604020202020204" pitchFamily="34" charset="0"/>
              </a:rPr>
              <a:t>ملاحظات </a:t>
            </a:r>
            <a:r>
              <a:rPr lang="ar-SA" sz="2000" dirty="0" smtClean="0">
                <a:solidFill>
                  <a:srgbClr val="70AD47">
                    <a:lumMod val="75000"/>
                  </a:srgbClr>
                </a:solidFill>
                <a:latin typeface="Arial" panose="020B0604020202020204" pitchFamily="34" charset="0"/>
              </a:rPr>
              <a:t>:</a:t>
            </a:r>
            <a:endParaRPr lang="ar-OM" sz="2000" dirty="0" smtClean="0">
              <a:solidFill>
                <a:srgbClr val="70AD47">
                  <a:lumMod val="75000"/>
                </a:srgbClr>
              </a:solidFill>
              <a:latin typeface="Arial" panose="020B0604020202020204" pitchFamily="34" charset="0"/>
            </a:endParaRPr>
          </a:p>
          <a:p>
            <a:pPr lvl="0"/>
            <a:r>
              <a:rPr lang="ar-OM" dirty="0">
                <a:latin typeface="Arial" panose="020B0604020202020204" pitchFamily="34" charset="0"/>
              </a:rPr>
              <a:t>- المعايير المبينة في الجدول هي الحد الأدنى المسموح به لمثل هذه القاعات .</a:t>
            </a:r>
          </a:p>
        </p:txBody>
      </p:sp>
    </p:spTree>
    <p:extLst>
      <p:ext uri="{BB962C8B-B14F-4D97-AF65-F5344CB8AC3E}">
        <p14:creationId xmlns:p14="http://schemas.microsoft.com/office/powerpoint/2010/main" val="4825565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10693" y="310934"/>
            <a:ext cx="4301177" cy="400110"/>
          </a:xfrm>
          <a:prstGeom prst="rect">
            <a:avLst/>
          </a:prstGeom>
        </p:spPr>
        <p:txBody>
          <a:bodyPr wrap="none">
            <a:spAutoFit/>
          </a:bodyPr>
          <a:lstStyle/>
          <a:p>
            <a:pPr marL="342900" lvl="0" indent="-342900">
              <a:buFont typeface="Wingdings" panose="05000000000000000000" pitchFamily="2" charset="2"/>
              <a:buChar char="v"/>
            </a:pPr>
            <a:r>
              <a:rPr lang="ar-OM" sz="2000" dirty="0" smtClean="0">
                <a:solidFill>
                  <a:srgbClr val="70AD47">
                    <a:lumMod val="75000"/>
                  </a:srgbClr>
                </a:solidFill>
                <a:latin typeface="Arial" panose="020B0604020202020204" pitchFamily="34" charset="0"/>
              </a:rPr>
              <a:t>المعيار المساحي لمختلف قاعات التعليم التقني :</a:t>
            </a:r>
            <a:endParaRPr lang="ar-EG" sz="2000" dirty="0">
              <a:solidFill>
                <a:srgbClr val="70AD47">
                  <a:lumMod val="75000"/>
                </a:srgbClr>
              </a:solidFill>
              <a:latin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646813326"/>
              </p:ext>
            </p:extLst>
          </p:nvPr>
        </p:nvGraphicFramePr>
        <p:xfrm>
          <a:off x="1129553" y="899303"/>
          <a:ext cx="8362575" cy="5284096"/>
        </p:xfrm>
        <a:graphic>
          <a:graphicData uri="http://schemas.openxmlformats.org/drawingml/2006/table">
            <a:tbl>
              <a:tblPr rtl="1" firstRow="1" bandRow="1">
                <a:tableStyleId>{E8B1032C-EA38-4F05-BA0D-38AFFFC7BED3}</a:tableStyleId>
              </a:tblPr>
              <a:tblGrid>
                <a:gridCol w="2163481"/>
                <a:gridCol w="3617259"/>
                <a:gridCol w="1452282"/>
                <a:gridCol w="1129553"/>
              </a:tblGrid>
              <a:tr h="564776">
                <a:tc gridSpan="2">
                  <a:txBody>
                    <a:bodyPr/>
                    <a:lstStyle/>
                    <a:p>
                      <a:pPr algn="ctr" rtl="1"/>
                      <a:r>
                        <a:rPr lang="ar-OM" dirty="0" smtClean="0">
                          <a:latin typeface="Arial" panose="020B0604020202020204" pitchFamily="34" charset="0"/>
                          <a:cs typeface="Arial" panose="020B0604020202020204" pitchFamily="34" charset="0"/>
                        </a:rPr>
                        <a:t>نوع الفضاء التعليمي</a:t>
                      </a:r>
                      <a:endParaRPr lang="ar-OM" dirty="0">
                        <a:latin typeface="Arial" panose="020B0604020202020204" pitchFamily="34" charset="0"/>
                        <a:cs typeface="Arial" panose="020B0604020202020204" pitchFamily="34" charset="0"/>
                      </a:endParaRPr>
                    </a:p>
                  </a:txBody>
                  <a:tcPr anchor="ctr"/>
                </a:tc>
                <a:tc hMerge="1">
                  <a:txBody>
                    <a:bodyPr/>
                    <a:lstStyle/>
                    <a:p>
                      <a:pPr algn="ctr" rtl="1"/>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الوحدة القياسية</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المساحة م2</a:t>
                      </a:r>
                      <a:endParaRPr lang="ar-OM" dirty="0">
                        <a:latin typeface="Arial" panose="020B0604020202020204" pitchFamily="34" charset="0"/>
                        <a:cs typeface="Arial" panose="020B0604020202020204" pitchFamily="34" charset="0"/>
                      </a:endParaRPr>
                    </a:p>
                  </a:txBody>
                  <a:tcPr anchor="ctr"/>
                </a:tc>
              </a:tr>
              <a:tr h="370840">
                <a:tc rowSpan="2">
                  <a:txBody>
                    <a:bodyPr/>
                    <a:lstStyle/>
                    <a:p>
                      <a:pPr algn="ctr" rtl="1"/>
                      <a:r>
                        <a:rPr lang="ar-OM" dirty="0" smtClean="0">
                          <a:latin typeface="Arial" panose="020B0604020202020204" pitchFamily="34" charset="0"/>
                          <a:cs typeface="Arial" panose="020B0604020202020204" pitchFamily="34" charset="0"/>
                        </a:rPr>
                        <a:t>قاعات تدريس متخصصة بوسائل تقنية في التعليم والإيضاح</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قاعة تدريس للأجهزة</a:t>
                      </a:r>
                      <a:r>
                        <a:rPr lang="ar-OM" baseline="0" dirty="0" smtClean="0">
                          <a:latin typeface="Arial" panose="020B0604020202020204" pitchFamily="34" charset="0"/>
                          <a:cs typeface="Arial" panose="020B0604020202020204" pitchFamily="34" charset="0"/>
                        </a:rPr>
                        <a:t> التقنية المختلفة</a:t>
                      </a:r>
                      <a:endParaRPr lang="ar-OM" dirty="0">
                        <a:latin typeface="Arial" panose="020B0604020202020204" pitchFamily="34" charset="0"/>
                        <a:cs typeface="Arial" panose="020B0604020202020204" pitchFamily="34" charset="0"/>
                      </a:endParaRPr>
                    </a:p>
                  </a:txBody>
                  <a:tcPr anchor="ctr"/>
                </a:tc>
                <a:tc rowSpan="2">
                  <a:txBody>
                    <a:bodyPr/>
                    <a:lstStyle/>
                    <a:p>
                      <a:pPr algn="ctr" rtl="1"/>
                      <a:r>
                        <a:rPr lang="ar-OM" dirty="0" smtClean="0">
                          <a:latin typeface="Arial" panose="020B0604020202020204" pitchFamily="34" charset="0"/>
                          <a:cs typeface="Arial" panose="020B0604020202020204" pitchFamily="34" charset="0"/>
                        </a:rPr>
                        <a:t>لكل مقعد</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2.2</a:t>
                      </a:r>
                      <a:endParaRPr lang="ar-OM" dirty="0">
                        <a:latin typeface="Arial" panose="020B0604020202020204" pitchFamily="34" charset="0"/>
                        <a:cs typeface="Arial" panose="020B0604020202020204" pitchFamily="34" charset="0"/>
                      </a:endParaRPr>
                    </a:p>
                  </a:txBody>
                  <a:tcPr anchor="ctr"/>
                </a:tc>
              </a:tr>
              <a:tr h="370840">
                <a:tc vMerge="1">
                  <a:txBody>
                    <a:bodyPr/>
                    <a:lstStyle/>
                    <a:p>
                      <a:pPr algn="ctr" rtl="1"/>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قاعات التدريس للأجهزة التقنية مع اجهزة</a:t>
                      </a:r>
                      <a:r>
                        <a:rPr lang="ar-OM" baseline="0" dirty="0" smtClean="0">
                          <a:latin typeface="Arial" panose="020B0604020202020204" pitchFamily="34" charset="0"/>
                          <a:cs typeface="Arial" panose="020B0604020202020204" pitchFamily="34" charset="0"/>
                        </a:rPr>
                        <a:t> الإستقبال</a:t>
                      </a:r>
                      <a:endParaRPr lang="ar-OM" dirty="0">
                        <a:latin typeface="Arial" panose="020B0604020202020204" pitchFamily="34" charset="0"/>
                        <a:cs typeface="Arial" panose="020B0604020202020204" pitchFamily="34" charset="0"/>
                      </a:endParaRPr>
                    </a:p>
                  </a:txBody>
                  <a:tcPr/>
                </a:tc>
                <a:tc vMerge="1">
                  <a:txBody>
                    <a:bodyPr/>
                    <a:lstStyle/>
                    <a:p>
                      <a:pPr algn="ctr" rtl="1"/>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3</a:t>
                      </a:r>
                      <a:endParaRPr lang="ar-OM" dirty="0">
                        <a:latin typeface="Arial" panose="020B0604020202020204" pitchFamily="34" charset="0"/>
                        <a:cs typeface="Arial" panose="020B0604020202020204" pitchFamily="34" charset="0"/>
                      </a:endParaRPr>
                    </a:p>
                  </a:txBody>
                  <a:tcPr anchor="ctr"/>
                </a:tc>
              </a:tr>
              <a:tr h="370840">
                <a:tc rowSpan="6">
                  <a:txBody>
                    <a:bodyPr/>
                    <a:lstStyle/>
                    <a:p>
                      <a:pPr algn="ctr" rtl="1"/>
                      <a:r>
                        <a:rPr lang="ar-OM" dirty="0" smtClean="0">
                          <a:latin typeface="Arial" panose="020B0604020202020204" pitchFamily="34" charset="0"/>
                          <a:cs typeface="Arial" panose="020B0604020202020204" pitchFamily="34" charset="0"/>
                        </a:rPr>
                        <a:t>قاعات الحواسيب</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قاعة حواسيب منضدية</a:t>
                      </a:r>
                      <a:endParaRPr lang="ar-OM" dirty="0">
                        <a:latin typeface="Arial" panose="020B0604020202020204" pitchFamily="34" charset="0"/>
                        <a:cs typeface="Arial" panose="020B0604020202020204" pitchFamily="34" charset="0"/>
                      </a:endParaRPr>
                    </a:p>
                  </a:txBody>
                  <a:tcPr/>
                </a:tc>
                <a:tc rowSpan="3">
                  <a:txBody>
                    <a:bodyPr/>
                    <a:lstStyle/>
                    <a:p>
                      <a:pPr algn="ctr" rtl="1"/>
                      <a:r>
                        <a:rPr lang="ar-OM" dirty="0" smtClean="0">
                          <a:latin typeface="Arial" panose="020B0604020202020204" pitchFamily="34" charset="0"/>
                          <a:cs typeface="+mn-cs"/>
                        </a:rPr>
                        <a:t>لكل مقعد</a:t>
                      </a:r>
                      <a:endParaRPr lang="ar-OM" dirty="0">
                        <a:latin typeface="Arial" panose="020B0604020202020204" pitchFamily="34" charset="0"/>
                        <a:cs typeface="+mn-cs"/>
                      </a:endParaRPr>
                    </a:p>
                  </a:txBody>
                  <a:tcPr anchor="ctr"/>
                </a:tc>
                <a:tc>
                  <a:txBody>
                    <a:bodyPr/>
                    <a:lstStyle/>
                    <a:p>
                      <a:pPr algn="ctr" rtl="1"/>
                      <a:r>
                        <a:rPr lang="ar-OM" dirty="0" smtClean="0">
                          <a:latin typeface="Arial" panose="020B0604020202020204" pitchFamily="34" charset="0"/>
                          <a:cs typeface="Arial" panose="020B0604020202020204" pitchFamily="34" charset="0"/>
                        </a:rPr>
                        <a:t>3</a:t>
                      </a:r>
                      <a:endParaRPr lang="ar-OM" dirty="0">
                        <a:latin typeface="Arial" panose="020B0604020202020204" pitchFamily="34" charset="0"/>
                        <a:cs typeface="Arial" panose="020B0604020202020204" pitchFamily="34" charset="0"/>
                      </a:endParaRPr>
                    </a:p>
                  </a:txBody>
                  <a:tcPr anchor="ctr"/>
                </a:tc>
              </a:tr>
              <a:tr h="370840">
                <a:tc vMerge="1">
                  <a:txBody>
                    <a:bodyPr/>
                    <a:lstStyle/>
                    <a:p>
                      <a:pPr algn="ctr" rtl="1"/>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قاعة حاسوب مركزي</a:t>
                      </a:r>
                      <a:endParaRPr lang="ar-OM" dirty="0">
                        <a:latin typeface="Arial" panose="020B0604020202020204" pitchFamily="34" charset="0"/>
                        <a:cs typeface="Arial" panose="020B0604020202020204" pitchFamily="34" charset="0"/>
                      </a:endParaRPr>
                    </a:p>
                  </a:txBody>
                  <a:tcPr/>
                </a:tc>
                <a:tc vMerge="1">
                  <a:txBody>
                    <a:bodyPr/>
                    <a:lstStyle/>
                    <a:p>
                      <a:pPr algn="ctr" rtl="1"/>
                      <a:endParaRPr lang="ar-OM" dirty="0">
                        <a:latin typeface="Arial" panose="020B0604020202020204" pitchFamily="34" charset="0"/>
                        <a:cs typeface="+mn-cs"/>
                      </a:endParaRPr>
                    </a:p>
                  </a:txBody>
                  <a:tcPr anchor="ctr"/>
                </a:tc>
                <a:tc>
                  <a:txBody>
                    <a:bodyPr/>
                    <a:lstStyle/>
                    <a:p>
                      <a:pPr algn="ctr" rtl="1"/>
                      <a:r>
                        <a:rPr lang="ar-OM" dirty="0" smtClean="0">
                          <a:latin typeface="Arial" panose="020B0604020202020204" pitchFamily="34" charset="0"/>
                          <a:cs typeface="Arial" panose="020B0604020202020204" pitchFamily="34" charset="0"/>
                        </a:rPr>
                        <a:t>6-7.5</a:t>
                      </a:r>
                      <a:endParaRPr lang="ar-OM" dirty="0">
                        <a:latin typeface="Arial" panose="020B0604020202020204" pitchFamily="34" charset="0"/>
                        <a:cs typeface="Arial" panose="020B0604020202020204" pitchFamily="34" charset="0"/>
                      </a:endParaRPr>
                    </a:p>
                  </a:txBody>
                  <a:tcPr anchor="ctr"/>
                </a:tc>
              </a:tr>
              <a:tr h="370840">
                <a:tc vMerge="1">
                  <a:txBody>
                    <a:bodyPr/>
                    <a:lstStyle/>
                    <a:p>
                      <a:pPr algn="ctr" rtl="1"/>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قاعة تحضير المعلومات</a:t>
                      </a:r>
                      <a:endParaRPr lang="ar-OM" dirty="0">
                        <a:latin typeface="Arial" panose="020B0604020202020204" pitchFamily="34" charset="0"/>
                        <a:cs typeface="Arial" panose="020B0604020202020204" pitchFamily="34" charset="0"/>
                      </a:endParaRPr>
                    </a:p>
                  </a:txBody>
                  <a:tcPr/>
                </a:tc>
                <a:tc vMerge="1">
                  <a:txBody>
                    <a:bodyPr/>
                    <a:lstStyle/>
                    <a:p>
                      <a:pPr algn="ctr" rtl="1"/>
                      <a:endParaRPr lang="ar-OM" dirty="0">
                        <a:latin typeface="Arial" panose="020B0604020202020204" pitchFamily="34" charset="0"/>
                        <a:cs typeface="+mn-cs"/>
                      </a:endParaRPr>
                    </a:p>
                  </a:txBody>
                  <a:tcPr anchor="ctr"/>
                </a:tc>
                <a:tc>
                  <a:txBody>
                    <a:bodyPr/>
                    <a:lstStyle/>
                    <a:p>
                      <a:pPr algn="ctr" rtl="1"/>
                      <a:r>
                        <a:rPr lang="ar-OM" dirty="0" smtClean="0">
                          <a:latin typeface="Arial" panose="020B0604020202020204" pitchFamily="34" charset="0"/>
                          <a:cs typeface="Arial" panose="020B0604020202020204" pitchFamily="34" charset="0"/>
                        </a:rPr>
                        <a:t>2.2</a:t>
                      </a:r>
                      <a:endParaRPr lang="ar-OM" dirty="0">
                        <a:latin typeface="Arial" panose="020B0604020202020204" pitchFamily="34" charset="0"/>
                        <a:cs typeface="Arial" panose="020B0604020202020204" pitchFamily="34" charset="0"/>
                      </a:endParaRPr>
                    </a:p>
                  </a:txBody>
                  <a:tcPr anchor="ctr"/>
                </a:tc>
              </a:tr>
              <a:tr h="370840">
                <a:tc vMerge="1">
                  <a:txBody>
                    <a:bodyPr/>
                    <a:lstStyle/>
                    <a:p>
                      <a:pPr algn="ctr" rtl="1"/>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قاعة مناهج الحاسوب</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mn-cs"/>
                        </a:rPr>
                        <a:t>-</a:t>
                      </a:r>
                      <a:endParaRPr lang="ar-OM" dirty="0">
                        <a:latin typeface="Arial" panose="020B0604020202020204" pitchFamily="34" charset="0"/>
                        <a:cs typeface="+mn-cs"/>
                      </a:endParaRPr>
                    </a:p>
                  </a:txBody>
                  <a:tcPr anchor="ctr"/>
                </a:tc>
                <a:tc>
                  <a:txBody>
                    <a:bodyPr/>
                    <a:lstStyle/>
                    <a:p>
                      <a:pPr algn="ctr" rtl="1"/>
                      <a:r>
                        <a:rPr lang="ar-OM" dirty="0" smtClean="0">
                          <a:latin typeface="Arial" panose="020B0604020202020204" pitchFamily="34" charset="0"/>
                          <a:cs typeface="Arial" panose="020B0604020202020204" pitchFamily="34" charset="0"/>
                        </a:rPr>
                        <a:t>36</a:t>
                      </a:r>
                      <a:endParaRPr lang="ar-OM" dirty="0">
                        <a:latin typeface="Arial" panose="020B0604020202020204" pitchFamily="34" charset="0"/>
                        <a:cs typeface="Arial" panose="020B0604020202020204" pitchFamily="34" charset="0"/>
                      </a:endParaRPr>
                    </a:p>
                  </a:txBody>
                  <a:tcPr anchor="ctr"/>
                </a:tc>
              </a:tr>
              <a:tr h="370840">
                <a:tc vMerge="1">
                  <a:txBody>
                    <a:bodyPr/>
                    <a:lstStyle/>
                    <a:p>
                      <a:pPr algn="ctr" rtl="1"/>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غرفة</a:t>
                      </a:r>
                      <a:r>
                        <a:rPr lang="ar-OM" baseline="0" dirty="0" smtClean="0">
                          <a:latin typeface="Arial" panose="020B0604020202020204" pitchFamily="34" charset="0"/>
                          <a:cs typeface="Arial" panose="020B0604020202020204" pitchFamily="34" charset="0"/>
                        </a:rPr>
                        <a:t> الإرشاد للمختصين</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mn-cs"/>
                        </a:rPr>
                        <a:t>-</a:t>
                      </a:r>
                      <a:endParaRPr lang="ar-OM" dirty="0">
                        <a:latin typeface="Arial" panose="020B0604020202020204" pitchFamily="34" charset="0"/>
                        <a:cs typeface="+mn-cs"/>
                      </a:endParaRPr>
                    </a:p>
                  </a:txBody>
                  <a:tcPr anchor="ctr"/>
                </a:tc>
                <a:tc>
                  <a:txBody>
                    <a:bodyPr/>
                    <a:lstStyle/>
                    <a:p>
                      <a:pPr algn="ctr" rtl="1"/>
                      <a:r>
                        <a:rPr lang="ar-OM" dirty="0" smtClean="0">
                          <a:latin typeface="Arial" panose="020B0604020202020204" pitchFamily="34" charset="0"/>
                          <a:cs typeface="Arial" panose="020B0604020202020204" pitchFamily="34" charset="0"/>
                        </a:rPr>
                        <a:t>18</a:t>
                      </a:r>
                      <a:endParaRPr lang="ar-OM" dirty="0">
                        <a:latin typeface="Arial" panose="020B0604020202020204" pitchFamily="34" charset="0"/>
                        <a:cs typeface="Arial" panose="020B0604020202020204" pitchFamily="34" charset="0"/>
                      </a:endParaRPr>
                    </a:p>
                  </a:txBody>
                  <a:tcPr anchor="ctr"/>
                </a:tc>
              </a:tr>
              <a:tr h="370840">
                <a:tc vMerge="1">
                  <a:txBody>
                    <a:bodyPr/>
                    <a:lstStyle/>
                    <a:p>
                      <a:pPr algn="ctr" rtl="1"/>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مختبر الحاسوب</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mn-cs"/>
                        </a:rPr>
                        <a:t>-</a:t>
                      </a:r>
                      <a:endParaRPr lang="ar-OM" dirty="0">
                        <a:latin typeface="Arial" panose="020B0604020202020204" pitchFamily="34" charset="0"/>
                        <a:cs typeface="+mn-cs"/>
                      </a:endParaRPr>
                    </a:p>
                  </a:txBody>
                  <a:tcPr anchor="ctr"/>
                </a:tc>
                <a:tc>
                  <a:txBody>
                    <a:bodyPr/>
                    <a:lstStyle/>
                    <a:p>
                      <a:pPr algn="ctr" rtl="1"/>
                      <a:r>
                        <a:rPr lang="ar-OM" dirty="0" smtClean="0">
                          <a:latin typeface="Arial" panose="020B0604020202020204" pitchFamily="34" charset="0"/>
                          <a:cs typeface="Arial" panose="020B0604020202020204" pitchFamily="34" charset="0"/>
                        </a:rPr>
                        <a:t>18</a:t>
                      </a:r>
                      <a:endParaRPr lang="ar-OM" dirty="0">
                        <a:latin typeface="Arial" panose="020B0604020202020204" pitchFamily="34" charset="0"/>
                        <a:cs typeface="Arial" panose="020B0604020202020204" pitchFamily="34" charset="0"/>
                      </a:endParaRPr>
                    </a:p>
                  </a:txBody>
                  <a:tcPr anchor="ctr"/>
                </a:tc>
              </a:tr>
              <a:tr h="370840">
                <a:tc rowSpan="4">
                  <a:txBody>
                    <a:bodyPr/>
                    <a:lstStyle/>
                    <a:p>
                      <a:pPr algn="ctr" rtl="1"/>
                      <a:r>
                        <a:rPr lang="ar-OM" dirty="0" smtClean="0">
                          <a:latin typeface="Arial" panose="020B0604020202020204" pitchFamily="34" charset="0"/>
                          <a:cs typeface="Arial" panose="020B0604020202020204" pitchFamily="34" charset="0"/>
                        </a:rPr>
                        <a:t>قاعات تدريس اللغات</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قاعة تدريس اللغات</a:t>
                      </a:r>
                      <a:endParaRPr lang="ar-OM" dirty="0">
                        <a:latin typeface="Arial" panose="020B0604020202020204" pitchFamily="34" charset="0"/>
                        <a:cs typeface="Arial" panose="020B0604020202020204" pitchFamily="34" charset="0"/>
                      </a:endParaRPr>
                    </a:p>
                  </a:txBody>
                  <a:tcPr/>
                </a:tc>
                <a:tc rowSpan="2">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OM" dirty="0" smtClean="0">
                          <a:latin typeface="Arial" panose="020B0604020202020204" pitchFamily="34" charset="0"/>
                          <a:cs typeface="+mn-cs"/>
                        </a:rPr>
                        <a:t>لكل مقعد</a:t>
                      </a:r>
                    </a:p>
                  </a:txBody>
                  <a:tcPr anchor="ctr"/>
                </a:tc>
                <a:tc>
                  <a:txBody>
                    <a:bodyPr/>
                    <a:lstStyle/>
                    <a:p>
                      <a:pPr algn="ctr" rtl="1"/>
                      <a:r>
                        <a:rPr lang="ar-OM" dirty="0" smtClean="0">
                          <a:latin typeface="Arial" panose="020B0604020202020204" pitchFamily="34" charset="0"/>
                          <a:cs typeface="Arial" panose="020B0604020202020204" pitchFamily="34" charset="0"/>
                        </a:rPr>
                        <a:t>3</a:t>
                      </a:r>
                      <a:endParaRPr lang="ar-OM" dirty="0">
                        <a:latin typeface="Arial" panose="020B0604020202020204" pitchFamily="34" charset="0"/>
                        <a:cs typeface="Arial" panose="020B0604020202020204" pitchFamily="34" charset="0"/>
                      </a:endParaRPr>
                    </a:p>
                  </a:txBody>
                  <a:tcPr anchor="ctr"/>
                </a:tc>
              </a:tr>
              <a:tr h="370840">
                <a:tc vMerge="1">
                  <a:txBody>
                    <a:bodyPr/>
                    <a:lstStyle/>
                    <a:p>
                      <a:pPr algn="ctr" rtl="1"/>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قاعة النطق الصوتي</a:t>
                      </a:r>
                      <a:endParaRPr lang="ar-OM" dirty="0">
                        <a:latin typeface="Arial" panose="020B0604020202020204" pitchFamily="34" charset="0"/>
                        <a:cs typeface="Arial" panose="020B0604020202020204" pitchFamily="34" charset="0"/>
                      </a:endParaRPr>
                    </a:p>
                  </a:txBody>
                  <a:tcPr/>
                </a:tc>
                <a:tc vMerge="1">
                  <a:txBody>
                    <a:bodyPr/>
                    <a:lstStyle/>
                    <a:p>
                      <a:pPr algn="ctr" rtl="1"/>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1.8</a:t>
                      </a:r>
                      <a:endParaRPr lang="ar-OM" dirty="0">
                        <a:latin typeface="Arial" panose="020B0604020202020204" pitchFamily="34" charset="0"/>
                        <a:cs typeface="Arial" panose="020B0604020202020204" pitchFamily="34" charset="0"/>
                      </a:endParaRPr>
                    </a:p>
                  </a:txBody>
                  <a:tcPr anchor="ctr"/>
                </a:tc>
              </a:tr>
              <a:tr h="370840">
                <a:tc vMerge="1">
                  <a:txBody>
                    <a:bodyPr/>
                    <a:lstStyle/>
                    <a:p>
                      <a:pPr algn="ctr" rtl="1"/>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غرفة التحكم بالاجهزة</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18</a:t>
                      </a:r>
                      <a:endParaRPr lang="ar-OM" dirty="0">
                        <a:latin typeface="Arial" panose="020B0604020202020204" pitchFamily="34" charset="0"/>
                        <a:cs typeface="Arial" panose="020B0604020202020204" pitchFamily="34" charset="0"/>
                      </a:endParaRPr>
                    </a:p>
                  </a:txBody>
                  <a:tcPr anchor="ctr"/>
                </a:tc>
              </a:tr>
              <a:tr h="370840">
                <a:tc vMerge="1">
                  <a:txBody>
                    <a:bodyPr/>
                    <a:lstStyle/>
                    <a:p>
                      <a:pPr algn="ctr" rtl="1"/>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استديو اللغات واجهزة التسجيل</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36</a:t>
                      </a:r>
                      <a:endParaRPr lang="ar-OM"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6655835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8816" y="270593"/>
            <a:ext cx="6672019" cy="400110"/>
          </a:xfrm>
          <a:prstGeom prst="rect">
            <a:avLst/>
          </a:prstGeom>
        </p:spPr>
        <p:txBody>
          <a:bodyPr wrap="none">
            <a:spAutoFit/>
          </a:bodyPr>
          <a:lstStyle/>
          <a:p>
            <a:pPr marL="342900" indent="-342900">
              <a:buFont typeface="Wingdings" panose="05000000000000000000" pitchFamily="2" charset="2"/>
              <a:buChar char="v"/>
            </a:pPr>
            <a:r>
              <a:rPr lang="ar-OM" sz="2000" dirty="0">
                <a:solidFill>
                  <a:schemeClr val="accent6">
                    <a:lumMod val="75000"/>
                  </a:schemeClr>
                </a:solidFill>
                <a:latin typeface="Arial" panose="020B0604020202020204" pitchFamily="34" charset="0"/>
              </a:rPr>
              <a:t>المسافات بين الأثاث في القاعات </a:t>
            </a:r>
            <a:r>
              <a:rPr lang="ar-OM" sz="2000" dirty="0" smtClean="0">
                <a:solidFill>
                  <a:schemeClr val="accent6">
                    <a:lumMod val="75000"/>
                  </a:schemeClr>
                </a:solidFill>
                <a:latin typeface="Arial" panose="020B0604020202020204" pitchFamily="34" charset="0"/>
              </a:rPr>
              <a:t>التدريس </a:t>
            </a:r>
            <a:r>
              <a:rPr lang="ar-OM" sz="2000" dirty="0">
                <a:solidFill>
                  <a:schemeClr val="accent6">
                    <a:lumMod val="75000"/>
                  </a:schemeClr>
                </a:solidFill>
                <a:latin typeface="Arial" panose="020B0604020202020204" pitchFamily="34" charset="0"/>
              </a:rPr>
              <a:t>المدرجة وخطوط النظر الرئيسية </a:t>
            </a:r>
            <a:r>
              <a:rPr lang="ar-OM" sz="2000" dirty="0" smtClean="0">
                <a:solidFill>
                  <a:schemeClr val="accent6">
                    <a:lumMod val="75000"/>
                  </a:schemeClr>
                </a:solidFill>
                <a:latin typeface="Arial" panose="020B0604020202020204" pitchFamily="34" charset="0"/>
              </a:rPr>
              <a:t>:</a:t>
            </a:r>
            <a:endParaRPr lang="ar-EG" sz="2000" dirty="0">
              <a:solidFill>
                <a:schemeClr val="accent6">
                  <a:lumMod val="75000"/>
                </a:schemeClr>
              </a:solidFill>
              <a:latin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909839744"/>
              </p:ext>
            </p:extLst>
          </p:nvPr>
        </p:nvGraphicFramePr>
        <p:xfrm>
          <a:off x="914400" y="791726"/>
          <a:ext cx="8671857" cy="5720976"/>
        </p:xfrm>
        <a:graphic>
          <a:graphicData uri="http://schemas.openxmlformats.org/drawingml/2006/table">
            <a:tbl>
              <a:tblPr rtl="1" firstRow="1" bandRow="1">
                <a:tableStyleId>{E8B1032C-EA38-4F05-BA0D-38AFFFC7BED3}</a:tableStyleId>
              </a:tblPr>
              <a:tblGrid>
                <a:gridCol w="6950634"/>
                <a:gridCol w="1721223"/>
              </a:tblGrid>
              <a:tr h="564776">
                <a:tc>
                  <a:txBody>
                    <a:bodyPr/>
                    <a:lstStyle/>
                    <a:p>
                      <a:pPr algn="ctr" rtl="1"/>
                      <a:r>
                        <a:rPr lang="ar-OM" dirty="0" smtClean="0">
                          <a:latin typeface="Arial" panose="020B0604020202020204" pitchFamily="34" charset="0"/>
                          <a:cs typeface="Arial" panose="020B0604020202020204" pitchFamily="34" charset="0"/>
                        </a:rPr>
                        <a:t>المسافة</a:t>
                      </a:r>
                      <a:r>
                        <a:rPr lang="ar-OM" baseline="0" dirty="0" smtClean="0">
                          <a:latin typeface="Arial" panose="020B0604020202020204" pitchFamily="34" charset="0"/>
                          <a:cs typeface="Arial" panose="020B0604020202020204" pitchFamily="34" charset="0"/>
                        </a:rPr>
                        <a:t> بين الأثاث</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حدود الرؤيا</a:t>
                      </a:r>
                      <a:endParaRPr lang="ar-OM" dirty="0">
                        <a:latin typeface="Arial" panose="020B0604020202020204" pitchFamily="34" charset="0"/>
                        <a:cs typeface="Arial" panose="020B0604020202020204" pitchFamily="34" charset="0"/>
                      </a:endParaRPr>
                    </a:p>
                  </a:txBody>
                  <a:tcPr anchor="ctr"/>
                </a:tc>
              </a:tr>
              <a:tr h="370840">
                <a:tc>
                  <a:txBody>
                    <a:bodyPr/>
                    <a:lstStyle/>
                    <a:p>
                      <a:pPr algn="ctr" rtl="1"/>
                      <a:r>
                        <a:rPr lang="ar-OM" dirty="0" smtClean="0">
                          <a:latin typeface="Arial" panose="020B0604020202020204" pitchFamily="34" charset="0"/>
                          <a:cs typeface="Arial" panose="020B0604020202020204" pitchFamily="34" charset="0"/>
                        </a:rPr>
                        <a:t>بين مناضد</a:t>
                      </a:r>
                      <a:r>
                        <a:rPr lang="ar-OM" baseline="0" dirty="0" smtClean="0">
                          <a:latin typeface="Arial" panose="020B0604020202020204" pitchFamily="34" charset="0"/>
                          <a:cs typeface="Arial" panose="020B0604020202020204" pitchFamily="34" charset="0"/>
                        </a:rPr>
                        <a:t> القاعة ضمنها المقعد نفسه</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لا يقل عن 70 سم</a:t>
                      </a:r>
                      <a:endParaRPr lang="ar-OM" dirty="0">
                        <a:latin typeface="Arial" panose="020B0604020202020204" pitchFamily="34" charset="0"/>
                        <a:cs typeface="Arial" panose="020B0604020202020204" pitchFamily="34" charset="0"/>
                      </a:endParaRPr>
                    </a:p>
                  </a:txBody>
                  <a:tcPr anchor="ctr"/>
                </a:tc>
              </a:tr>
              <a:tr h="370840">
                <a:tc>
                  <a:txBody>
                    <a:bodyPr/>
                    <a:lstStyle/>
                    <a:p>
                      <a:pPr algn="ctr" rtl="1"/>
                      <a:r>
                        <a:rPr lang="ar-OM" dirty="0" smtClean="0">
                          <a:latin typeface="Arial" panose="020B0604020202020204" pitchFamily="34" charset="0"/>
                          <a:cs typeface="Arial" panose="020B0604020202020204" pitchFamily="34" charset="0"/>
                        </a:rPr>
                        <a:t>بين جوانب مناضد القاعة لقاعة حجم 50 مقعد</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لا يقل عن 60 سم</a:t>
                      </a:r>
                      <a:endParaRPr lang="ar-OM" dirty="0">
                        <a:latin typeface="Arial" panose="020B0604020202020204" pitchFamily="34" charset="0"/>
                        <a:cs typeface="Arial" panose="020B0604020202020204" pitchFamily="34" charset="0"/>
                      </a:endParaRPr>
                    </a:p>
                  </a:txBody>
                  <a:tcPr/>
                </a:tc>
              </a:tr>
              <a:tr h="370840">
                <a:tc>
                  <a:txBody>
                    <a:bodyPr/>
                    <a:lstStyle/>
                    <a:p>
                      <a:pPr algn="ctr" rtl="1"/>
                      <a:r>
                        <a:rPr lang="ar-OM" dirty="0" smtClean="0">
                          <a:latin typeface="Arial" panose="020B0604020202020204" pitchFamily="34" charset="0"/>
                          <a:cs typeface="Arial" panose="020B0604020202020204" pitchFamily="34" charset="0"/>
                        </a:rPr>
                        <a:t>بين منضدة الاستاذ ولوحة الدرس أو</a:t>
                      </a:r>
                      <a:r>
                        <a:rPr lang="ar-OM" baseline="0" dirty="0" smtClean="0">
                          <a:latin typeface="Arial" panose="020B0604020202020204" pitchFamily="34" charset="0"/>
                          <a:cs typeface="Arial" panose="020B0604020202020204" pitchFamily="34" charset="0"/>
                        </a:rPr>
                        <a:t> الحائط</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لا يقل عن 90 سم</a:t>
                      </a:r>
                      <a:endParaRPr lang="ar-OM" dirty="0">
                        <a:latin typeface="Arial" panose="020B0604020202020204" pitchFamily="34" charset="0"/>
                        <a:cs typeface="Arial" panose="020B0604020202020204" pitchFamily="34" charset="0"/>
                      </a:endParaRPr>
                    </a:p>
                  </a:txBody>
                  <a:tcPr/>
                </a:tc>
              </a:tr>
              <a:tr h="370840">
                <a:tc>
                  <a:txBody>
                    <a:bodyPr/>
                    <a:lstStyle/>
                    <a:p>
                      <a:pPr algn="ctr" rtl="1"/>
                      <a:r>
                        <a:rPr lang="ar-OM" dirty="0" smtClean="0">
                          <a:latin typeface="Arial" panose="020B0604020202020204" pitchFamily="34" charset="0"/>
                          <a:cs typeface="Arial" panose="020B0604020202020204" pitchFamily="34" charset="0"/>
                        </a:rPr>
                        <a:t>من لوحة الدرس حتى اقرب منضدة «عند عدم وجود منضدة للعرض»</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لا يقل عن 200 سم</a:t>
                      </a:r>
                      <a:endParaRPr lang="ar-OM" dirty="0">
                        <a:latin typeface="Arial" panose="020B0604020202020204" pitchFamily="34" charset="0"/>
                        <a:cs typeface="Arial" panose="020B0604020202020204" pitchFamily="34" charset="0"/>
                      </a:endParaRPr>
                    </a:p>
                  </a:txBody>
                  <a:tcPr/>
                </a:tc>
              </a:tr>
              <a:tr h="370840">
                <a:tc>
                  <a:txBody>
                    <a:bodyPr/>
                    <a:lstStyle/>
                    <a:p>
                      <a:pPr algn="ctr" rtl="1"/>
                      <a:r>
                        <a:rPr lang="ar-OM" dirty="0" smtClean="0">
                          <a:latin typeface="Arial" panose="020B0604020202020204" pitchFamily="34" charset="0"/>
                          <a:cs typeface="Arial" panose="020B0604020202020204" pitchFamily="34" charset="0"/>
                        </a:rPr>
                        <a:t>المسافة بين شاشاة العرض حتى ظهر المقعد الأول</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لا تقل عن 300 سم</a:t>
                      </a:r>
                      <a:endParaRPr lang="ar-OM" dirty="0">
                        <a:latin typeface="Arial" panose="020B0604020202020204" pitchFamily="34" charset="0"/>
                        <a:cs typeface="Arial" panose="020B0604020202020204" pitchFamily="34" charset="0"/>
                      </a:endParaRPr>
                    </a:p>
                  </a:txBody>
                  <a:tcPr/>
                </a:tc>
              </a:tr>
              <a:tr h="370840">
                <a:tc>
                  <a:txBody>
                    <a:bodyPr/>
                    <a:lstStyle/>
                    <a:p>
                      <a:pPr algn="ctr" rtl="1"/>
                      <a:r>
                        <a:rPr lang="ar-OM" dirty="0" smtClean="0">
                          <a:latin typeface="Arial" panose="020B0604020202020204" pitchFamily="34" charset="0"/>
                          <a:cs typeface="Arial" panose="020B0604020202020204" pitchFamily="34" charset="0"/>
                        </a:rPr>
                        <a:t>الزاوية المحصورة عمودياً</a:t>
                      </a:r>
                      <a:r>
                        <a:rPr lang="ar-OM" baseline="0" dirty="0" smtClean="0">
                          <a:latin typeface="Arial" panose="020B0604020202020204" pitchFamily="34" charset="0"/>
                          <a:cs typeface="Arial" panose="020B0604020202020204" pitchFamily="34" charset="0"/>
                        </a:rPr>
                        <a:t> بين خط نظر الجالس في الصف الاول أعلى نقطة في شاشة العرض مع خط العمود النازل من هذه النقطة على الشاشة </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45</a:t>
                      </a:r>
                      <a:endParaRPr lang="ar-OM" dirty="0">
                        <a:latin typeface="Arial" panose="020B0604020202020204" pitchFamily="34" charset="0"/>
                        <a:cs typeface="Arial" panose="020B0604020202020204" pitchFamily="34" charset="0"/>
                      </a:endParaRPr>
                    </a:p>
                  </a:txBody>
                  <a:tcPr anchor="ctr"/>
                </a:tc>
              </a:tr>
              <a:tr h="370840">
                <a:tc>
                  <a:txBody>
                    <a:bodyPr/>
                    <a:lstStyle/>
                    <a:p>
                      <a:pPr algn="ctr" rtl="1"/>
                      <a:r>
                        <a:rPr lang="ar-OM" dirty="0" smtClean="0">
                          <a:latin typeface="Arial" panose="020B0604020202020204" pitchFamily="34" charset="0"/>
                          <a:cs typeface="Arial" panose="020B0604020202020204" pitchFamily="34" charset="0"/>
                        </a:rPr>
                        <a:t>زاوية الانحراف بين الخط المركزي الاشعاعي الساقط على الشاشة مع الخط</a:t>
                      </a:r>
                      <a:r>
                        <a:rPr lang="ar-OM" baseline="0" dirty="0" smtClean="0">
                          <a:latin typeface="Arial" panose="020B0604020202020204" pitchFamily="34" charset="0"/>
                          <a:cs typeface="Arial" panose="020B0604020202020204" pitchFamily="34" charset="0"/>
                        </a:rPr>
                        <a:t> العمودي عليها في المركز</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6 بالاتجاهين</a:t>
                      </a:r>
                      <a:endParaRPr lang="ar-OM" dirty="0">
                        <a:latin typeface="Arial" panose="020B0604020202020204" pitchFamily="34" charset="0"/>
                        <a:cs typeface="Arial" panose="020B0604020202020204" pitchFamily="34" charset="0"/>
                      </a:endParaRPr>
                    </a:p>
                  </a:txBody>
                  <a:tcPr anchor="ctr"/>
                </a:tc>
              </a:tr>
              <a:tr h="370840">
                <a:tc>
                  <a:txBody>
                    <a:bodyPr/>
                    <a:lstStyle/>
                    <a:p>
                      <a:pPr algn="ctr" rtl="1"/>
                      <a:r>
                        <a:rPr lang="ar-OM" dirty="0" smtClean="0">
                          <a:latin typeface="Arial" panose="020B0604020202020204" pitchFamily="34" charset="0"/>
                          <a:cs typeface="Arial" panose="020B0604020202020204" pitchFamily="34" charset="0"/>
                        </a:rPr>
                        <a:t>ضمن المستوى</a:t>
                      </a:r>
                      <a:r>
                        <a:rPr lang="ar-OM" baseline="0" dirty="0" smtClean="0">
                          <a:latin typeface="Arial" panose="020B0604020202020204" pitchFamily="34" charset="0"/>
                          <a:cs typeface="Arial" panose="020B0604020202020204" pitchFamily="34" charset="0"/>
                        </a:rPr>
                        <a:t> الافقي</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لا تزيد عن 3</a:t>
                      </a:r>
                      <a:endParaRPr lang="ar-OM" dirty="0">
                        <a:latin typeface="Arial" panose="020B0604020202020204" pitchFamily="34" charset="0"/>
                        <a:cs typeface="Arial" panose="020B0604020202020204" pitchFamily="34" charset="0"/>
                      </a:endParaRPr>
                    </a:p>
                  </a:txBody>
                  <a:tcPr anchor="ctr"/>
                </a:tc>
              </a:tr>
              <a:tr h="370840">
                <a:tc>
                  <a:txBody>
                    <a:bodyPr/>
                    <a:lstStyle/>
                    <a:p>
                      <a:pPr algn="ctr" rtl="1"/>
                      <a:r>
                        <a:rPr lang="ar-OM" dirty="0" smtClean="0">
                          <a:latin typeface="Arial" panose="020B0604020202020204" pitchFamily="34" charset="0"/>
                          <a:cs typeface="Arial" panose="020B0604020202020204" pitchFamily="34" charset="0"/>
                        </a:rPr>
                        <a:t>ضمن المستوى العمودي «المقطع» للأعلى</a:t>
                      </a:r>
                      <a:r>
                        <a:rPr lang="ar-OM" baseline="0" dirty="0" smtClean="0">
                          <a:latin typeface="Arial" panose="020B0604020202020204" pitchFamily="34" charset="0"/>
                          <a:cs typeface="Arial" panose="020B0604020202020204" pitchFamily="34" charset="0"/>
                        </a:rPr>
                        <a:t> والاسفل</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لا تزيد عن 10</a:t>
                      </a:r>
                      <a:endParaRPr lang="ar-OM" dirty="0">
                        <a:latin typeface="Arial" panose="020B0604020202020204" pitchFamily="34" charset="0"/>
                        <a:cs typeface="Arial" panose="020B0604020202020204" pitchFamily="34" charset="0"/>
                      </a:endParaRPr>
                    </a:p>
                  </a:txBody>
                  <a:tcPr anchor="ctr"/>
                </a:tc>
              </a:tr>
              <a:tr h="370840">
                <a:tc>
                  <a:txBody>
                    <a:bodyPr/>
                    <a:lstStyle/>
                    <a:p>
                      <a:pPr algn="ctr" rtl="1"/>
                      <a:r>
                        <a:rPr lang="ar-OM" dirty="0" smtClean="0">
                          <a:latin typeface="Arial" panose="020B0604020202020204" pitchFamily="34" charset="0"/>
                          <a:cs typeface="Arial" panose="020B0604020202020204" pitchFamily="34" charset="0"/>
                        </a:rPr>
                        <a:t>الزاوية الأفقية بين خط النظر وأبعد نقطة للوحة الكتابية مع الخط الافقي بمستوى اللوحة وعلى ارتفاع نظر الجالسين</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30</a:t>
                      </a:r>
                      <a:endParaRPr lang="ar-OM" dirty="0">
                        <a:latin typeface="Arial" panose="020B0604020202020204" pitchFamily="34" charset="0"/>
                        <a:cs typeface="Arial" panose="020B0604020202020204" pitchFamily="34" charset="0"/>
                      </a:endParaRPr>
                    </a:p>
                  </a:txBody>
                  <a:tcPr anchor="ctr"/>
                </a:tc>
              </a:tr>
              <a:tr h="370840">
                <a:tc>
                  <a:txBody>
                    <a:bodyPr/>
                    <a:lstStyle/>
                    <a:p>
                      <a:pPr algn="ctr" rtl="1"/>
                      <a:r>
                        <a:rPr lang="ar-OM" dirty="0" smtClean="0">
                          <a:latin typeface="Arial" panose="020B0604020202020204" pitchFamily="34" charset="0"/>
                          <a:cs typeface="Arial" panose="020B0604020202020204" pitchFamily="34" charset="0"/>
                        </a:rPr>
                        <a:t>أقل ارتفاع</a:t>
                      </a:r>
                      <a:r>
                        <a:rPr lang="ar-OM" baseline="0" dirty="0" smtClean="0">
                          <a:latin typeface="Arial" panose="020B0604020202020204" pitchFamily="34" charset="0"/>
                          <a:cs typeface="Arial" panose="020B0604020202020204" pitchFamily="34" charset="0"/>
                        </a:rPr>
                        <a:t> لخط النظر للجالس الأمامي والمتجه نحو أقرب خط لمنضدة العرض في قاعات ذات 100 مقعد أو أكثر</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12سم</a:t>
                      </a:r>
                      <a:endParaRPr lang="ar-OM"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1973510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49227" y="2686946"/>
            <a:ext cx="6010182" cy="584775"/>
          </a:xfrm>
          <a:prstGeom prst="rect">
            <a:avLst/>
          </a:prstGeom>
          <a:solidFill>
            <a:schemeClr val="accent6">
              <a:lumMod val="60000"/>
              <a:lumOff val="4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endParaRPr lang="en-US" sz="32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2" name="Rectangle 1"/>
          <p:cNvSpPr/>
          <p:nvPr/>
        </p:nvSpPr>
        <p:spPr>
          <a:xfrm>
            <a:off x="6535271" y="2333003"/>
            <a:ext cx="2913529" cy="584775"/>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ar-OM" sz="3200"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الـــمقدمة</a:t>
            </a:r>
            <a:endParaRPr lang="en-US" sz="32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0814207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89743" y="270593"/>
            <a:ext cx="7031092" cy="400110"/>
          </a:xfrm>
          <a:prstGeom prst="rect">
            <a:avLst/>
          </a:prstGeom>
        </p:spPr>
        <p:txBody>
          <a:bodyPr wrap="none">
            <a:spAutoFit/>
          </a:bodyPr>
          <a:lstStyle/>
          <a:p>
            <a:pPr marL="342900" indent="-342900">
              <a:buFont typeface="Wingdings" panose="05000000000000000000" pitchFamily="2" charset="2"/>
              <a:buChar char="v"/>
            </a:pPr>
            <a:r>
              <a:rPr lang="ar-OM" sz="2000" dirty="0" smtClean="0">
                <a:solidFill>
                  <a:schemeClr val="accent6">
                    <a:lumMod val="75000"/>
                  </a:schemeClr>
                </a:solidFill>
                <a:latin typeface="Arial" panose="020B0604020202020204" pitchFamily="34" charset="0"/>
              </a:rPr>
              <a:t>يتبع المسافات </a:t>
            </a:r>
            <a:r>
              <a:rPr lang="ar-OM" sz="2000" dirty="0">
                <a:solidFill>
                  <a:schemeClr val="accent6">
                    <a:lumMod val="75000"/>
                  </a:schemeClr>
                </a:solidFill>
                <a:latin typeface="Arial" panose="020B0604020202020204" pitchFamily="34" charset="0"/>
              </a:rPr>
              <a:t>بين الأثاث في القاعات </a:t>
            </a:r>
            <a:r>
              <a:rPr lang="ar-OM" sz="2000" dirty="0" smtClean="0">
                <a:solidFill>
                  <a:schemeClr val="accent6">
                    <a:lumMod val="75000"/>
                  </a:schemeClr>
                </a:solidFill>
                <a:latin typeface="Arial" panose="020B0604020202020204" pitchFamily="34" charset="0"/>
              </a:rPr>
              <a:t>التدريس </a:t>
            </a:r>
            <a:r>
              <a:rPr lang="ar-OM" sz="2000" dirty="0">
                <a:solidFill>
                  <a:schemeClr val="accent6">
                    <a:lumMod val="75000"/>
                  </a:schemeClr>
                </a:solidFill>
                <a:latin typeface="Arial" panose="020B0604020202020204" pitchFamily="34" charset="0"/>
              </a:rPr>
              <a:t>المدرجة وخطوط النظر الرئيسية </a:t>
            </a:r>
            <a:r>
              <a:rPr lang="ar-OM" sz="2000" dirty="0" smtClean="0">
                <a:solidFill>
                  <a:schemeClr val="accent6">
                    <a:lumMod val="75000"/>
                  </a:schemeClr>
                </a:solidFill>
                <a:latin typeface="Arial" panose="020B0604020202020204" pitchFamily="34" charset="0"/>
              </a:rPr>
              <a:t>:</a:t>
            </a:r>
            <a:endParaRPr lang="ar-EG" sz="2000" dirty="0">
              <a:solidFill>
                <a:schemeClr val="accent6">
                  <a:lumMod val="75000"/>
                </a:schemeClr>
              </a:solidFill>
              <a:latin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20127652"/>
              </p:ext>
            </p:extLst>
          </p:nvPr>
        </p:nvGraphicFramePr>
        <p:xfrm>
          <a:off x="847165" y="899303"/>
          <a:ext cx="8739092" cy="4913256"/>
        </p:xfrm>
        <a:graphic>
          <a:graphicData uri="http://schemas.openxmlformats.org/drawingml/2006/table">
            <a:tbl>
              <a:tblPr rtl="1" firstRow="1" bandRow="1">
                <a:tableStyleId>{E8B1032C-EA38-4F05-BA0D-38AFFFC7BED3}</a:tableStyleId>
              </a:tblPr>
              <a:tblGrid>
                <a:gridCol w="6950634"/>
                <a:gridCol w="1788458"/>
              </a:tblGrid>
              <a:tr h="564776">
                <a:tc>
                  <a:txBody>
                    <a:bodyPr/>
                    <a:lstStyle/>
                    <a:p>
                      <a:pPr algn="ctr" rtl="1"/>
                      <a:r>
                        <a:rPr lang="ar-OM" dirty="0" smtClean="0">
                          <a:latin typeface="Arial" panose="020B0604020202020204" pitchFamily="34" charset="0"/>
                          <a:cs typeface="Arial" panose="020B0604020202020204" pitchFamily="34" charset="0"/>
                        </a:rPr>
                        <a:t>المسافة</a:t>
                      </a:r>
                      <a:r>
                        <a:rPr lang="ar-OM" baseline="0" dirty="0" smtClean="0">
                          <a:latin typeface="Arial" panose="020B0604020202020204" pitchFamily="34" charset="0"/>
                          <a:cs typeface="Arial" panose="020B0604020202020204" pitchFamily="34" charset="0"/>
                        </a:rPr>
                        <a:t> بين الأثاث</a:t>
                      </a:r>
                      <a:endParaRPr lang="ar-OM" dirty="0">
                        <a:latin typeface="Arial" panose="020B0604020202020204" pitchFamily="34" charset="0"/>
                        <a:cs typeface="Arial" panose="020B0604020202020204" pitchFamily="34" charset="0"/>
                      </a:endParaRPr>
                    </a:p>
                  </a:txBody>
                  <a:tcPr anchor="ctr"/>
                </a:tc>
                <a:tc>
                  <a:txBody>
                    <a:bodyPr/>
                    <a:lstStyle/>
                    <a:p>
                      <a:pPr algn="ctr" rtl="1"/>
                      <a:r>
                        <a:rPr lang="ar-OM" dirty="0" smtClean="0">
                          <a:latin typeface="Arial" panose="020B0604020202020204" pitchFamily="34" charset="0"/>
                          <a:cs typeface="Arial" panose="020B0604020202020204" pitchFamily="34" charset="0"/>
                        </a:rPr>
                        <a:t>حدود الرؤيا</a:t>
                      </a:r>
                      <a:endParaRPr lang="ar-OM" dirty="0">
                        <a:latin typeface="Arial" panose="020B0604020202020204" pitchFamily="34" charset="0"/>
                        <a:cs typeface="Arial" panose="020B0604020202020204" pitchFamily="34" charset="0"/>
                      </a:endParaRPr>
                    </a:p>
                  </a:txBody>
                  <a:tcPr anchor="ctr"/>
                </a:tc>
              </a:tr>
              <a:tr h="370840">
                <a:tc>
                  <a:txBody>
                    <a:bodyPr/>
                    <a:lstStyle/>
                    <a:p>
                      <a:pPr algn="ctr" rtl="1"/>
                      <a:r>
                        <a:rPr lang="ar-OM" dirty="0" smtClean="0">
                          <a:latin typeface="Arial" panose="020B0604020202020204" pitchFamily="34" charset="0"/>
                          <a:cs typeface="Arial" panose="020B0604020202020204" pitchFamily="34" charset="0"/>
                        </a:rPr>
                        <a:t>أقل ارتفاع</a:t>
                      </a:r>
                      <a:r>
                        <a:rPr lang="ar-OM" baseline="0" dirty="0" smtClean="0">
                          <a:latin typeface="Arial" panose="020B0604020202020204" pitchFamily="34" charset="0"/>
                          <a:cs typeface="Arial" panose="020B0604020202020204" pitchFamily="34" charset="0"/>
                        </a:rPr>
                        <a:t> لخط النظر للجالس الأمامي والمتجه نحو الخط السفلي للوحة الصف في حالة عدم وجود منضدة عرض </a:t>
                      </a:r>
                      <a:r>
                        <a:rPr lang="ar-OM" baseline="0" dirty="0" smtClean="0">
                          <a:latin typeface="Arial" panose="020B0604020202020204" pitchFamily="34" charset="0"/>
                          <a:cs typeface="+mn-cs"/>
                        </a:rPr>
                        <a:t>في قاعات ذات 100 مقعد أو أكثر </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6 سم</a:t>
                      </a:r>
                      <a:endParaRPr lang="ar-OM" dirty="0">
                        <a:latin typeface="Arial" panose="020B0604020202020204" pitchFamily="34" charset="0"/>
                        <a:cs typeface="Arial" panose="020B0604020202020204" pitchFamily="34" charset="0"/>
                      </a:endParaRPr>
                    </a:p>
                  </a:txBody>
                  <a:tcPr anchor="ctr"/>
                </a:tc>
              </a:tr>
              <a:tr h="370840">
                <a:tc>
                  <a:txBody>
                    <a:bodyPr/>
                    <a:lstStyle/>
                    <a:p>
                      <a:pPr algn="ctr" rtl="1"/>
                      <a:r>
                        <a:rPr lang="ar-OM" dirty="0" smtClean="0">
                          <a:latin typeface="Arial" panose="020B0604020202020204" pitchFamily="34" charset="0"/>
                          <a:cs typeface="Arial" panose="020B0604020202020204" pitchFamily="34" charset="0"/>
                        </a:rPr>
                        <a:t>الارتفاع الحسابي بين وجه</a:t>
                      </a:r>
                      <a:r>
                        <a:rPr lang="ar-OM" baseline="0" dirty="0" smtClean="0">
                          <a:latin typeface="Arial" panose="020B0604020202020204" pitchFamily="34" charset="0"/>
                          <a:cs typeface="Arial" panose="020B0604020202020204" pitchFamily="34" charset="0"/>
                        </a:rPr>
                        <a:t> الارض ونقطة النظر</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120 سم</a:t>
                      </a:r>
                      <a:endParaRPr lang="ar-OM" dirty="0">
                        <a:latin typeface="Arial" panose="020B0604020202020204" pitchFamily="34" charset="0"/>
                        <a:cs typeface="Arial" panose="020B0604020202020204" pitchFamily="34" charset="0"/>
                      </a:endParaRPr>
                    </a:p>
                  </a:txBody>
                  <a:tcPr/>
                </a:tc>
              </a:tr>
              <a:tr h="370840">
                <a:tc>
                  <a:txBody>
                    <a:bodyPr/>
                    <a:lstStyle/>
                    <a:p>
                      <a:pPr algn="ctr" rtl="1"/>
                      <a:r>
                        <a:rPr lang="ar-OM" dirty="0" smtClean="0">
                          <a:latin typeface="Arial" panose="020B0604020202020204" pitchFamily="34" charset="0"/>
                          <a:cs typeface="Arial" panose="020B0604020202020204" pitchFamily="34" charset="0"/>
                        </a:rPr>
                        <a:t>الارتفاع من وجه أرضية الصف الأخير حتى</a:t>
                      </a:r>
                      <a:r>
                        <a:rPr lang="ar-OM" baseline="0" dirty="0" smtClean="0">
                          <a:latin typeface="Arial" panose="020B0604020202020204" pitchFamily="34" charset="0"/>
                          <a:cs typeface="Arial" panose="020B0604020202020204" pitchFamily="34" charset="0"/>
                        </a:rPr>
                        <a:t> أقرب خط للسقف</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لا يقل عن 250 سم</a:t>
                      </a:r>
                      <a:endParaRPr lang="ar-OM" dirty="0">
                        <a:latin typeface="Arial" panose="020B0604020202020204" pitchFamily="34" charset="0"/>
                        <a:cs typeface="Arial" panose="020B0604020202020204" pitchFamily="34" charset="0"/>
                      </a:endParaRPr>
                    </a:p>
                  </a:txBody>
                  <a:tcPr/>
                </a:tc>
              </a:tr>
              <a:tr h="370840">
                <a:tc>
                  <a:txBody>
                    <a:bodyPr/>
                    <a:lstStyle/>
                    <a:p>
                      <a:pPr algn="ctr" rtl="1"/>
                      <a:r>
                        <a:rPr lang="ar-OM" dirty="0" smtClean="0">
                          <a:latin typeface="Arial" panose="020B0604020202020204" pitchFamily="34" charset="0"/>
                          <a:cs typeface="Arial" panose="020B0604020202020204" pitchFamily="34" charset="0"/>
                        </a:rPr>
                        <a:t>عرض لوحة السبورة لقاعة 100 مقعد</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400 سم</a:t>
                      </a:r>
                      <a:endParaRPr lang="ar-OM" dirty="0">
                        <a:latin typeface="Arial" panose="020B0604020202020204" pitchFamily="34" charset="0"/>
                        <a:cs typeface="Arial" panose="020B0604020202020204" pitchFamily="34" charset="0"/>
                      </a:endParaRPr>
                    </a:p>
                  </a:txBody>
                  <a:tcPr/>
                </a:tc>
              </a:tr>
              <a:tr h="370840">
                <a:tc>
                  <a:txBody>
                    <a:bodyPr/>
                    <a:lstStyle/>
                    <a:p>
                      <a:pPr algn="ctr" rtl="1"/>
                      <a:r>
                        <a:rPr lang="ar-OM" dirty="0" smtClean="0">
                          <a:latin typeface="Arial" panose="020B0604020202020204" pitchFamily="34" charset="0"/>
                          <a:cs typeface="Arial" panose="020B0604020202020204" pitchFamily="34" charset="0"/>
                        </a:rPr>
                        <a:t>عرض لوحة السبورة لقاعة اكثر من 100 مقعد</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500 سم</a:t>
                      </a:r>
                      <a:endParaRPr lang="ar-OM" dirty="0">
                        <a:latin typeface="Arial" panose="020B0604020202020204" pitchFamily="34" charset="0"/>
                        <a:cs typeface="Arial" panose="020B0604020202020204" pitchFamily="34" charset="0"/>
                      </a:endParaRPr>
                    </a:p>
                  </a:txBody>
                  <a:tcPr/>
                </a:tc>
              </a:tr>
              <a:tr h="370840">
                <a:tc>
                  <a:txBody>
                    <a:bodyPr/>
                    <a:lstStyle/>
                    <a:p>
                      <a:pPr algn="ctr" rtl="1"/>
                      <a:r>
                        <a:rPr lang="ar-OM" dirty="0" smtClean="0">
                          <a:latin typeface="Arial" panose="020B0604020202020204" pitchFamily="34" charset="0"/>
                          <a:cs typeface="Arial" panose="020B0604020202020204" pitchFamily="34" charset="0"/>
                        </a:rPr>
                        <a:t>المسافة بين منضدة العرض ولوحة السبورة</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100 سم</a:t>
                      </a:r>
                      <a:endParaRPr lang="ar-OM" dirty="0">
                        <a:latin typeface="Arial" panose="020B0604020202020204" pitchFamily="34" charset="0"/>
                        <a:cs typeface="Arial" panose="020B0604020202020204" pitchFamily="34" charset="0"/>
                      </a:endParaRPr>
                    </a:p>
                  </a:txBody>
                  <a:tcPr anchor="ctr"/>
                </a:tc>
              </a:tr>
              <a:tr h="370840">
                <a:tc>
                  <a:txBody>
                    <a:bodyPr/>
                    <a:lstStyle/>
                    <a:p>
                      <a:pPr algn="ctr" rtl="1"/>
                      <a:r>
                        <a:rPr lang="ar-OM" dirty="0" smtClean="0">
                          <a:latin typeface="Arial" panose="020B0604020202020204" pitchFamily="34" charset="0"/>
                          <a:cs typeface="Arial" panose="020B0604020202020204" pitchFamily="34" charset="0"/>
                        </a:rPr>
                        <a:t>المسافة بين منضدة العرض وأقرب صف في القاعة ذات 100 مقعد</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110 سم</a:t>
                      </a:r>
                      <a:endParaRPr lang="ar-OM" dirty="0">
                        <a:latin typeface="Arial" panose="020B0604020202020204" pitchFamily="34" charset="0"/>
                        <a:cs typeface="Arial" panose="020B0604020202020204" pitchFamily="34" charset="0"/>
                      </a:endParaRPr>
                    </a:p>
                  </a:txBody>
                  <a:tcPr anchor="ctr"/>
                </a:tc>
              </a:tr>
              <a:tr h="370840">
                <a:tc>
                  <a:txBody>
                    <a:bodyPr/>
                    <a:lstStyle/>
                    <a:p>
                      <a:pPr algn="ctr" rtl="1"/>
                      <a:r>
                        <a:rPr lang="ar-OM" dirty="0" smtClean="0">
                          <a:latin typeface="Arial" panose="020B0604020202020204" pitchFamily="34" charset="0"/>
                          <a:cs typeface="Arial" panose="020B0604020202020204" pitchFamily="34" charset="0"/>
                        </a:rPr>
                        <a:t>المسافة بين منضدة العرض وأقرب صف في القاعة اكثر من 100 مقعد</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250 سم</a:t>
                      </a:r>
                      <a:endParaRPr lang="ar-OM" dirty="0">
                        <a:latin typeface="Arial" panose="020B0604020202020204" pitchFamily="34" charset="0"/>
                        <a:cs typeface="Arial" panose="020B0604020202020204" pitchFamily="34" charset="0"/>
                      </a:endParaRPr>
                    </a:p>
                  </a:txBody>
                  <a:tcPr anchor="ctr"/>
                </a:tc>
              </a:tr>
              <a:tr h="370840">
                <a:tc>
                  <a:txBody>
                    <a:bodyPr/>
                    <a:lstStyle/>
                    <a:p>
                      <a:pPr algn="ctr" rtl="1"/>
                      <a:r>
                        <a:rPr lang="ar-OM" dirty="0" smtClean="0">
                          <a:latin typeface="Arial" panose="020B0604020202020204" pitchFamily="34" charset="0"/>
                          <a:cs typeface="Arial" panose="020B0604020202020204" pitchFamily="34" charset="0"/>
                        </a:rPr>
                        <a:t>المسافة بين لوحة</a:t>
                      </a:r>
                      <a:r>
                        <a:rPr lang="ar-OM" baseline="0" dirty="0" smtClean="0">
                          <a:latin typeface="Arial" panose="020B0604020202020204" pitchFamily="34" charset="0"/>
                          <a:cs typeface="Arial" panose="020B0604020202020204" pitchFamily="34" charset="0"/>
                        </a:rPr>
                        <a:t> السبورة وآخر الصف</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لا تزيد عن 2000 سم</a:t>
                      </a:r>
                      <a:endParaRPr lang="ar-OM" dirty="0">
                        <a:latin typeface="Arial" panose="020B0604020202020204" pitchFamily="34" charset="0"/>
                        <a:cs typeface="Arial" panose="020B0604020202020204" pitchFamily="34" charset="0"/>
                      </a:endParaRPr>
                    </a:p>
                  </a:txBody>
                  <a:tcPr anchor="ctr"/>
                </a:tc>
              </a:tr>
              <a:tr h="370840">
                <a:tc>
                  <a:txBody>
                    <a:bodyPr/>
                    <a:lstStyle/>
                    <a:p>
                      <a:pPr algn="ctr" rtl="1"/>
                      <a:r>
                        <a:rPr lang="ar-OM" dirty="0" smtClean="0">
                          <a:latin typeface="Arial" panose="020B0604020202020204" pitchFamily="34" charset="0"/>
                          <a:cs typeface="Arial" panose="020B0604020202020204" pitchFamily="34" charset="0"/>
                        </a:rPr>
                        <a:t>المسافة بين الخط السفلي للوحة السبورة ووجه الارضية</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90 سم</a:t>
                      </a:r>
                      <a:endParaRPr lang="ar-OM" dirty="0">
                        <a:latin typeface="Arial" panose="020B0604020202020204" pitchFamily="34" charset="0"/>
                        <a:cs typeface="Arial" panose="020B0604020202020204" pitchFamily="34" charset="0"/>
                      </a:endParaRPr>
                    </a:p>
                  </a:txBody>
                  <a:tcPr anchor="ctr"/>
                </a:tc>
              </a:tr>
              <a:tr h="370840">
                <a:tc>
                  <a:txBody>
                    <a:bodyPr/>
                    <a:lstStyle/>
                    <a:p>
                      <a:pPr algn="ctr" rtl="1"/>
                      <a:r>
                        <a:rPr lang="ar-OM" dirty="0" smtClean="0">
                          <a:latin typeface="Arial" panose="020B0604020202020204" pitchFamily="34" charset="0"/>
                          <a:cs typeface="Arial" panose="020B0604020202020204" pitchFamily="34" charset="0"/>
                        </a:rPr>
                        <a:t>المسافة بين وجه الارضية واعلى خط</a:t>
                      </a:r>
                      <a:r>
                        <a:rPr lang="ar-OM" baseline="0" dirty="0" smtClean="0">
                          <a:latin typeface="Arial" panose="020B0604020202020204" pitchFamily="34" charset="0"/>
                          <a:cs typeface="Arial" panose="020B0604020202020204" pitchFamily="34" charset="0"/>
                        </a:rPr>
                        <a:t> للوحة السبورة</a:t>
                      </a:r>
                      <a:endParaRPr lang="ar-OM" dirty="0">
                        <a:latin typeface="Arial" panose="020B0604020202020204" pitchFamily="34" charset="0"/>
                        <a:cs typeface="Arial" panose="020B0604020202020204" pitchFamily="34" charset="0"/>
                      </a:endParaRPr>
                    </a:p>
                  </a:txBody>
                  <a:tcPr/>
                </a:tc>
                <a:tc>
                  <a:txBody>
                    <a:bodyPr/>
                    <a:lstStyle/>
                    <a:p>
                      <a:pPr algn="ctr" rtl="1"/>
                      <a:r>
                        <a:rPr lang="ar-OM" dirty="0" smtClean="0">
                          <a:latin typeface="Arial" panose="020B0604020202020204" pitchFamily="34" charset="0"/>
                          <a:cs typeface="Arial" panose="020B0604020202020204" pitchFamily="34" charset="0"/>
                        </a:rPr>
                        <a:t>لا تزيد عن 230 سم</a:t>
                      </a:r>
                      <a:endParaRPr lang="ar-OM"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32099929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36311" y="109076"/>
            <a:ext cx="3469689"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ثالثاً :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الجزء السكني</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
        <p:nvSpPr>
          <p:cNvPr id="3" name="مربع نص 5"/>
          <p:cNvSpPr txBox="1"/>
          <p:nvPr/>
        </p:nvSpPr>
        <p:spPr>
          <a:xfrm>
            <a:off x="1062319" y="739805"/>
            <a:ext cx="8749552" cy="5632311"/>
          </a:xfrm>
          <a:prstGeom prst="rect">
            <a:avLst/>
          </a:prstGeom>
          <a:noFill/>
          <a:ln w="9525">
            <a:noFill/>
            <a:miter lim="800000"/>
            <a:headEnd/>
            <a:tailEnd/>
          </a:ln>
          <a:effectLst/>
        </p:spPr>
        <p:txBody>
          <a:bodyPr wrap="square" rtlCol="1">
            <a:spAutoFit/>
          </a:bodyPr>
          <a:lstStyle/>
          <a:p>
            <a:pPr marL="342900" indent="-342900">
              <a:buFont typeface="Wingdings" panose="05000000000000000000" pitchFamily="2" charset="2"/>
              <a:buChar char="v"/>
            </a:pPr>
            <a:r>
              <a:rPr lang="ar-OM" sz="2000" dirty="0" smtClean="0">
                <a:solidFill>
                  <a:schemeClr val="accent6">
                    <a:lumMod val="75000"/>
                  </a:schemeClr>
                </a:solidFill>
                <a:latin typeface="Arial" panose="020B0604020202020204" pitchFamily="34" charset="0"/>
                <a:cs typeface="Arial" panose="020B0604020202020204" pitchFamily="34" charset="0"/>
              </a:rPr>
              <a:t>الجناح السكني في الأكاديمية ينقسم إلى </a:t>
            </a:r>
            <a:r>
              <a:rPr lang="ar-SA" sz="2000" dirty="0" smtClean="0">
                <a:solidFill>
                  <a:schemeClr val="accent6">
                    <a:lumMod val="75000"/>
                  </a:schemeClr>
                </a:solidFill>
                <a:latin typeface="Arial" panose="020B0604020202020204" pitchFamily="34" charset="0"/>
                <a:cs typeface="Arial" panose="020B0604020202020204" pitchFamily="34" charset="0"/>
              </a:rPr>
              <a:t>:</a:t>
            </a:r>
            <a:endParaRPr lang="ar-EG" sz="2000" dirty="0">
              <a:solidFill>
                <a:schemeClr val="accent6">
                  <a:lumMod val="75000"/>
                </a:schemeClr>
              </a:solidFill>
              <a:latin typeface="Arial" panose="020B0604020202020204" pitchFamily="34" charset="0"/>
              <a:cs typeface="Arial" panose="020B0604020202020204" pitchFamily="34" charset="0"/>
            </a:endParaRPr>
          </a:p>
          <a:p>
            <a:pPr marL="342900" indent="-342900" algn="justLow">
              <a:buFontTx/>
              <a:buChar char="-"/>
            </a:pPr>
            <a:r>
              <a:rPr lang="ar-OM" sz="2000" dirty="0" smtClean="0">
                <a:latin typeface="Arial" panose="020B0604020202020204" pitchFamily="34" charset="0"/>
                <a:cs typeface="Arial" panose="020B0604020202020204" pitchFamily="34" charset="0"/>
              </a:rPr>
              <a:t>دار الضيافة .</a:t>
            </a:r>
          </a:p>
          <a:p>
            <a:pPr marL="342900" indent="-342900" algn="justLow">
              <a:buFontTx/>
              <a:buChar char="-"/>
            </a:pPr>
            <a:r>
              <a:rPr lang="ar-OM" sz="2000" dirty="0" smtClean="0">
                <a:latin typeface="Arial" panose="020B0604020202020204" pitchFamily="34" charset="0"/>
                <a:cs typeface="Arial" panose="020B0604020202020204" pitchFamily="34" charset="0"/>
              </a:rPr>
              <a:t>سكن الطلبة .</a:t>
            </a:r>
          </a:p>
          <a:p>
            <a:pPr algn="justLow"/>
            <a:endParaRPr lang="ar-OM" sz="2000" dirty="0" smtClean="0">
              <a:latin typeface="Arial" panose="020B0604020202020204" pitchFamily="34" charset="0"/>
              <a:cs typeface="Arial" panose="020B0604020202020204" pitchFamily="34" charset="0"/>
            </a:endParaRPr>
          </a:p>
          <a:p>
            <a:pPr marL="342900" indent="-342900" algn="justLow">
              <a:buFont typeface="Wingdings" panose="05000000000000000000" pitchFamily="2" charset="2"/>
              <a:buChar char="v"/>
            </a:pPr>
            <a:r>
              <a:rPr lang="ar-OM" sz="2000" dirty="0" smtClean="0">
                <a:solidFill>
                  <a:schemeClr val="accent6">
                    <a:lumMod val="75000"/>
                  </a:schemeClr>
                </a:solidFill>
                <a:latin typeface="Arial" panose="020B0604020202020204" pitchFamily="34" charset="0"/>
              </a:rPr>
              <a:t>دار الضيافة </a:t>
            </a:r>
            <a:r>
              <a:rPr lang="ar-SA" sz="2000" dirty="0" smtClean="0">
                <a:solidFill>
                  <a:schemeClr val="accent6">
                    <a:lumMod val="75000"/>
                  </a:schemeClr>
                </a:solidFill>
                <a:latin typeface="Arial" panose="020B0604020202020204" pitchFamily="34" charset="0"/>
              </a:rPr>
              <a:t>:</a:t>
            </a:r>
            <a:endParaRPr lang="ar-EG" sz="2000" dirty="0">
              <a:solidFill>
                <a:schemeClr val="accent6">
                  <a:lumMod val="75000"/>
                </a:schemeClr>
              </a:solidFill>
              <a:latin typeface="Arial" panose="020B0604020202020204" pitchFamily="34" charset="0"/>
            </a:endParaRPr>
          </a:p>
          <a:p>
            <a:pPr algn="justLow"/>
            <a:r>
              <a:rPr lang="ar-OM" sz="2000" dirty="0" smtClean="0">
                <a:latin typeface="Arial" panose="020B0604020202020204" pitchFamily="34" charset="0"/>
                <a:cs typeface="Arial" panose="020B0604020202020204" pitchFamily="34" charset="0"/>
              </a:rPr>
              <a:t>   وهـــو عبــارة عن فندق صغير يستخدم لإقامة الضيوف فيه . ويحتوي على غرف نوم فندقية تتوفر فيهـــا     </a:t>
            </a:r>
          </a:p>
          <a:p>
            <a:pPr algn="justLow"/>
            <a:r>
              <a:rPr lang="ar-OM" sz="2000" dirty="0">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  جميع وسائل الراحة والعامل الذي يجب أخذه بعين الإعتبار هو أن تكون أبعاد الغرفة مناسبه للمفروشـــات    </a:t>
            </a:r>
          </a:p>
          <a:p>
            <a:pPr algn="justLow"/>
            <a:r>
              <a:rPr lang="ar-OM" sz="2000" dirty="0">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  التي يجب وضعها بداخل الغرفة .</a:t>
            </a:r>
          </a:p>
          <a:p>
            <a:pPr algn="justLow"/>
            <a:r>
              <a:rPr lang="ar-OM" sz="2000" dirty="0" smtClean="0">
                <a:latin typeface="Arial" panose="020B0604020202020204" pitchFamily="34" charset="0"/>
                <a:cs typeface="Arial" panose="020B0604020202020204" pitchFamily="34" charset="0"/>
              </a:rPr>
              <a:t>   ومن الأفضل تقسيم غرفة النوم الى خمس اجزاء حسب الوظيفة </a:t>
            </a:r>
          </a:p>
          <a:p>
            <a:pPr algn="justLow"/>
            <a:r>
              <a:rPr lang="ar-OM" sz="2000" dirty="0" smtClean="0">
                <a:latin typeface="Arial" panose="020B0604020202020204" pitchFamily="34" charset="0"/>
                <a:cs typeface="Arial" panose="020B0604020202020204" pitchFamily="34" charset="0"/>
              </a:rPr>
              <a:t>   «منطقة الجلوس – غرفة الملابس – منطقة النوم – طاولة المكتب » </a:t>
            </a:r>
          </a:p>
          <a:p>
            <a:pPr algn="justLow"/>
            <a:endParaRPr lang="ar-OM" sz="2000" dirty="0">
              <a:latin typeface="Arial" panose="020B0604020202020204" pitchFamily="34" charset="0"/>
              <a:cs typeface="Arial" panose="020B0604020202020204" pitchFamily="34" charset="0"/>
            </a:endParaRPr>
          </a:p>
          <a:p>
            <a:pPr marL="342900" indent="-342900" algn="justLow">
              <a:buFont typeface="Wingdings" panose="05000000000000000000" pitchFamily="2" charset="2"/>
              <a:buChar char="v"/>
            </a:pPr>
            <a:r>
              <a:rPr lang="ar-OM" sz="2000" dirty="0" smtClean="0">
                <a:solidFill>
                  <a:schemeClr val="accent6">
                    <a:lumMod val="75000"/>
                  </a:schemeClr>
                </a:solidFill>
                <a:latin typeface="Arial" panose="020B0604020202020204" pitchFamily="34" charset="0"/>
              </a:rPr>
              <a:t>سكن الطلبة </a:t>
            </a:r>
            <a:r>
              <a:rPr lang="ar-SA" sz="2000" dirty="0" smtClean="0">
                <a:solidFill>
                  <a:schemeClr val="accent6">
                    <a:lumMod val="75000"/>
                  </a:schemeClr>
                </a:solidFill>
                <a:latin typeface="Arial" panose="020B0604020202020204" pitchFamily="34" charset="0"/>
              </a:rPr>
              <a:t>:</a:t>
            </a:r>
            <a:endParaRPr lang="ar-EG" sz="2000" dirty="0">
              <a:solidFill>
                <a:schemeClr val="accent6">
                  <a:lumMod val="75000"/>
                </a:schemeClr>
              </a:solidFill>
              <a:latin typeface="Arial" panose="020B0604020202020204" pitchFamily="34" charset="0"/>
            </a:endParaRPr>
          </a:p>
          <a:p>
            <a:pPr algn="justLow"/>
            <a:r>
              <a:rPr lang="ar-OM" sz="2000" dirty="0" smtClean="0">
                <a:latin typeface="Arial" panose="020B0604020202020204" pitchFamily="34" charset="0"/>
                <a:cs typeface="Arial" panose="020B0604020202020204" pitchFamily="34" charset="0"/>
              </a:rPr>
              <a:t>تعتبر غرفة الطلبة العنصر الأصغر من حيث المساحة لكنه يشمل الكثير من الوظائف إذ يعتبر البيئة الاساسية للطالب الذي يقضي اغلب وقته فيها ، ففيها تتم الدراسة والاعمال الاجتماعية والحاجات الشخصية ويمكن تقسيم النشاطات الاساسية في الغرفة الى :</a:t>
            </a:r>
          </a:p>
          <a:p>
            <a:pPr marL="342900" indent="-342900" algn="justLow">
              <a:buFontTx/>
              <a:buChar char="-"/>
            </a:pPr>
            <a:r>
              <a:rPr lang="ar-OM" sz="2000" dirty="0" smtClean="0">
                <a:latin typeface="Arial" panose="020B0604020202020204" pitchFamily="34" charset="0"/>
                <a:cs typeface="Arial" panose="020B0604020202020204" pitchFamily="34" charset="0"/>
              </a:rPr>
              <a:t>الدراسة : تختلف طرق الدراسة من طالب لآخر فقد تحدث اثناء الوقوف أو السير أو الجلوس أو حتى </a:t>
            </a:r>
            <a:r>
              <a:rPr lang="ar-OM" sz="2000" dirty="0" smtClean="0">
                <a:latin typeface="Arial" panose="020B0604020202020204" pitchFamily="34" charset="0"/>
                <a:cs typeface="Arial" panose="020B0604020202020204" pitchFamily="34" charset="0"/>
              </a:rPr>
              <a:t>الاستلقاء </a:t>
            </a:r>
            <a:r>
              <a:rPr lang="ar-OM" sz="2000" dirty="0" smtClean="0">
                <a:latin typeface="Arial" panose="020B0604020202020204" pitchFamily="34" charset="0"/>
                <a:cs typeface="Arial" panose="020B0604020202020204" pitchFamily="34" charset="0"/>
              </a:rPr>
              <a:t>والغناء والاكل والشرب سواء في حالة وجود الطالب منفرداً أو مع شخص آخر أما الدراسة الجماعية فلا يشارك فيها إلا عدد قليل من الطلبة .</a:t>
            </a:r>
          </a:p>
        </p:txBody>
      </p:sp>
    </p:spTree>
    <p:extLst>
      <p:ext uri="{BB962C8B-B14F-4D97-AF65-F5344CB8AC3E}">
        <p14:creationId xmlns:p14="http://schemas.microsoft.com/office/powerpoint/2010/main" val="8857427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5"/>
          <p:cNvSpPr txBox="1"/>
          <p:nvPr/>
        </p:nvSpPr>
        <p:spPr>
          <a:xfrm>
            <a:off x="430306" y="739805"/>
            <a:ext cx="9475694" cy="1261884"/>
          </a:xfrm>
          <a:prstGeom prst="rect">
            <a:avLst/>
          </a:prstGeom>
          <a:noFill/>
          <a:ln w="9525">
            <a:noFill/>
            <a:miter lim="800000"/>
            <a:headEnd/>
            <a:tailEnd/>
          </a:ln>
          <a:effectLst/>
        </p:spPr>
        <p:txBody>
          <a:bodyPr wrap="square" rtlCol="1">
            <a:spAutoFit/>
          </a:bodyPr>
          <a:lstStyle/>
          <a:p>
            <a:pPr marL="342900" indent="-342900" algn="justLow">
              <a:buFontTx/>
              <a:buChar char="-"/>
            </a:pPr>
            <a:r>
              <a:rPr lang="ar-OM" sz="2000" dirty="0" smtClean="0">
                <a:latin typeface="Arial" panose="020B0604020202020204" pitchFamily="34" charset="0"/>
                <a:cs typeface="Arial" panose="020B0604020202020204" pitchFamily="34" charset="0"/>
              </a:rPr>
              <a:t>النوم : نادراً ما يكون نمط نشاط الطلاب منسجماً ، فربما ينام الطالب في أي وقت من الليل أو النهار ونادرا ما يتبع شخصان يشغلان غرفة واحدة نفس البرنامج الزمني والحل لمثل هذه الحالات هي الاسرة ذات الستار العازل للصوت والضوء أو ألا يشغل الغرفة سوى طالب واحد فقط.</a:t>
            </a:r>
          </a:p>
          <a:p>
            <a:pPr marL="428625" indent="-342900" algn="justLow">
              <a:lnSpc>
                <a:spcPct val="80000"/>
              </a:lnSpc>
              <a:buFontTx/>
              <a:buChar char="-"/>
            </a:pPr>
            <a:endParaRPr lang="ar-OM" sz="2000" dirty="0" smtClean="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49557" y="1661395"/>
            <a:ext cx="3750090" cy="4384563"/>
          </a:xfrm>
          <a:prstGeom prst="rect">
            <a:avLst/>
          </a:prstGeom>
        </p:spPr>
      </p:pic>
      <p:sp>
        <p:nvSpPr>
          <p:cNvPr id="6" name="Rectangle 5"/>
          <p:cNvSpPr/>
          <p:nvPr/>
        </p:nvSpPr>
        <p:spPr>
          <a:xfrm>
            <a:off x="3272603" y="5633212"/>
            <a:ext cx="2494499"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مخطط ترتيب الغرف المنفردة</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7" name="مربع نص 5"/>
          <p:cNvSpPr txBox="1"/>
          <p:nvPr/>
        </p:nvSpPr>
        <p:spPr>
          <a:xfrm>
            <a:off x="4114800" y="2453294"/>
            <a:ext cx="5691746" cy="2554545"/>
          </a:xfrm>
          <a:prstGeom prst="rect">
            <a:avLst/>
          </a:prstGeom>
          <a:noFill/>
          <a:ln w="9525">
            <a:noFill/>
            <a:miter lim="800000"/>
            <a:headEnd/>
            <a:tailEnd/>
          </a:ln>
          <a:effectLst/>
        </p:spPr>
        <p:txBody>
          <a:bodyPr wrap="square" rtlCol="1">
            <a:spAutoFit/>
          </a:bodyPr>
          <a:lstStyle/>
          <a:p>
            <a:pPr marL="428625" indent="-342900" algn="justLow">
              <a:lnSpc>
                <a:spcPct val="80000"/>
              </a:lnSpc>
              <a:buFont typeface="Wingdings" panose="05000000000000000000" pitchFamily="2" charset="2"/>
              <a:buChar char="v"/>
            </a:pPr>
            <a:r>
              <a:rPr lang="ar-OM" sz="2000" dirty="0" smtClean="0">
                <a:solidFill>
                  <a:schemeClr val="accent6">
                    <a:lumMod val="75000"/>
                  </a:schemeClr>
                </a:solidFill>
                <a:latin typeface="Arial" panose="020B0604020202020204" pitchFamily="34" charset="0"/>
              </a:rPr>
              <a:t>أنواع الغرف </a:t>
            </a:r>
            <a:r>
              <a:rPr lang="ar-SA" sz="2000" dirty="0" smtClean="0">
                <a:solidFill>
                  <a:schemeClr val="accent6">
                    <a:lumMod val="75000"/>
                  </a:schemeClr>
                </a:solidFill>
                <a:latin typeface="Arial" panose="020B0604020202020204" pitchFamily="34" charset="0"/>
              </a:rPr>
              <a:t>:</a:t>
            </a:r>
            <a:endParaRPr lang="ar-OM" sz="2000" dirty="0" smtClean="0">
              <a:solidFill>
                <a:schemeClr val="accent6">
                  <a:lumMod val="75000"/>
                </a:schemeClr>
              </a:solidFill>
              <a:latin typeface="Arial" panose="020B0604020202020204" pitchFamily="34" charset="0"/>
            </a:endParaRPr>
          </a:p>
          <a:p>
            <a:pPr marL="428625" indent="-342900" algn="justLow">
              <a:lnSpc>
                <a:spcPct val="80000"/>
              </a:lnSpc>
              <a:buFont typeface="Wingdings" panose="05000000000000000000" pitchFamily="2" charset="2"/>
              <a:buChar char="v"/>
            </a:pPr>
            <a:endParaRPr lang="ar-EG" sz="2000" dirty="0" smtClean="0">
              <a:solidFill>
                <a:schemeClr val="accent6">
                  <a:lumMod val="75000"/>
                </a:schemeClr>
              </a:solidFill>
              <a:latin typeface="Arial" panose="020B0604020202020204" pitchFamily="34" charset="0"/>
            </a:endParaRPr>
          </a:p>
          <a:p>
            <a:pPr marL="428625" indent="-342900" algn="justLow">
              <a:lnSpc>
                <a:spcPct val="80000"/>
              </a:lnSpc>
              <a:buFontTx/>
              <a:buChar char="-"/>
            </a:pPr>
            <a:r>
              <a:rPr lang="ar-OM" sz="2000" dirty="0" smtClean="0">
                <a:latin typeface="Arial" panose="020B0604020202020204" pitchFamily="34" charset="0"/>
                <a:cs typeface="Arial" panose="020B0604020202020204" pitchFamily="34" charset="0"/>
              </a:rPr>
              <a:t>الغرف المفردة :</a:t>
            </a:r>
          </a:p>
          <a:p>
            <a:pPr marL="428625" indent="-342900" algn="justLow">
              <a:lnSpc>
                <a:spcPct val="80000"/>
              </a:lnSpc>
              <a:buFontTx/>
              <a:buChar char="-"/>
            </a:pPr>
            <a:endParaRPr lang="ar-OM" sz="2000" dirty="0" smtClean="0">
              <a:latin typeface="Arial" panose="020B0604020202020204" pitchFamily="34" charset="0"/>
              <a:cs typeface="Arial" panose="020B0604020202020204" pitchFamily="34" charset="0"/>
            </a:endParaRPr>
          </a:p>
          <a:p>
            <a:pPr marL="85725" algn="just">
              <a:lnSpc>
                <a:spcPct val="80000"/>
              </a:lnSpc>
            </a:pPr>
            <a:r>
              <a:rPr lang="ar-OM" sz="2000" dirty="0" smtClean="0">
                <a:latin typeface="Arial" panose="020B0604020202020204" pitchFamily="34" charset="0"/>
                <a:cs typeface="Arial" panose="020B0604020202020204" pitchFamily="34" charset="0"/>
              </a:rPr>
              <a:t>الغرفة المنفردة تشكل عزلة تامة لشاغلها ويمكن أن تفتح مباشرة على </a:t>
            </a:r>
            <a:r>
              <a:rPr lang="ar-OM" sz="2000" dirty="0" smtClean="0">
                <a:latin typeface="Arial" panose="020B0604020202020204" pitchFamily="34" charset="0"/>
                <a:cs typeface="Arial" panose="020B0604020202020204" pitchFamily="34" charset="0"/>
              </a:rPr>
              <a:t>ممرمنعزل </a:t>
            </a:r>
            <a:r>
              <a:rPr lang="ar-OM" sz="2000" dirty="0" smtClean="0">
                <a:latin typeface="Arial" panose="020B0604020202020204" pitchFamily="34" charset="0"/>
                <a:cs typeface="Arial" panose="020B0604020202020204" pitchFamily="34" charset="0"/>
              </a:rPr>
              <a:t>عن حركة السير أو قد تكون منعزلة جزئياً ويمكن أن تكون شقة .</a:t>
            </a:r>
          </a:p>
          <a:p>
            <a:pPr marL="85725" algn="just">
              <a:lnSpc>
                <a:spcPct val="80000"/>
              </a:lnSpc>
            </a:pPr>
            <a:r>
              <a:rPr lang="ar-OM" sz="2000" dirty="0" smtClean="0">
                <a:latin typeface="Arial" panose="020B0604020202020204" pitchFamily="34" charset="0"/>
                <a:cs typeface="Arial" panose="020B0604020202020204" pitchFamily="34" charset="0"/>
              </a:rPr>
              <a:t>يجب أن ترتب الغرفة بشكل لائق للدراسة الفعالة للطالب ولا تعتبر الغرفة </a:t>
            </a:r>
          </a:p>
          <a:p>
            <a:pPr marL="85725" algn="just">
              <a:lnSpc>
                <a:spcPct val="80000"/>
              </a:lnSpc>
            </a:pPr>
            <a:r>
              <a:rPr lang="ar-OM" sz="2000" dirty="0" smtClean="0">
                <a:latin typeface="Arial" panose="020B0604020202020204" pitchFamily="34" charset="0"/>
                <a:cs typeface="Arial" panose="020B0604020202020204" pitchFamily="34" charset="0"/>
              </a:rPr>
              <a:t>مقبولة من الناحية الانسانية اذا كانت اقل من 3.4 م .</a:t>
            </a:r>
          </a:p>
        </p:txBody>
      </p:sp>
    </p:spTree>
    <p:extLst>
      <p:ext uri="{BB962C8B-B14F-4D97-AF65-F5344CB8AC3E}">
        <p14:creationId xmlns:p14="http://schemas.microsoft.com/office/powerpoint/2010/main" val="33832824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18765" y="5633212"/>
            <a:ext cx="3548338"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مخطط ترتيب الغرف المزدوجة المنفصلة</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7" name="مربع نص 5"/>
          <p:cNvSpPr txBox="1"/>
          <p:nvPr/>
        </p:nvSpPr>
        <p:spPr>
          <a:xfrm>
            <a:off x="5486398" y="1014047"/>
            <a:ext cx="4419602" cy="4031873"/>
          </a:xfrm>
          <a:prstGeom prst="rect">
            <a:avLst/>
          </a:prstGeom>
          <a:noFill/>
          <a:ln w="9525">
            <a:noFill/>
            <a:miter lim="800000"/>
            <a:headEnd/>
            <a:tailEnd/>
          </a:ln>
          <a:effectLst/>
        </p:spPr>
        <p:txBody>
          <a:bodyPr wrap="square" rtlCol="1">
            <a:spAutoFit/>
          </a:bodyPr>
          <a:lstStyle/>
          <a:p>
            <a:pPr marL="428625" indent="-342900" algn="justLow">
              <a:lnSpc>
                <a:spcPct val="80000"/>
              </a:lnSpc>
              <a:buFont typeface="Wingdings" panose="05000000000000000000" pitchFamily="2" charset="2"/>
              <a:buChar char="v"/>
            </a:pPr>
            <a:r>
              <a:rPr lang="ar-OM" sz="2000" dirty="0" smtClean="0">
                <a:solidFill>
                  <a:schemeClr val="accent6">
                    <a:lumMod val="75000"/>
                  </a:schemeClr>
                </a:solidFill>
                <a:latin typeface="Arial" panose="020B0604020202020204" pitchFamily="34" charset="0"/>
              </a:rPr>
              <a:t>أنواع الغرف </a:t>
            </a:r>
            <a:r>
              <a:rPr lang="ar-SA" sz="2000" dirty="0" smtClean="0">
                <a:solidFill>
                  <a:schemeClr val="accent6">
                    <a:lumMod val="75000"/>
                  </a:schemeClr>
                </a:solidFill>
                <a:latin typeface="Arial" panose="020B0604020202020204" pitchFamily="34" charset="0"/>
              </a:rPr>
              <a:t>:</a:t>
            </a:r>
            <a:endParaRPr lang="ar-OM" sz="2000" dirty="0" smtClean="0">
              <a:solidFill>
                <a:schemeClr val="accent6">
                  <a:lumMod val="75000"/>
                </a:schemeClr>
              </a:solidFill>
              <a:latin typeface="Arial" panose="020B0604020202020204" pitchFamily="34" charset="0"/>
            </a:endParaRPr>
          </a:p>
          <a:p>
            <a:pPr marL="428625" indent="-342900" algn="justLow">
              <a:lnSpc>
                <a:spcPct val="80000"/>
              </a:lnSpc>
              <a:buFont typeface="Wingdings" panose="05000000000000000000" pitchFamily="2" charset="2"/>
              <a:buChar char="v"/>
            </a:pPr>
            <a:endParaRPr lang="ar-EG" sz="2000" dirty="0" smtClean="0">
              <a:solidFill>
                <a:schemeClr val="accent6">
                  <a:lumMod val="75000"/>
                </a:schemeClr>
              </a:solidFill>
              <a:latin typeface="Arial" panose="020B0604020202020204" pitchFamily="34" charset="0"/>
            </a:endParaRPr>
          </a:p>
          <a:p>
            <a:pPr marL="428625" indent="-342900" algn="justLow">
              <a:lnSpc>
                <a:spcPct val="80000"/>
              </a:lnSpc>
              <a:buFontTx/>
              <a:buChar char="-"/>
            </a:pPr>
            <a:r>
              <a:rPr lang="ar-OM" sz="2000" dirty="0" smtClean="0">
                <a:latin typeface="Arial" panose="020B0604020202020204" pitchFamily="34" charset="0"/>
                <a:cs typeface="Arial" panose="020B0604020202020204" pitchFamily="34" charset="0"/>
              </a:rPr>
              <a:t>الغرفة المزدوجة المنفصلة :</a:t>
            </a:r>
          </a:p>
          <a:p>
            <a:pPr marL="428625" indent="-342900" algn="justLow">
              <a:lnSpc>
                <a:spcPct val="80000"/>
              </a:lnSpc>
              <a:buFontTx/>
              <a:buChar char="-"/>
            </a:pPr>
            <a:endParaRPr lang="ar-OM" sz="2000" dirty="0" smtClean="0">
              <a:latin typeface="Arial" panose="020B0604020202020204" pitchFamily="34" charset="0"/>
              <a:cs typeface="Arial" panose="020B0604020202020204" pitchFamily="34" charset="0"/>
            </a:endParaRPr>
          </a:p>
          <a:p>
            <a:pPr marL="85725" algn="justLow">
              <a:lnSpc>
                <a:spcPct val="80000"/>
              </a:lnSpc>
            </a:pPr>
            <a:r>
              <a:rPr lang="ar-OM" sz="2000" dirty="0" smtClean="0">
                <a:latin typeface="Arial" panose="020B0604020202020204" pitchFamily="34" charset="0"/>
                <a:cs typeface="Arial" panose="020B0604020202020204" pitchFamily="34" charset="0"/>
              </a:rPr>
              <a:t>تؤمن الغرفة المزدوجة إتصالاً اجتماعياً يحصل علية الطالبان المشتركان في المكان الواحد ، تتألف الغرفة المزدوجة من مكانين مع فتحة تصل بينهما وإذا تم تحقيق ذلك الاتصال بواسطة باب فهنا يمكننا أن نحقق درجة معينة من العزلة الصوتية أما إذا كان الباب غير موجود فإن هذا الترتيب يؤمن عزلة في الرؤية فقط وحماية من مصادر الاضاءة .</a:t>
            </a:r>
          </a:p>
          <a:p>
            <a:pPr marL="85725" algn="justLow">
              <a:lnSpc>
                <a:spcPct val="80000"/>
              </a:lnSpc>
            </a:pPr>
            <a:r>
              <a:rPr lang="ar-OM" sz="2000" dirty="0" smtClean="0">
                <a:latin typeface="Arial" panose="020B0604020202020204" pitchFamily="34" charset="0"/>
                <a:cs typeface="Arial" panose="020B0604020202020204" pitchFamily="34" charset="0"/>
              </a:rPr>
              <a:t>إن توفير مكانين مفصلين يؤمن امكانية نوم احد الطلاب بينما يقوم الاخر بالدراسة دونما ازعاج ، يجب مراعاة الترتيب الجيد بين كلا الغرفتين إذ يتم معالجتهما كغرفتين منفصلتين مع تحقيق اتصال مباشر بينهما .</a:t>
            </a:r>
          </a:p>
        </p:txBody>
      </p:sp>
      <p:pic>
        <p:nvPicPr>
          <p:cNvPr id="4" name="Picture 3"/>
          <p:cNvPicPr>
            <a:picLocks noChangeAspect="1"/>
          </p:cNvPicPr>
          <p:nvPr/>
        </p:nvPicPr>
        <p:blipFill>
          <a:blip r:embed="rId2"/>
          <a:stretch>
            <a:fillRect/>
          </a:stretch>
        </p:blipFill>
        <p:spPr>
          <a:xfrm>
            <a:off x="134469" y="1613867"/>
            <a:ext cx="5351929" cy="3865851"/>
          </a:xfrm>
          <a:prstGeom prst="rect">
            <a:avLst/>
          </a:prstGeom>
        </p:spPr>
      </p:pic>
    </p:spTree>
    <p:extLst>
      <p:ext uri="{BB962C8B-B14F-4D97-AF65-F5344CB8AC3E}">
        <p14:creationId xmlns:p14="http://schemas.microsoft.com/office/powerpoint/2010/main" val="26679801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ربع نص 5"/>
          <p:cNvSpPr txBox="1"/>
          <p:nvPr/>
        </p:nvSpPr>
        <p:spPr>
          <a:xfrm>
            <a:off x="4988859" y="551765"/>
            <a:ext cx="4917141" cy="2308324"/>
          </a:xfrm>
          <a:prstGeom prst="rect">
            <a:avLst/>
          </a:prstGeom>
          <a:noFill/>
          <a:ln w="9525">
            <a:noFill/>
            <a:miter lim="800000"/>
            <a:headEnd/>
            <a:tailEnd/>
          </a:ln>
          <a:effectLst/>
        </p:spPr>
        <p:txBody>
          <a:bodyPr wrap="square" rtlCol="1">
            <a:spAutoFit/>
          </a:bodyPr>
          <a:lstStyle/>
          <a:p>
            <a:pPr marL="428625" indent="-342900" algn="justLow">
              <a:lnSpc>
                <a:spcPct val="80000"/>
              </a:lnSpc>
              <a:buFontTx/>
              <a:buChar char="-"/>
            </a:pPr>
            <a:r>
              <a:rPr lang="ar-OM" sz="2000" dirty="0" smtClean="0">
                <a:latin typeface="Arial" panose="020B0604020202020204" pitchFamily="34" charset="0"/>
                <a:cs typeface="Arial" panose="020B0604020202020204" pitchFamily="34" charset="0"/>
              </a:rPr>
              <a:t>الغرفة المزدوجة :</a:t>
            </a:r>
          </a:p>
          <a:p>
            <a:pPr marL="428625" indent="-342900" algn="justLow">
              <a:lnSpc>
                <a:spcPct val="80000"/>
              </a:lnSpc>
              <a:buFontTx/>
              <a:buChar char="-"/>
            </a:pPr>
            <a:endParaRPr lang="ar-OM" sz="2000" dirty="0" smtClean="0">
              <a:latin typeface="Arial" panose="020B0604020202020204" pitchFamily="34" charset="0"/>
              <a:cs typeface="Arial" panose="020B0604020202020204" pitchFamily="34" charset="0"/>
            </a:endParaRPr>
          </a:p>
          <a:p>
            <a:pPr marL="85725" algn="justLow">
              <a:lnSpc>
                <a:spcPct val="80000"/>
              </a:lnSpc>
            </a:pPr>
            <a:r>
              <a:rPr lang="ar-OM" sz="2000" dirty="0" smtClean="0">
                <a:latin typeface="Arial" panose="020B0604020202020204" pitchFamily="34" charset="0"/>
                <a:cs typeface="Arial" panose="020B0604020202020204" pitchFamily="34" charset="0"/>
              </a:rPr>
              <a:t>تعتبر الغرفة المزدوجة المقياس الحالي لتأمين سكن الطلاب  وذلك بسبب التوفير الذي تؤمنه هذه الغرف في تكلفة الانشاء لكنها تزعج سكانها لعدم توفر العزلة والهدوء بسبب عدم كفاية اماكن الدراسة والتخزين وأصبح من الضروري تأمين حجرات انفرادية للدراسة وقاعات عامة واسعة  .</a:t>
            </a:r>
          </a:p>
          <a:p>
            <a:pPr marL="85725" algn="justLow">
              <a:lnSpc>
                <a:spcPct val="80000"/>
              </a:lnSpc>
            </a:pPr>
            <a:r>
              <a:rPr lang="ar-OM" sz="2000" dirty="0" smtClean="0">
                <a:latin typeface="Arial" panose="020B0604020202020204" pitchFamily="34" charset="0"/>
                <a:cs typeface="Arial" panose="020B0604020202020204" pitchFamily="34" charset="0"/>
              </a:rPr>
              <a:t>تختلف مساحة الغرفة المزدوجة بين 43 م2 – 76 م2 </a:t>
            </a:r>
          </a:p>
        </p:txBody>
      </p:sp>
      <p:pic>
        <p:nvPicPr>
          <p:cNvPr id="11" name="Picture 10"/>
          <p:cNvPicPr>
            <a:picLocks noChangeAspect="1"/>
          </p:cNvPicPr>
          <p:nvPr/>
        </p:nvPicPr>
        <p:blipFill rotWithShape="1">
          <a:blip r:embed="rId2"/>
          <a:srcRect r="3322"/>
          <a:stretch/>
        </p:blipFill>
        <p:spPr>
          <a:xfrm>
            <a:off x="0" y="0"/>
            <a:ext cx="4706471" cy="4216742"/>
          </a:xfrm>
          <a:prstGeom prst="rect">
            <a:avLst/>
          </a:prstGeom>
        </p:spPr>
      </p:pic>
      <p:sp>
        <p:nvSpPr>
          <p:cNvPr id="8" name="Rectangle 7"/>
          <p:cNvSpPr/>
          <p:nvPr/>
        </p:nvSpPr>
        <p:spPr>
          <a:xfrm>
            <a:off x="2991899" y="388859"/>
            <a:ext cx="2494499"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مخطط ترتيب الغرف المزدوجة</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12" name="مربع نص 5"/>
          <p:cNvSpPr txBox="1"/>
          <p:nvPr/>
        </p:nvSpPr>
        <p:spPr>
          <a:xfrm>
            <a:off x="400504" y="4356515"/>
            <a:ext cx="5140099" cy="1815882"/>
          </a:xfrm>
          <a:prstGeom prst="rect">
            <a:avLst/>
          </a:prstGeom>
          <a:noFill/>
          <a:ln w="9525">
            <a:noFill/>
            <a:miter lim="800000"/>
            <a:headEnd/>
            <a:tailEnd/>
          </a:ln>
          <a:effectLst/>
        </p:spPr>
        <p:txBody>
          <a:bodyPr wrap="square" rtlCol="1">
            <a:spAutoFit/>
          </a:bodyPr>
          <a:lstStyle/>
          <a:p>
            <a:pPr marL="428625" indent="-342900" algn="justLow">
              <a:lnSpc>
                <a:spcPct val="80000"/>
              </a:lnSpc>
              <a:buFontTx/>
              <a:buChar char="-"/>
            </a:pPr>
            <a:r>
              <a:rPr lang="ar-OM" sz="2000" dirty="0" smtClean="0">
                <a:latin typeface="Arial" panose="020B0604020202020204" pitchFamily="34" charset="0"/>
                <a:cs typeface="Arial" panose="020B0604020202020204" pitchFamily="34" charset="0"/>
              </a:rPr>
              <a:t>الغرفة الثلاثية :</a:t>
            </a:r>
          </a:p>
          <a:p>
            <a:pPr marL="428625" indent="-342900" algn="justLow">
              <a:lnSpc>
                <a:spcPct val="80000"/>
              </a:lnSpc>
              <a:buFontTx/>
              <a:buChar char="-"/>
            </a:pPr>
            <a:endParaRPr lang="ar-OM" sz="2000" dirty="0" smtClean="0">
              <a:latin typeface="Arial" panose="020B0604020202020204" pitchFamily="34" charset="0"/>
              <a:cs typeface="Arial" panose="020B0604020202020204" pitchFamily="34" charset="0"/>
            </a:endParaRPr>
          </a:p>
          <a:p>
            <a:pPr marL="85725" algn="justLow">
              <a:lnSpc>
                <a:spcPct val="80000"/>
              </a:lnSpc>
            </a:pPr>
            <a:r>
              <a:rPr lang="ar-OM" sz="2000" dirty="0" smtClean="0">
                <a:latin typeface="Arial" panose="020B0604020202020204" pitchFamily="34" charset="0"/>
                <a:cs typeface="Arial" panose="020B0604020202020204" pitchFamily="34" charset="0"/>
              </a:rPr>
              <a:t>لقد أصبح هذا الشكل شاسعاً عند بعض الطلاب ، والفردية الذي يحققها هذا النوع من المخططات جعلها أكثر شعبية اذ يفضل بعض الطلاب الغرف التي تحوي ثلاثة اشخاص بدلاً من الفردين لكنها قد تؤدي الى اكثر توتراً في العلاقات بين الاشخاص .</a:t>
            </a:r>
          </a:p>
        </p:txBody>
      </p:sp>
      <p:pic>
        <p:nvPicPr>
          <p:cNvPr id="13" name="Picture 12"/>
          <p:cNvPicPr>
            <a:picLocks noChangeAspect="1"/>
          </p:cNvPicPr>
          <p:nvPr/>
        </p:nvPicPr>
        <p:blipFill>
          <a:blip r:embed="rId3"/>
          <a:stretch>
            <a:fillRect/>
          </a:stretch>
        </p:blipFill>
        <p:spPr>
          <a:xfrm>
            <a:off x="5971325" y="3038285"/>
            <a:ext cx="3650046" cy="3515840"/>
          </a:xfrm>
          <a:prstGeom prst="rect">
            <a:avLst/>
          </a:prstGeom>
        </p:spPr>
      </p:pic>
      <p:sp>
        <p:nvSpPr>
          <p:cNvPr id="14" name="Rectangle 13"/>
          <p:cNvSpPr/>
          <p:nvPr/>
        </p:nvSpPr>
        <p:spPr>
          <a:xfrm>
            <a:off x="4484520" y="6312170"/>
            <a:ext cx="2494499"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مخطط ترتيب الغرف الثلاثية</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9570228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5"/>
          <p:cNvSpPr txBox="1"/>
          <p:nvPr/>
        </p:nvSpPr>
        <p:spPr>
          <a:xfrm>
            <a:off x="349625" y="766918"/>
            <a:ext cx="9448800" cy="5262979"/>
          </a:xfrm>
          <a:prstGeom prst="rect">
            <a:avLst/>
          </a:prstGeom>
          <a:noFill/>
          <a:ln w="9525">
            <a:noFill/>
            <a:miter lim="800000"/>
            <a:headEnd/>
            <a:tailEnd/>
          </a:ln>
          <a:effectLst/>
        </p:spPr>
        <p:txBody>
          <a:bodyPr wrap="square" rtlCol="1">
            <a:spAutoFit/>
          </a:bodyPr>
          <a:lstStyle/>
          <a:p>
            <a:pPr marL="428625" indent="-342900" algn="justLow">
              <a:lnSpc>
                <a:spcPct val="80000"/>
              </a:lnSpc>
              <a:buFontTx/>
              <a:buChar char="-"/>
            </a:pPr>
            <a:r>
              <a:rPr lang="ar-OM" sz="2000" dirty="0" smtClean="0">
                <a:latin typeface="Arial" panose="020B0604020202020204" pitchFamily="34" charset="0"/>
                <a:cs typeface="Arial" panose="020B0604020202020204" pitchFamily="34" charset="0"/>
              </a:rPr>
              <a:t>الغرفة الرباعية :</a:t>
            </a:r>
          </a:p>
          <a:p>
            <a:pPr marL="428625" indent="-342900" algn="justLow">
              <a:lnSpc>
                <a:spcPct val="80000"/>
              </a:lnSpc>
              <a:buFontTx/>
              <a:buChar char="-"/>
            </a:pPr>
            <a:endParaRPr lang="ar-OM" sz="2000" dirty="0" smtClean="0">
              <a:latin typeface="Arial" panose="020B0604020202020204" pitchFamily="34" charset="0"/>
              <a:cs typeface="Arial" panose="020B0604020202020204" pitchFamily="34" charset="0"/>
            </a:endParaRPr>
          </a:p>
          <a:p>
            <a:pPr marL="85725" algn="justLow">
              <a:lnSpc>
                <a:spcPct val="80000"/>
              </a:lnSpc>
            </a:pPr>
            <a:r>
              <a:rPr lang="ar-OM" sz="2000" dirty="0" smtClean="0">
                <a:latin typeface="Arial" panose="020B0604020202020204" pitchFamily="34" charset="0"/>
                <a:cs typeface="Arial" panose="020B0604020202020204" pitchFamily="34" charset="0"/>
              </a:rPr>
              <a:t>المشاكل المحتملة في هذا النوع من الغرف هي نفسها تلك التي يعاني منها الطلاب سواءً في الغرفة المزدوجة أو الثلاثية ولكن هناك ميزة بسيطة وهي أن حيز المساحة هنا واسع ليتم تقسيمه بواسطة خزانات الملابس أو العناصر الأخرى بالتالي يمكن أن يشترك عدد كبير من الطلاب في مكان واحد ولكن اذا زاد العدد عن اربعة فهنا يتطلب الامر الانتقال الى نظام الاجنحة مع تأمين أماكن مجاورة خاصة للفعاليات والانشطة الاخرى.</a:t>
            </a:r>
          </a:p>
          <a:p>
            <a:pPr marL="85725" algn="justLow">
              <a:lnSpc>
                <a:spcPct val="80000"/>
              </a:lnSpc>
            </a:pPr>
            <a:endParaRPr lang="ar-OM" sz="2000" dirty="0" smtClean="0">
              <a:latin typeface="Arial" panose="020B0604020202020204" pitchFamily="34" charset="0"/>
              <a:cs typeface="Arial" panose="020B0604020202020204" pitchFamily="34" charset="0"/>
            </a:endParaRPr>
          </a:p>
          <a:p>
            <a:pPr marL="428625" indent="-342900" algn="justLow">
              <a:lnSpc>
                <a:spcPct val="80000"/>
              </a:lnSpc>
              <a:buFont typeface="Arial" panose="020B0604020202020204" pitchFamily="34" charset="0"/>
              <a:buChar char="-"/>
            </a:pPr>
            <a:r>
              <a:rPr lang="ar-OM" sz="2000" dirty="0" smtClean="0">
                <a:latin typeface="Arial" panose="020B0604020202020204" pitchFamily="34" charset="0"/>
              </a:rPr>
              <a:t>الأجنحة :</a:t>
            </a:r>
          </a:p>
          <a:p>
            <a:pPr marL="428625" indent="-342900" algn="justLow">
              <a:lnSpc>
                <a:spcPct val="80000"/>
              </a:lnSpc>
              <a:buFont typeface="Arial" panose="020B0604020202020204" pitchFamily="34" charset="0"/>
              <a:buChar char="-"/>
            </a:pPr>
            <a:endParaRPr lang="ar-OM" sz="2000" dirty="0" smtClean="0">
              <a:latin typeface="Arial" panose="020B0604020202020204" pitchFamily="34" charset="0"/>
            </a:endParaRPr>
          </a:p>
          <a:p>
            <a:pPr marL="85725" algn="justLow">
              <a:lnSpc>
                <a:spcPct val="80000"/>
              </a:lnSpc>
            </a:pPr>
            <a:r>
              <a:rPr lang="ar-OM" sz="2000" dirty="0">
                <a:latin typeface="Arial" panose="020B0604020202020204" pitchFamily="34" charset="0"/>
              </a:rPr>
              <a:t>هو ترتيب يشترك فيه أربع طلاب أو أكثر بمساحة الغرفة مع أو بدون حمام مع مساحة اضافية واحة على الاقل وبهذه الطريقة فإن الطلاب الذين يدرسون ويعشون سوياً يمتلكون مساحة واحدة على الأقل تحت سيطرتهم يمكن استخدامها لتخدم احد الجوانب الرئيسية الثلاثية «النوم – الدراسة – النشاطات الاجتماعية».</a:t>
            </a:r>
          </a:p>
          <a:p>
            <a:pPr marL="85725" algn="justLow">
              <a:lnSpc>
                <a:spcPct val="80000"/>
              </a:lnSpc>
            </a:pPr>
            <a:endParaRPr lang="ar-OM" sz="2000" dirty="0">
              <a:latin typeface="Arial" panose="020B0604020202020204" pitchFamily="34" charset="0"/>
            </a:endParaRPr>
          </a:p>
          <a:p>
            <a:pPr marL="428625" indent="-342900" algn="justLow">
              <a:lnSpc>
                <a:spcPct val="80000"/>
              </a:lnSpc>
              <a:buFont typeface="Arial" panose="020B0604020202020204" pitchFamily="34" charset="0"/>
              <a:buChar char="-"/>
            </a:pPr>
            <a:endParaRPr lang="ar-OM" sz="2000" dirty="0" smtClean="0">
              <a:latin typeface="Arial" panose="020B0604020202020204" pitchFamily="34" charset="0"/>
            </a:endParaRPr>
          </a:p>
          <a:p>
            <a:pPr marL="428625" indent="-342900" algn="justLow">
              <a:lnSpc>
                <a:spcPct val="80000"/>
              </a:lnSpc>
              <a:buFont typeface="Arial" panose="020B0604020202020204" pitchFamily="34" charset="0"/>
              <a:buChar char="-"/>
            </a:pPr>
            <a:r>
              <a:rPr lang="ar-OM" sz="2000" dirty="0" smtClean="0">
                <a:latin typeface="Arial" panose="020B0604020202020204" pitchFamily="34" charset="0"/>
              </a:rPr>
              <a:t>الــشقق:</a:t>
            </a:r>
          </a:p>
          <a:p>
            <a:pPr marL="428625" indent="-342900" algn="justLow">
              <a:lnSpc>
                <a:spcPct val="80000"/>
              </a:lnSpc>
              <a:buFont typeface="Arial" panose="020B0604020202020204" pitchFamily="34" charset="0"/>
              <a:buChar char="-"/>
            </a:pPr>
            <a:endParaRPr lang="ar-OM" sz="2000" dirty="0" smtClean="0">
              <a:latin typeface="Arial" panose="020B0604020202020204" pitchFamily="34" charset="0"/>
            </a:endParaRPr>
          </a:p>
          <a:p>
            <a:pPr marL="85725" algn="justLow">
              <a:lnSpc>
                <a:spcPct val="80000"/>
              </a:lnSpc>
            </a:pPr>
            <a:r>
              <a:rPr lang="ar-OM" sz="2000" dirty="0" smtClean="0">
                <a:latin typeface="Arial" panose="020B0604020202020204" pitchFamily="34" charset="0"/>
                <a:cs typeface="Arial" panose="020B0604020202020204" pitchFamily="34" charset="0"/>
              </a:rPr>
              <a:t>تختلف الشقق عن الجناح في تأمينها لعنصر المطبخ وقد تتألف من غرف منفردة أو مزدوجة موزعة حول مساحة مشتركة لأغراض الطعام أو الدراسة أو النشاطات الاجتماعية ، وقد يتراوح عدد الطلاب في هذا النوع من النظام ما بين  3 – 5 طلاب .</a:t>
            </a:r>
          </a:p>
          <a:p>
            <a:pPr marL="85725" algn="justLow">
              <a:lnSpc>
                <a:spcPct val="80000"/>
              </a:lnSpc>
            </a:pPr>
            <a:endParaRPr lang="ar-OM" sz="2000" dirty="0">
              <a:latin typeface="Arial" panose="020B0604020202020204" pitchFamily="34" charset="0"/>
              <a:cs typeface="Arial" panose="020B0604020202020204" pitchFamily="34" charset="0"/>
            </a:endParaRPr>
          </a:p>
          <a:p>
            <a:pPr marL="85725" algn="justLow">
              <a:lnSpc>
                <a:spcPct val="80000"/>
              </a:lnSpc>
            </a:pPr>
            <a:endParaRPr lang="ar-OM"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10405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36311" y="109076"/>
            <a:ext cx="3469689"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رابعاً: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الجزء الخدمي</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
        <p:nvSpPr>
          <p:cNvPr id="3" name="مربع نص 3"/>
          <p:cNvSpPr txBox="1"/>
          <p:nvPr/>
        </p:nvSpPr>
        <p:spPr>
          <a:xfrm>
            <a:off x="5397027" y="3439498"/>
            <a:ext cx="1852132" cy="1231106"/>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عناصر تكميلية</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صحن المسجد</a:t>
            </a:r>
          </a:p>
          <a:p>
            <a:pPr marL="342900" indent="-342900">
              <a:buFontTx/>
              <a:buChar char="-"/>
              <a:tabLst>
                <a:tab pos="266700" algn="l"/>
              </a:tabLst>
            </a:pPr>
            <a:r>
              <a:rPr lang="ar-OM" b="1" dirty="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دورات </a:t>
            </a: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المياه</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مصلى النساء</a:t>
            </a:r>
          </a:p>
        </p:txBody>
      </p:sp>
      <p:cxnSp>
        <p:nvCxnSpPr>
          <p:cNvPr id="4" name="رابط مستقيم 7"/>
          <p:cNvCxnSpPr>
            <a:stCxn id="11" idx="2"/>
          </p:cNvCxnSpPr>
          <p:nvPr/>
        </p:nvCxnSpPr>
        <p:spPr>
          <a:xfrm>
            <a:off x="5292659" y="2372790"/>
            <a:ext cx="0" cy="464916"/>
          </a:xfrm>
          <a:prstGeom prst="line">
            <a:avLst/>
          </a:prstGeom>
          <a:ln>
            <a:solidFill>
              <a:schemeClr val="accent6">
                <a:lumMod val="60000"/>
                <a:lumOff val="40000"/>
              </a:schemeClr>
            </a:solidFill>
          </a:ln>
        </p:spPr>
        <p:style>
          <a:lnRef idx="3">
            <a:schemeClr val="accent6"/>
          </a:lnRef>
          <a:fillRef idx="0">
            <a:schemeClr val="accent6"/>
          </a:fillRef>
          <a:effectRef idx="2">
            <a:schemeClr val="accent6"/>
          </a:effectRef>
          <a:fontRef idx="minor">
            <a:schemeClr val="tx1"/>
          </a:fontRef>
        </p:style>
      </p:cxnSp>
      <p:cxnSp>
        <p:nvCxnSpPr>
          <p:cNvPr id="5" name="رابط كسهم مستقيم 8"/>
          <p:cNvCxnSpPr/>
          <p:nvPr/>
        </p:nvCxnSpPr>
        <p:spPr>
          <a:xfrm rot="5400000">
            <a:off x="8251125" y="3096561"/>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6" name="رابط كسهم مستقيم 9"/>
          <p:cNvCxnSpPr/>
          <p:nvPr/>
        </p:nvCxnSpPr>
        <p:spPr>
          <a:xfrm rot="5400000">
            <a:off x="6109573" y="3096561"/>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7" name="رابط كسهم مستقيم 10"/>
          <p:cNvCxnSpPr/>
          <p:nvPr/>
        </p:nvCxnSpPr>
        <p:spPr>
          <a:xfrm rot="5400000">
            <a:off x="4037871" y="3096561"/>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8" name="رابط كسهم مستقيم 11"/>
          <p:cNvCxnSpPr/>
          <p:nvPr/>
        </p:nvCxnSpPr>
        <p:spPr>
          <a:xfrm rot="5400000">
            <a:off x="1894731" y="3096561"/>
            <a:ext cx="428628" cy="1588"/>
          </a:xfrm>
          <a:prstGeom prst="straightConnector1">
            <a:avLst/>
          </a:prstGeom>
          <a:ln>
            <a:solidFill>
              <a:schemeClr val="accent6">
                <a:lumMod val="60000"/>
                <a:lumOff val="4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9" name="رابط مستقيم 15"/>
          <p:cNvCxnSpPr/>
          <p:nvPr/>
        </p:nvCxnSpPr>
        <p:spPr>
          <a:xfrm>
            <a:off x="2109045" y="2882247"/>
            <a:ext cx="6357982" cy="0"/>
          </a:xfrm>
          <a:prstGeom prst="line">
            <a:avLst/>
          </a:prstGeom>
          <a:ln>
            <a:solidFill>
              <a:schemeClr val="accent6">
                <a:lumMod val="60000"/>
                <a:lumOff val="40000"/>
              </a:schemeClr>
            </a:solidFill>
          </a:ln>
        </p:spPr>
        <p:style>
          <a:lnRef idx="3">
            <a:schemeClr val="accent6"/>
          </a:lnRef>
          <a:fillRef idx="0">
            <a:schemeClr val="accent6"/>
          </a:fillRef>
          <a:effectRef idx="2">
            <a:schemeClr val="accent6"/>
          </a:effectRef>
          <a:fontRef idx="minor">
            <a:schemeClr val="tx1"/>
          </a:fontRef>
        </p:style>
      </p:cxnSp>
      <p:sp>
        <p:nvSpPr>
          <p:cNvPr id="10" name="مربع نص 3"/>
          <p:cNvSpPr txBox="1"/>
          <p:nvPr/>
        </p:nvSpPr>
        <p:spPr>
          <a:xfrm>
            <a:off x="7400713" y="3439498"/>
            <a:ext cx="1852132" cy="954107"/>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عناصر رئيسية</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المصلى الرئيسي</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المأذنة</a:t>
            </a:r>
            <a:endParaRPr lang="ar-SA" b="1" dirty="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endParaRPr>
          </a:p>
        </p:txBody>
      </p:sp>
      <p:sp>
        <p:nvSpPr>
          <p:cNvPr id="11" name="مربع نص 7"/>
          <p:cNvSpPr txBox="1"/>
          <p:nvPr/>
        </p:nvSpPr>
        <p:spPr>
          <a:xfrm>
            <a:off x="3899618" y="1911125"/>
            <a:ext cx="2786082" cy="461665"/>
          </a:xfrm>
          <a:prstGeom prst="rect">
            <a:avLst/>
          </a:prstGeom>
          <a:ln/>
          <a:effectLst>
            <a:innerShdw blurRad="114300">
              <a:schemeClr val="accent6">
                <a:lumMod val="75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24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عناصر المسجد</a:t>
            </a:r>
            <a:endParaRPr lang="ar-SA" sz="24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12" name="مربع نص 3"/>
          <p:cNvSpPr txBox="1"/>
          <p:nvPr/>
        </p:nvSpPr>
        <p:spPr>
          <a:xfrm>
            <a:off x="3325325" y="3431979"/>
            <a:ext cx="1852132" cy="954107"/>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عناصر اضافية</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بيت الإمام</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المكتبة</a:t>
            </a:r>
          </a:p>
        </p:txBody>
      </p:sp>
      <p:sp>
        <p:nvSpPr>
          <p:cNvPr id="13" name="مربع نص 3"/>
          <p:cNvSpPr txBox="1"/>
          <p:nvPr/>
        </p:nvSpPr>
        <p:spPr>
          <a:xfrm>
            <a:off x="1182185" y="3439498"/>
            <a:ext cx="1852132" cy="954107"/>
          </a:xfrm>
          <a:prstGeom prst="rect">
            <a:avLst/>
          </a:prstGeom>
          <a:solidFill>
            <a:schemeClr val="accent6">
              <a:lumMod val="40000"/>
              <a:lumOff val="60000"/>
            </a:schemeClr>
          </a:solidFill>
          <a:effectLst>
            <a:innerShdw blurRad="114300">
              <a:schemeClr val="bg1"/>
            </a:innerShdw>
          </a:effectLst>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OM" sz="2000" b="1" dirty="0" smtClean="0">
                <a:ln w="10160">
                  <a:solidFill>
                    <a:schemeClr val="accent6">
                      <a:lumMod val="75000"/>
                    </a:schemeClr>
                  </a:solidFill>
                  <a:prstDash val="solid"/>
                </a:ln>
                <a:solidFill>
                  <a:schemeClr val="bg1"/>
                </a:solidFill>
                <a:effectLst>
                  <a:outerShdw blurRad="38100" dist="22860" dir="5400000" algn="tl" rotWithShape="0">
                    <a:srgbClr val="000000">
                      <a:alpha val="30000"/>
                    </a:srgbClr>
                  </a:outerShdw>
                </a:effectLst>
              </a:rPr>
              <a:t>عناصر تفصيلية</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القبلة «المحراب»</a:t>
            </a:r>
          </a:p>
          <a:p>
            <a:pPr marL="342900" indent="-342900">
              <a:buFontTx/>
              <a:buChar char="-"/>
              <a:tabLst>
                <a:tab pos="266700" algn="l"/>
              </a:tabLst>
            </a:pPr>
            <a:r>
              <a:rPr lang="ar-OM" b="1"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المنبر</a:t>
            </a:r>
          </a:p>
        </p:txBody>
      </p:sp>
      <p:sp>
        <p:nvSpPr>
          <p:cNvPr id="14" name="مربع نص 5"/>
          <p:cNvSpPr txBox="1"/>
          <p:nvPr/>
        </p:nvSpPr>
        <p:spPr>
          <a:xfrm>
            <a:off x="8027893" y="698570"/>
            <a:ext cx="1783977" cy="400110"/>
          </a:xfrm>
          <a:prstGeom prst="rect">
            <a:avLst/>
          </a:prstGeom>
          <a:noFill/>
          <a:ln w="9525">
            <a:noFill/>
            <a:miter lim="800000"/>
            <a:headEnd/>
            <a:tailEnd/>
          </a:ln>
          <a:effectLst/>
        </p:spPr>
        <p:txBody>
          <a:bodyPr wrap="square" rtlCol="1">
            <a:spAutoFit/>
          </a:bodyPr>
          <a:lstStyle/>
          <a:p>
            <a:pPr marL="342900" indent="-342900">
              <a:buFont typeface="Wingdings" panose="05000000000000000000" pitchFamily="2" charset="2"/>
              <a:buChar char="v"/>
            </a:pPr>
            <a:r>
              <a:rPr lang="ar-OM" sz="2000" dirty="0" smtClean="0">
                <a:solidFill>
                  <a:schemeClr val="accent6">
                    <a:lumMod val="75000"/>
                  </a:schemeClr>
                </a:solidFill>
                <a:latin typeface="Arial" panose="020B0604020202020204" pitchFamily="34" charset="0"/>
                <a:cs typeface="Arial" panose="020B0604020202020204" pitchFamily="34" charset="0"/>
              </a:rPr>
              <a:t>أولا : المسجد .</a:t>
            </a:r>
            <a:endParaRPr lang="ar-EG" sz="2000"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44126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5"/>
          <p:cNvSpPr txBox="1"/>
          <p:nvPr/>
        </p:nvSpPr>
        <p:spPr>
          <a:xfrm>
            <a:off x="389965" y="202780"/>
            <a:ext cx="9421906" cy="2246769"/>
          </a:xfrm>
          <a:prstGeom prst="rect">
            <a:avLst/>
          </a:prstGeom>
          <a:noFill/>
          <a:ln w="9525">
            <a:noFill/>
            <a:miter lim="800000"/>
            <a:headEnd/>
            <a:tailEnd/>
          </a:ln>
          <a:effectLst/>
        </p:spPr>
        <p:txBody>
          <a:bodyPr wrap="square" rtlCol="1">
            <a:spAutoFit/>
          </a:bodyPr>
          <a:lstStyle/>
          <a:p>
            <a:pPr marL="342900" indent="-342900">
              <a:buFont typeface="Wingdings" panose="05000000000000000000" pitchFamily="2" charset="2"/>
              <a:buChar char="v"/>
            </a:pPr>
            <a:r>
              <a:rPr lang="ar-OM" sz="2000" dirty="0" smtClean="0">
                <a:solidFill>
                  <a:schemeClr val="accent6">
                    <a:lumMod val="75000"/>
                  </a:schemeClr>
                </a:solidFill>
                <a:latin typeface="Arial" panose="020B0604020202020204" pitchFamily="34" charset="0"/>
                <a:cs typeface="Arial" panose="020B0604020202020204" pitchFamily="34" charset="0"/>
              </a:rPr>
              <a:t>العناصر الرئيسية</a:t>
            </a:r>
            <a:r>
              <a:rPr lang="ar-SA" sz="2000" dirty="0" smtClean="0">
                <a:solidFill>
                  <a:schemeClr val="accent6">
                    <a:lumMod val="75000"/>
                  </a:schemeClr>
                </a:solidFill>
                <a:latin typeface="Arial" panose="020B0604020202020204" pitchFamily="34" charset="0"/>
                <a:cs typeface="Arial" panose="020B0604020202020204" pitchFamily="34" charset="0"/>
              </a:rPr>
              <a:t>:</a:t>
            </a:r>
            <a:endParaRPr lang="ar-EG" sz="2000" dirty="0">
              <a:solidFill>
                <a:schemeClr val="accent6">
                  <a:lumMod val="75000"/>
                </a:schemeClr>
              </a:solidFill>
              <a:latin typeface="Arial" panose="020B0604020202020204" pitchFamily="34" charset="0"/>
              <a:cs typeface="Arial" panose="020B0604020202020204" pitchFamily="34" charset="0"/>
            </a:endParaRPr>
          </a:p>
          <a:p>
            <a:pPr marL="342900" indent="-342900" algn="justLow">
              <a:buFontTx/>
              <a:buChar char="-"/>
            </a:pPr>
            <a:r>
              <a:rPr lang="ar-OM" sz="2000" dirty="0" smtClean="0">
                <a:latin typeface="Arial" panose="020B0604020202020204" pitchFamily="34" charset="0"/>
                <a:cs typeface="Arial" panose="020B0604020202020204" pitchFamily="34" charset="0"/>
              </a:rPr>
              <a:t>المصلى الرئيسي.</a:t>
            </a:r>
          </a:p>
          <a:p>
            <a:pPr marL="342900" indent="-342900" algn="justLow">
              <a:buFontTx/>
              <a:buChar char="-"/>
            </a:pPr>
            <a:r>
              <a:rPr lang="ar-OM" sz="2000" dirty="0" smtClean="0">
                <a:latin typeface="Arial" panose="020B0604020202020204" pitchFamily="34" charset="0"/>
                <a:cs typeface="Arial" panose="020B0604020202020204" pitchFamily="34" charset="0"/>
              </a:rPr>
              <a:t>المأذنة.</a:t>
            </a:r>
          </a:p>
          <a:p>
            <a:pPr marL="342900" indent="-342900" algn="justLow">
              <a:buFontTx/>
              <a:buChar char="-"/>
            </a:pPr>
            <a:endParaRPr lang="ar-OM" sz="2000" dirty="0" smtClean="0">
              <a:latin typeface="Arial" panose="020B0604020202020204" pitchFamily="34" charset="0"/>
              <a:cs typeface="Arial" panose="020B0604020202020204" pitchFamily="34" charset="0"/>
            </a:endParaRPr>
          </a:p>
          <a:p>
            <a:pPr algn="justLow"/>
            <a:r>
              <a:rPr lang="ar-OM" sz="2000" u="sng" dirty="0" smtClean="0">
                <a:solidFill>
                  <a:schemeClr val="accent6">
                    <a:lumMod val="75000"/>
                  </a:schemeClr>
                </a:solidFill>
                <a:latin typeface="Arial" panose="020B0604020202020204" pitchFamily="34" charset="0"/>
                <a:cs typeface="Arial" panose="020B0604020202020204" pitchFamily="34" charset="0"/>
              </a:rPr>
              <a:t> أولاً: المصلى  الرئيسي : </a:t>
            </a:r>
            <a:r>
              <a:rPr lang="ar-OM" sz="2000" dirty="0" smtClean="0">
                <a:latin typeface="Arial" panose="020B0604020202020204" pitchFamily="34" charset="0"/>
                <a:cs typeface="Arial" panose="020B0604020202020204" pitchFamily="34" charset="0"/>
              </a:rPr>
              <a:t>وهو بيت الصلاة أو المكان المخصص للصلاة ، فهو المكان الذي يجتمع فيه المسلمون لأداء الصلاة وقراءة القرآن والتعبد لذلك وجب فيه توفير كافة وسائل الراحة والطمائنينة والطهارة مع الاحتفاظ بقدسية المكان وتنزيهه عما ينافي وقاره .</a:t>
            </a:r>
          </a:p>
        </p:txBody>
      </p:sp>
      <p:pic>
        <p:nvPicPr>
          <p:cNvPr id="3" name="Picture 2"/>
          <p:cNvPicPr>
            <a:picLocks noChangeAspect="1"/>
          </p:cNvPicPr>
          <p:nvPr/>
        </p:nvPicPr>
        <p:blipFill>
          <a:blip r:embed="rId2"/>
          <a:stretch>
            <a:fillRect/>
          </a:stretch>
        </p:blipFill>
        <p:spPr>
          <a:xfrm>
            <a:off x="52953" y="2215222"/>
            <a:ext cx="3755035" cy="3900460"/>
          </a:xfrm>
          <a:prstGeom prst="rect">
            <a:avLst/>
          </a:prstGeom>
        </p:spPr>
      </p:pic>
      <p:sp>
        <p:nvSpPr>
          <p:cNvPr id="4" name="مربع نص 5"/>
          <p:cNvSpPr txBox="1"/>
          <p:nvPr/>
        </p:nvSpPr>
        <p:spPr>
          <a:xfrm>
            <a:off x="3807988" y="2678148"/>
            <a:ext cx="6003883" cy="3785652"/>
          </a:xfrm>
          <a:prstGeom prst="rect">
            <a:avLst/>
          </a:prstGeom>
          <a:noFill/>
          <a:ln w="9525">
            <a:noFill/>
            <a:miter lim="800000"/>
            <a:headEnd/>
            <a:tailEnd/>
          </a:ln>
          <a:effectLst/>
        </p:spPr>
        <p:txBody>
          <a:bodyPr wrap="square" rtlCol="1">
            <a:spAutoFit/>
          </a:bodyPr>
          <a:lstStyle/>
          <a:p>
            <a:pPr marL="342900" indent="-342900" algn="justLow">
              <a:buFont typeface="Wingdings" panose="05000000000000000000" pitchFamily="2" charset="2"/>
              <a:buChar char="v"/>
            </a:pPr>
            <a:r>
              <a:rPr lang="ar-OM" sz="2000" dirty="0" smtClean="0">
                <a:solidFill>
                  <a:schemeClr val="accent6">
                    <a:lumMod val="75000"/>
                  </a:schemeClr>
                </a:solidFill>
                <a:latin typeface="Arial" panose="020B0604020202020204" pitchFamily="34" charset="0"/>
              </a:rPr>
              <a:t>معايير تصميم المصلى الرئيسي</a:t>
            </a:r>
            <a:r>
              <a:rPr lang="ar-SA" sz="2000" dirty="0" smtClean="0">
                <a:solidFill>
                  <a:schemeClr val="accent6">
                    <a:lumMod val="75000"/>
                  </a:schemeClr>
                </a:solidFill>
                <a:latin typeface="Arial" panose="020B0604020202020204" pitchFamily="34" charset="0"/>
              </a:rPr>
              <a:t>:</a:t>
            </a:r>
            <a:endParaRPr lang="ar-EG" sz="2000" dirty="0">
              <a:solidFill>
                <a:schemeClr val="accent6">
                  <a:lumMod val="75000"/>
                </a:schemeClr>
              </a:solidFill>
              <a:latin typeface="Arial" panose="020B0604020202020204" pitchFamily="34" charset="0"/>
            </a:endParaRPr>
          </a:p>
          <a:p>
            <a:pPr marL="342900" indent="-342900" algn="justLow">
              <a:buFontTx/>
              <a:buChar char="-"/>
            </a:pPr>
            <a:r>
              <a:rPr lang="ar-OM" sz="2000" dirty="0" smtClean="0">
                <a:latin typeface="Arial" panose="020B0604020202020204" pitchFamily="34" charset="0"/>
                <a:cs typeface="Arial" panose="020B0604020202020204" pitchFamily="34" charset="0"/>
              </a:rPr>
              <a:t>شكل المسقط الافقي: </a:t>
            </a:r>
          </a:p>
          <a:p>
            <a:pPr algn="justLow"/>
            <a:r>
              <a:rPr lang="ar-OM" sz="2000" dirty="0" smtClean="0">
                <a:latin typeface="Arial" panose="020B0604020202020204" pitchFamily="34" charset="0"/>
                <a:cs typeface="Arial" panose="020B0604020202020204" pitchFamily="34" charset="0"/>
              </a:rPr>
              <a:t>لم يرد فقهياً الى ما يشير لشكل المسقط المرغوب للمسجد ولكن وردت بعض المؤشرات التي تدل على وجوب وقوف المصلين في صفوف متوازية مولين وجوههم نحو القبلة ، ومن هنا نجد أن أغلب مساقط المساجد عبارة عن أضلاع مستقيمة أحد اضلاعها على المحور المتجه للقبلة ، وتمثلت هذه الاشكال في الاشكال الهندسية المربعة أو المستطيلة ولتسابق المصلين للصف الأول تم إعتماد الاشكال المستطيلة أثر من غيرها في المساقط الافقية للمساجد كون ضل المستطيل الطويل يسمح لإستيعاب عدد أكبر للمصلين في الصف الأول كما يراعي عند التصميم وجود مداخل فرعية ويخصص واحد منها لحرم النساء الذي يفضل أن يكون في الدور الأول مطلاً على قاعة الصلاة.</a:t>
            </a:r>
          </a:p>
        </p:txBody>
      </p:sp>
    </p:spTree>
    <p:extLst>
      <p:ext uri="{BB962C8B-B14F-4D97-AF65-F5344CB8AC3E}">
        <p14:creationId xmlns:p14="http://schemas.microsoft.com/office/powerpoint/2010/main" val="38128841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5"/>
          <p:cNvSpPr txBox="1"/>
          <p:nvPr/>
        </p:nvSpPr>
        <p:spPr>
          <a:xfrm>
            <a:off x="144299" y="178501"/>
            <a:ext cx="9761701" cy="1631216"/>
          </a:xfrm>
          <a:prstGeom prst="rect">
            <a:avLst/>
          </a:prstGeom>
          <a:noFill/>
          <a:ln w="9525">
            <a:noFill/>
            <a:miter lim="800000"/>
            <a:headEnd/>
            <a:tailEnd/>
          </a:ln>
          <a:effectLst/>
        </p:spPr>
        <p:txBody>
          <a:bodyPr wrap="square" rtlCol="1">
            <a:spAutoFit/>
          </a:bodyPr>
          <a:lstStyle/>
          <a:p>
            <a:pPr marL="342900" indent="-342900" algn="justLow">
              <a:buFontTx/>
              <a:buChar char="-"/>
            </a:pPr>
            <a:r>
              <a:rPr lang="ar-OM" sz="2000" dirty="0" smtClean="0">
                <a:latin typeface="Arial" panose="020B0604020202020204" pitchFamily="34" charset="0"/>
                <a:cs typeface="Arial" panose="020B0604020202020204" pitchFamily="34" charset="0"/>
              </a:rPr>
              <a:t>نصيب الفرد من مساحة المصلى :</a:t>
            </a:r>
          </a:p>
          <a:p>
            <a:pPr marL="363538" algn="justLow"/>
            <a:r>
              <a:rPr lang="ar-OM" sz="2000" dirty="0" smtClean="0">
                <a:latin typeface="Arial" panose="020B0604020202020204" pitchFamily="34" charset="0"/>
                <a:cs typeface="Arial" panose="020B0604020202020204" pitchFamily="34" charset="0"/>
              </a:rPr>
              <a:t>لحساب نصيب الفرد من مساحة المصلى من الضروري دراسة حركة الصلاة وما تتطلبه من أبعاد في حالة الركوع والسجود ، والصلاة الجماعية تستوجب أن يقف المصلون صفوفاً متوازية وأن يتراصوا غير تاركين بينهم أي ثغرات ودلت بعض الدراسات أن المساحة المخصصة للفرد لأداء الصلاة هي 0.75 م بينما المساحة المخصصة للفرد شاملة المرافق والخدمات هي 1.4 م .</a:t>
            </a:r>
          </a:p>
        </p:txBody>
      </p:sp>
      <p:pic>
        <p:nvPicPr>
          <p:cNvPr id="3" name="Picture 2"/>
          <p:cNvPicPr>
            <a:picLocks noChangeAspect="1"/>
          </p:cNvPicPr>
          <p:nvPr/>
        </p:nvPicPr>
        <p:blipFill>
          <a:blip r:embed="rId2"/>
          <a:stretch>
            <a:fillRect/>
          </a:stretch>
        </p:blipFill>
        <p:spPr>
          <a:xfrm>
            <a:off x="1771393" y="1769376"/>
            <a:ext cx="6848172" cy="4554777"/>
          </a:xfrm>
          <a:prstGeom prst="rect">
            <a:avLst/>
          </a:prstGeom>
        </p:spPr>
      </p:pic>
      <p:sp>
        <p:nvSpPr>
          <p:cNvPr id="4" name="Rectangle 3"/>
          <p:cNvSpPr/>
          <p:nvPr/>
        </p:nvSpPr>
        <p:spPr>
          <a:xfrm>
            <a:off x="3777899" y="6126040"/>
            <a:ext cx="2494499"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ابعاد اوضاع المصلين</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1972596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5"/>
          <p:cNvSpPr txBox="1"/>
          <p:nvPr/>
        </p:nvSpPr>
        <p:spPr>
          <a:xfrm>
            <a:off x="779929" y="837407"/>
            <a:ext cx="9126071" cy="5016758"/>
          </a:xfrm>
          <a:prstGeom prst="rect">
            <a:avLst/>
          </a:prstGeom>
          <a:noFill/>
          <a:ln w="9525">
            <a:noFill/>
            <a:miter lim="800000"/>
            <a:headEnd/>
            <a:tailEnd/>
          </a:ln>
          <a:effectLst/>
        </p:spPr>
        <p:txBody>
          <a:bodyPr wrap="square" rtlCol="1">
            <a:spAutoFit/>
          </a:bodyPr>
          <a:lstStyle/>
          <a:p>
            <a:pPr marL="342900" indent="-342900" algn="justLow">
              <a:buFontTx/>
              <a:buChar char="-"/>
            </a:pPr>
            <a:r>
              <a:rPr lang="ar-OM" sz="2000" dirty="0" smtClean="0">
                <a:latin typeface="Arial" panose="020B0604020202020204" pitchFamily="34" charset="0"/>
                <a:cs typeface="Arial" panose="020B0604020202020204" pitchFamily="34" charset="0"/>
              </a:rPr>
              <a:t>نظام الفتحات في المصلى:</a:t>
            </a:r>
          </a:p>
          <a:p>
            <a:pPr marL="342900" indent="20638" algn="justLow">
              <a:buFont typeface="Courier New" panose="02070309020205020404" pitchFamily="49" charset="0"/>
              <a:buChar char="o"/>
            </a:pPr>
            <a:r>
              <a:rPr lang="ar-OM" sz="2000" dirty="0" smtClean="0">
                <a:latin typeface="Arial" panose="020B0604020202020204" pitchFamily="34" charset="0"/>
                <a:cs typeface="Arial" panose="020B0604020202020204" pitchFamily="34" charset="0"/>
              </a:rPr>
              <a:t> أولا : المداخل والمخارج:-</a:t>
            </a:r>
          </a:p>
          <a:p>
            <a:pPr marL="901700" algn="justLow"/>
            <a:r>
              <a:rPr lang="ar-OM" sz="2000" dirty="0" smtClean="0">
                <a:latin typeface="Arial" panose="020B0604020202020204" pitchFamily="34" charset="0"/>
                <a:cs typeface="Arial" panose="020B0604020202020204" pitchFamily="34" charset="0"/>
              </a:rPr>
              <a:t>تشير القاعدة الفقهية الى كراهة قطع صفوف المصلين لذا فإنه يوصى بأن تكون المداخل من خلف المصلين في الحائط المواجه للقبلة لتحقيق مبدأ إكتمال الصفوف الأولى وتقلل من تخطي رقاب المصلين ويجوز فتح مدخل من الجانبين بحيث تكون ابعد بعيدة عن لقبلة .</a:t>
            </a:r>
            <a:endParaRPr lang="ar-OM" sz="2000" dirty="0">
              <a:latin typeface="Arial" panose="020B0604020202020204" pitchFamily="34" charset="0"/>
              <a:cs typeface="Arial" panose="020B0604020202020204" pitchFamily="34" charset="0"/>
            </a:endParaRPr>
          </a:p>
          <a:p>
            <a:pPr marL="901700" algn="justLow"/>
            <a:r>
              <a:rPr lang="ar-OM" sz="2000" dirty="0" smtClean="0">
                <a:latin typeface="Arial" panose="020B0604020202020204" pitchFamily="34" charset="0"/>
                <a:cs typeface="Arial" panose="020B0604020202020204" pitchFamily="34" charset="0"/>
              </a:rPr>
              <a:t>وفي إحدى الدراسات التطبيقية التي أُقيمت على بعض المساجد اتضح أن عرض الفتحة تتناسب طردياً مع زيادة عدد المصلين والباب ذو عرض المترين يخرج منه 32 شخص في كل دقيقية في الأحوال العادية وفي حالة الطوارئ 50 شخص في كل دقيقة .</a:t>
            </a:r>
          </a:p>
          <a:p>
            <a:pPr marL="444500" indent="457200" algn="justLow">
              <a:buFont typeface="Courier New" panose="02070309020205020404" pitchFamily="49" charset="0"/>
              <a:buChar char="o"/>
            </a:pPr>
            <a:r>
              <a:rPr lang="ar-OM" sz="2000" dirty="0" smtClean="0">
                <a:latin typeface="Arial" panose="020B0604020202020204" pitchFamily="34" charset="0"/>
                <a:cs typeface="Arial" panose="020B0604020202020204" pitchFamily="34" charset="0"/>
              </a:rPr>
              <a:t>ثانياً : النوافذ :-</a:t>
            </a:r>
          </a:p>
          <a:p>
            <a:pPr marL="444500" algn="justLow"/>
            <a:r>
              <a:rPr lang="ar-OM" sz="2000" dirty="0" smtClean="0">
                <a:latin typeface="Arial" panose="020B0604020202020204" pitchFamily="34" charset="0"/>
                <a:cs typeface="Arial" panose="020B0604020202020204" pitchFamily="34" charset="0"/>
              </a:rPr>
              <a:t>يجب مراعاة عدم فتح نوافذ في جهة القبلة حتى لا تكون مواجهه للمصلين مما قد يؤدي الى تسليط الضوء بشكل مباشرالى أعينهم أو يشتت الخشوع أثناء الصلاة .</a:t>
            </a:r>
          </a:p>
          <a:p>
            <a:pPr marL="444500" algn="justLow"/>
            <a:r>
              <a:rPr lang="ar-OM" sz="2000" dirty="0" smtClean="0">
                <a:latin typeface="Arial" panose="020B0604020202020204" pitchFamily="34" charset="0"/>
                <a:cs typeface="Arial" panose="020B0604020202020204" pitchFamily="34" charset="0"/>
              </a:rPr>
              <a:t>رفع منسوب جلسة النوافذ عن مستوى النظر سواءً لمن بداخل المصلى أو خارجه حتى لا يشغل المصلين في صلاتهم وأقل مساحة للنوافذ في فراغ الصلاة</a:t>
            </a:r>
          </a:p>
          <a:p>
            <a:pPr marL="444500" algn="justLow"/>
            <a:r>
              <a:rPr lang="ar-OM" sz="2000" dirty="0">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                              (0.10 * ع *م )/ 3     ع : ارتفاع فراغ المصلى بما لا يقل عن 3 م </a:t>
            </a:r>
          </a:p>
          <a:p>
            <a:pPr marL="444500" algn="justLow"/>
            <a:r>
              <a:rPr lang="ar-OM" sz="2000" dirty="0">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                                                           م : مساحة فراغ المصلى        </a:t>
            </a:r>
          </a:p>
          <a:p>
            <a:pPr marL="444500" algn="justLow"/>
            <a:r>
              <a:rPr lang="ar-OM" sz="2000" dirty="0"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95779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4"/>
          <p:cNvSpPr txBox="1"/>
          <p:nvPr/>
        </p:nvSpPr>
        <p:spPr>
          <a:xfrm>
            <a:off x="1012055" y="883981"/>
            <a:ext cx="8542214" cy="4708981"/>
          </a:xfrm>
          <a:prstGeom prst="rect">
            <a:avLst/>
          </a:prstGeom>
          <a:noFill/>
        </p:spPr>
        <p:txBody>
          <a:bodyPr wrap="square" rtlCol="1">
            <a:spAutoFit/>
          </a:bodyPr>
          <a:lstStyle/>
          <a:p>
            <a:r>
              <a:rPr lang="ar-OM" sz="2000" dirty="0" smtClean="0">
                <a:latin typeface="Arial" panose="020B0604020202020204" pitchFamily="34" charset="0"/>
                <a:cs typeface="Arial" panose="020B0604020202020204" pitchFamily="34" charset="0"/>
              </a:rPr>
              <a:t>لسمو الدور الذي يؤده معلم القرآن الكريم و</a:t>
            </a:r>
            <a:r>
              <a:rPr lang="ar-SA" sz="2000" dirty="0" smtClean="0">
                <a:latin typeface="Arial" panose="020B0604020202020204" pitchFamily="34" charset="0"/>
                <a:cs typeface="Arial" panose="020B0604020202020204" pitchFamily="34" charset="0"/>
              </a:rPr>
              <a:t>تنام</a:t>
            </a:r>
            <a:r>
              <a:rPr lang="ar-OM" sz="2000" dirty="0" smtClean="0">
                <a:latin typeface="Arial" panose="020B0604020202020204" pitchFamily="34" charset="0"/>
                <a:cs typeface="Arial" panose="020B0604020202020204" pitchFamily="34" charset="0"/>
              </a:rPr>
              <a:t>ى</a:t>
            </a:r>
            <a:r>
              <a:rPr lang="ar-SA" sz="2000" dirty="0" smtClean="0">
                <a:latin typeface="Arial" panose="020B0604020202020204" pitchFamily="34" charset="0"/>
                <a:cs typeface="Arial" panose="020B0604020202020204" pitchFamily="34" charset="0"/>
              </a:rPr>
              <a:t> ا</a:t>
            </a:r>
            <a:r>
              <a:rPr lang="ar-OM" sz="2000" dirty="0" smtClean="0">
                <a:latin typeface="Arial" panose="020B0604020202020204" pitchFamily="34" charset="0"/>
                <a:cs typeface="Arial" panose="020B0604020202020204" pitchFamily="34" charset="0"/>
              </a:rPr>
              <a:t>لإ</a:t>
            </a:r>
            <a:r>
              <a:rPr lang="ar-SA" sz="2000" dirty="0" smtClean="0">
                <a:latin typeface="Arial" panose="020B0604020202020204" pitchFamily="34" charset="0"/>
                <a:cs typeface="Arial" panose="020B0604020202020204" pitchFamily="34" charset="0"/>
              </a:rPr>
              <a:t>هتم</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ام </a:t>
            </a:r>
            <a:r>
              <a:rPr lang="ar-SA" sz="2000" dirty="0">
                <a:latin typeface="Arial" panose="020B0604020202020204" pitchFamily="34" charset="0"/>
                <a:cs typeface="Arial" panose="020B0604020202020204" pitchFamily="34" charset="0"/>
              </a:rPr>
              <a:t>بتعليم </a:t>
            </a:r>
            <a:r>
              <a:rPr lang="ar-OM" sz="2000" dirty="0" smtClean="0">
                <a:latin typeface="Arial" panose="020B0604020202020204" pitchFamily="34" charset="0"/>
                <a:cs typeface="Arial" panose="020B0604020202020204" pitchFamily="34" charset="0"/>
              </a:rPr>
              <a:t>كلام الله عز وجل كان لا بد من </a:t>
            </a:r>
            <a:r>
              <a:rPr lang="ar-SA" sz="2000" dirty="0" smtClean="0">
                <a:latin typeface="Arial" panose="020B0604020202020204" pitchFamily="34" charset="0"/>
                <a:cs typeface="Arial" panose="020B0604020202020204" pitchFamily="34" charset="0"/>
              </a:rPr>
              <a:t>التفكير ك</a:t>
            </a:r>
            <a:r>
              <a:rPr lang="ar-OM" sz="2000" dirty="0" smtClean="0">
                <a:latin typeface="Arial" panose="020B0604020202020204" pitchFamily="34" charset="0"/>
                <a:cs typeface="Arial" panose="020B0604020202020204" pitchFamily="34" charset="0"/>
              </a:rPr>
              <a:t>ــــ</a:t>
            </a:r>
            <a:r>
              <a:rPr lang="ar-SA" sz="2000" dirty="0" smtClean="0">
                <a:latin typeface="Arial" panose="020B0604020202020204" pitchFamily="34" charset="0"/>
                <a:cs typeface="Arial" panose="020B0604020202020204" pitchFamily="34" charset="0"/>
              </a:rPr>
              <a:t>ثيرا</a:t>
            </a:r>
            <a:r>
              <a:rPr lang="ar-OM" sz="2000" dirty="0" smtClean="0">
                <a:latin typeface="Arial" panose="020B0604020202020204" pitchFamily="34" charset="0"/>
                <a:cs typeface="Arial" panose="020B0604020202020204" pitchFamily="34" charset="0"/>
              </a:rPr>
              <a:t>ً</a:t>
            </a:r>
            <a:r>
              <a:rPr lang="ar-SA" sz="2000" dirty="0" smtClean="0">
                <a:latin typeface="Arial" panose="020B0604020202020204" pitchFamily="34" charset="0"/>
                <a:cs typeface="Arial" panose="020B0604020202020204" pitchFamily="34" charset="0"/>
              </a:rPr>
              <a:t> ف</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ي </a:t>
            </a:r>
            <a:r>
              <a:rPr lang="ar-OM" sz="2000" dirty="0" smtClean="0">
                <a:latin typeface="Arial" panose="020B0604020202020204" pitchFamily="34" charset="0"/>
                <a:cs typeface="Arial" panose="020B0604020202020204" pitchFamily="34" charset="0"/>
              </a:rPr>
              <a:t>إ</a:t>
            </a:r>
            <a:r>
              <a:rPr lang="ar-SA" sz="2000" dirty="0" smtClean="0">
                <a:latin typeface="Arial" panose="020B0604020202020204" pitchFamily="34" charset="0"/>
                <a:cs typeface="Arial" panose="020B0604020202020204" pitchFamily="34" charset="0"/>
              </a:rPr>
              <a:t>عداد </a:t>
            </a:r>
            <a:r>
              <a:rPr lang="ar-OM" sz="2000" dirty="0" smtClean="0">
                <a:latin typeface="Arial" panose="020B0604020202020204" pitchFamily="34" charset="0"/>
                <a:cs typeface="Arial" panose="020B0604020202020204" pitchFamily="34" charset="0"/>
              </a:rPr>
              <a:t>مراكز </a:t>
            </a:r>
            <a:r>
              <a:rPr lang="ar-OM" sz="2000" dirty="0" smtClean="0">
                <a:latin typeface="Arial" panose="020B0604020202020204" pitchFamily="34" charset="0"/>
                <a:cs typeface="Arial" panose="020B0604020202020204" pitchFamily="34" charset="0"/>
              </a:rPr>
              <a:t>تعمل </a:t>
            </a:r>
            <a:r>
              <a:rPr lang="ar-OM" sz="2000" dirty="0" smtClean="0">
                <a:latin typeface="Arial" panose="020B0604020202020204" pitchFamily="34" charset="0"/>
                <a:cs typeface="Arial" panose="020B0604020202020204" pitchFamily="34" charset="0"/>
              </a:rPr>
              <a:t>على تأهيل ال</a:t>
            </a:r>
            <a:r>
              <a:rPr lang="ar-SA" sz="2000" dirty="0" smtClean="0">
                <a:latin typeface="Arial" panose="020B0604020202020204" pitchFamily="34" charset="0"/>
                <a:cs typeface="Arial" panose="020B0604020202020204" pitchFamily="34" charset="0"/>
              </a:rPr>
              <a:t>معلم </a:t>
            </a:r>
            <a:r>
              <a:rPr lang="ar-OM" sz="2000" dirty="0" smtClean="0">
                <a:latin typeface="Arial" panose="020B0604020202020204" pitchFamily="34" charset="0"/>
                <a:cs typeface="Arial" panose="020B0604020202020204" pitchFamily="34" charset="0"/>
              </a:rPr>
              <a:t>لمثل هذه الوظيفة السامية  </a:t>
            </a:r>
            <a:r>
              <a:rPr lang="ar-SA" sz="2000" dirty="0" smtClean="0">
                <a:latin typeface="Arial" panose="020B0604020202020204" pitchFamily="34" charset="0"/>
                <a:cs typeface="Arial" panose="020B0604020202020204" pitchFamily="34" charset="0"/>
              </a:rPr>
              <a:t>.</a:t>
            </a:r>
            <a:endParaRPr lang="ar-OM"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ar-OM" sz="2000" dirty="0" smtClean="0">
                <a:latin typeface="Arial" panose="020B0604020202020204" pitchFamily="34" charset="0"/>
                <a:cs typeface="Arial" panose="020B0604020202020204" pitchFamily="34" charset="0"/>
              </a:rPr>
              <a:t>وعلى مر العصور بمختلف الفترات والحقبات التاريخية </a:t>
            </a:r>
            <a:r>
              <a:rPr lang="ar-SA" sz="2000" dirty="0" smtClean="0">
                <a:latin typeface="Arial" panose="020B0604020202020204" pitchFamily="34" charset="0"/>
                <a:cs typeface="Arial" panose="020B0604020202020204" pitchFamily="34" charset="0"/>
              </a:rPr>
              <a:t>تأسست جمعيات </a:t>
            </a:r>
            <a:r>
              <a:rPr lang="ar-OM" sz="2000" dirty="0" smtClean="0">
                <a:latin typeface="Arial" panose="020B0604020202020204" pitchFamily="34" charset="0"/>
                <a:cs typeface="Arial" panose="020B0604020202020204" pitchFamily="34" charset="0"/>
              </a:rPr>
              <a:t>ومؤسسات </a:t>
            </a:r>
            <a:r>
              <a:rPr lang="ar-SA" sz="2000" dirty="0" smtClean="0">
                <a:latin typeface="Arial" panose="020B0604020202020204" pitchFamily="34" charset="0"/>
                <a:cs typeface="Arial" panose="020B0604020202020204" pitchFamily="34" charset="0"/>
              </a:rPr>
              <a:t>وبرامج </a:t>
            </a:r>
            <a:r>
              <a:rPr lang="ar-OM" sz="2000" dirty="0" smtClean="0">
                <a:latin typeface="Arial" panose="020B0604020202020204" pitchFamily="34" charset="0"/>
                <a:cs typeface="Arial" panose="020B0604020202020204" pitchFamily="34" charset="0"/>
              </a:rPr>
              <a:t>مختلفــة</a:t>
            </a:r>
            <a:r>
              <a:rPr lang="ar-SA" sz="2000" dirty="0" smtClean="0">
                <a:latin typeface="Arial" panose="020B0604020202020204" pitchFamily="34" charset="0"/>
                <a:cs typeface="Arial" panose="020B0604020202020204" pitchFamily="34" charset="0"/>
              </a:rPr>
              <a:t> </a:t>
            </a:r>
            <a:r>
              <a:rPr lang="ar-SA" sz="2000" dirty="0">
                <a:latin typeface="Arial" panose="020B0604020202020204" pitchFamily="34" charset="0"/>
                <a:cs typeface="Arial" panose="020B0604020202020204" pitchFamily="34" charset="0"/>
              </a:rPr>
              <a:t>بغرض </a:t>
            </a:r>
            <a:r>
              <a:rPr lang="ar-SA" sz="2000" dirty="0" smtClean="0">
                <a:latin typeface="Arial" panose="020B0604020202020204" pitchFamily="34" charset="0"/>
                <a:cs typeface="Arial" panose="020B0604020202020204" pitchFamily="34" charset="0"/>
              </a:rPr>
              <a:t> إعداد </a:t>
            </a:r>
            <a:r>
              <a:rPr lang="ar-SA" sz="2000" dirty="0">
                <a:latin typeface="Arial" panose="020B0604020202020204" pitchFamily="34" charset="0"/>
                <a:cs typeface="Arial" panose="020B0604020202020204" pitchFamily="34" charset="0"/>
              </a:rPr>
              <a:t>معلمي القرآن الكريم </a:t>
            </a:r>
            <a:r>
              <a:rPr lang="ar-OM" sz="2000" dirty="0" smtClean="0">
                <a:latin typeface="Arial" panose="020B0604020202020204" pitchFamily="34" charset="0"/>
                <a:cs typeface="Arial" panose="020B0604020202020204" pitchFamily="34" charset="0"/>
              </a:rPr>
              <a:t>وخلال </a:t>
            </a:r>
            <a:r>
              <a:rPr lang="ar-SA" sz="2000" dirty="0" smtClean="0">
                <a:latin typeface="Arial" panose="020B0604020202020204" pitchFamily="34" charset="0"/>
                <a:cs typeface="Arial" panose="020B0604020202020204" pitchFamily="34" charset="0"/>
              </a:rPr>
              <a:t>العقدين </a:t>
            </a:r>
            <a:r>
              <a:rPr lang="ar-SA" sz="2000" dirty="0">
                <a:latin typeface="Arial" panose="020B0604020202020204" pitchFamily="34" charset="0"/>
                <a:cs typeface="Arial" panose="020B0604020202020204" pitchFamily="34" charset="0"/>
              </a:rPr>
              <a:t>الماضيين </a:t>
            </a:r>
            <a:r>
              <a:rPr lang="ar-OM" sz="2000" dirty="0" smtClean="0">
                <a:latin typeface="Arial" panose="020B0604020202020204" pitchFamily="34" charset="0"/>
                <a:cs typeface="Arial" panose="020B0604020202020204" pitchFamily="34" charset="0"/>
              </a:rPr>
              <a:t>زاد</a:t>
            </a:r>
            <a:r>
              <a:rPr lang="ar-SA" sz="2000" dirty="0" smtClean="0">
                <a:latin typeface="Arial" panose="020B0604020202020204" pitchFamily="34" charset="0"/>
                <a:cs typeface="Arial" panose="020B0604020202020204" pitchFamily="34" charset="0"/>
              </a:rPr>
              <a:t> </a:t>
            </a:r>
            <a:r>
              <a:rPr lang="ar-SA" sz="2000" dirty="0">
                <a:latin typeface="Arial" panose="020B0604020202020204" pitchFamily="34" charset="0"/>
                <a:cs typeface="Arial" panose="020B0604020202020204" pitchFamily="34" charset="0"/>
              </a:rPr>
              <a:t>التركيز على تعليم </a:t>
            </a:r>
            <a:r>
              <a:rPr lang="ar-SA" sz="2000" dirty="0" smtClean="0">
                <a:latin typeface="Arial" panose="020B0604020202020204" pitchFamily="34" charset="0"/>
                <a:cs typeface="Arial" panose="020B0604020202020204" pitchFamily="34" charset="0"/>
              </a:rPr>
              <a:t>القراءات ف</a:t>
            </a:r>
            <a:r>
              <a:rPr lang="ar-OM" sz="2000" dirty="0" smtClean="0">
                <a:latin typeface="Arial" panose="020B0604020202020204" pitchFamily="34" charset="0"/>
                <a:cs typeface="Arial" panose="020B0604020202020204" pitchFamily="34" charset="0"/>
              </a:rPr>
              <a:t>ؤ</a:t>
            </a:r>
            <a:r>
              <a:rPr lang="ar-SA" sz="2000" dirty="0" smtClean="0">
                <a:latin typeface="Arial" panose="020B0604020202020204" pitchFamily="34" charset="0"/>
                <a:cs typeface="Arial" panose="020B0604020202020204" pitchFamily="34" charset="0"/>
              </a:rPr>
              <a:t>سست ال</a:t>
            </a:r>
            <a:r>
              <a:rPr lang="ar-OM" sz="2000" dirty="0" smtClean="0">
                <a:latin typeface="Arial" panose="020B0604020202020204" pitchFamily="34" charset="0"/>
                <a:cs typeface="Arial" panose="020B0604020202020204" pitchFamily="34" charset="0"/>
              </a:rPr>
              <a:t>ـــ</a:t>
            </a:r>
            <a:r>
              <a:rPr lang="ar-SA" sz="2000" dirty="0" smtClean="0">
                <a:latin typeface="Arial" panose="020B0604020202020204" pitchFamily="34" charset="0"/>
                <a:cs typeface="Arial" panose="020B0604020202020204" pitchFamily="34" charset="0"/>
              </a:rPr>
              <a:t>مراكز والحلقات </a:t>
            </a:r>
            <a:r>
              <a:rPr lang="ar-SA" sz="2000" dirty="0">
                <a:latin typeface="Arial" panose="020B0604020202020204" pitchFamily="34" charset="0"/>
                <a:cs typeface="Arial" panose="020B0604020202020204" pitchFamily="34" charset="0"/>
              </a:rPr>
              <a:t>التي تعنى بتعليم القراءات في </a:t>
            </a:r>
            <a:r>
              <a:rPr lang="ar-OM" sz="2000" dirty="0" smtClean="0">
                <a:latin typeface="Arial" panose="020B0604020202020204" pitchFamily="34" charset="0"/>
                <a:cs typeface="Arial" panose="020B0604020202020204" pitchFamily="34" charset="0"/>
              </a:rPr>
              <a:t>مختلف </a:t>
            </a:r>
            <a:r>
              <a:rPr lang="ar-SA" sz="2000" dirty="0" smtClean="0">
                <a:latin typeface="Arial" panose="020B0604020202020204" pitchFamily="34" charset="0"/>
                <a:cs typeface="Arial" panose="020B0604020202020204" pitchFamily="34" charset="0"/>
              </a:rPr>
              <a:t>بقاع الأرض .</a:t>
            </a:r>
            <a:endParaRPr lang="ar-OM"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ar-SA" sz="2000" dirty="0" smtClean="0">
                <a:latin typeface="Arial" panose="020B0604020202020204" pitchFamily="34" charset="0"/>
                <a:cs typeface="Arial" panose="020B0604020202020204" pitchFamily="34" charset="0"/>
              </a:rPr>
              <a:t>وق</a:t>
            </a:r>
            <a:r>
              <a:rPr lang="ar-OM" sz="2000" dirty="0" smtClean="0">
                <a:latin typeface="Arial" panose="020B0604020202020204" pitchFamily="34" charset="0"/>
                <a:cs typeface="Arial" panose="020B0604020202020204" pitchFamily="34" charset="0"/>
              </a:rPr>
              <a:t>ـــ</a:t>
            </a:r>
            <a:r>
              <a:rPr lang="ar-SA" sz="2000" dirty="0" smtClean="0">
                <a:latin typeface="Arial" panose="020B0604020202020204" pitchFamily="34" charset="0"/>
                <a:cs typeface="Arial" panose="020B0604020202020204" pitchFamily="34" charset="0"/>
              </a:rPr>
              <a:t>د </a:t>
            </a:r>
            <a:r>
              <a:rPr lang="ar-OM" sz="2000" dirty="0" smtClean="0">
                <a:latin typeface="Arial" panose="020B0604020202020204" pitchFamily="34" charset="0"/>
                <a:cs typeface="Arial" panose="020B0604020202020204" pitchFamily="34" charset="0"/>
              </a:rPr>
              <a:t>نـجد الكثير من</a:t>
            </a:r>
            <a:r>
              <a:rPr lang="ar-SA" sz="2000" dirty="0" smtClean="0">
                <a:latin typeface="Arial" panose="020B0604020202020204" pitchFamily="34" charset="0"/>
                <a:cs typeface="Arial" panose="020B0604020202020204" pitchFamily="34" charset="0"/>
              </a:rPr>
              <a:t> الجمعي</a:t>
            </a:r>
            <a:r>
              <a:rPr lang="ar-OM" sz="2000" dirty="0" smtClean="0">
                <a:latin typeface="Arial" panose="020B0604020202020204" pitchFamily="34" charset="0"/>
                <a:cs typeface="Arial" panose="020B0604020202020204" pitchFamily="34" charset="0"/>
              </a:rPr>
              <a:t>ات</a:t>
            </a:r>
            <a:r>
              <a:rPr lang="ar-SA" sz="2000" dirty="0" smtClean="0">
                <a:latin typeface="Arial" panose="020B0604020202020204" pitchFamily="34" charset="0"/>
                <a:cs typeface="Arial" panose="020B0604020202020204" pitchFamily="34" charset="0"/>
              </a:rPr>
              <a:t> </a:t>
            </a:r>
            <a:r>
              <a:rPr lang="ar-SA" sz="2000" dirty="0">
                <a:latin typeface="Arial" panose="020B0604020202020204" pitchFamily="34" charset="0"/>
                <a:cs typeface="Arial" panose="020B0604020202020204" pitchFamily="34" charset="0"/>
              </a:rPr>
              <a:t>الخيرية </a:t>
            </a:r>
            <a:r>
              <a:rPr lang="ar-SA" sz="2000" dirty="0" smtClean="0">
                <a:latin typeface="Arial" panose="020B0604020202020204" pitchFamily="34" charset="0"/>
              </a:rPr>
              <a:t>والهيئ</a:t>
            </a:r>
            <a:r>
              <a:rPr lang="ar-OM" sz="2000" dirty="0" smtClean="0">
                <a:latin typeface="Arial" panose="020B0604020202020204" pitchFamily="34" charset="0"/>
              </a:rPr>
              <a:t>ات</a:t>
            </a:r>
            <a:r>
              <a:rPr lang="ar-SA" sz="2000" dirty="0" smtClean="0">
                <a:latin typeface="Arial" panose="020B0604020202020204" pitchFamily="34" charset="0"/>
              </a:rPr>
              <a:t> </a:t>
            </a:r>
            <a:r>
              <a:rPr lang="ar-SA" sz="2000" dirty="0">
                <a:latin typeface="Arial" panose="020B0604020202020204" pitchFamily="34" charset="0"/>
              </a:rPr>
              <a:t>العالمية لتحفيظ القرآن </a:t>
            </a:r>
            <a:r>
              <a:rPr lang="ar-SA" sz="2000" dirty="0" smtClean="0">
                <a:latin typeface="Arial" panose="020B0604020202020204" pitchFamily="34" charset="0"/>
              </a:rPr>
              <a:t>الكريم</a:t>
            </a:r>
            <a:r>
              <a:rPr lang="ar-OM" sz="2000" dirty="0" smtClean="0">
                <a:latin typeface="Arial" panose="020B0604020202020204" pitchFamily="34" charset="0"/>
              </a:rPr>
              <a:t> </a:t>
            </a:r>
            <a:r>
              <a:rPr lang="ar-SA" sz="2000" dirty="0" smtClean="0">
                <a:latin typeface="Arial" panose="020B0604020202020204" pitchFamily="34" charset="0"/>
                <a:cs typeface="Arial" panose="020B0604020202020204" pitchFamily="34" charset="0"/>
              </a:rPr>
              <a:t>في </a:t>
            </a:r>
            <a:r>
              <a:rPr lang="ar-OM" sz="2000" dirty="0" smtClean="0">
                <a:latin typeface="Arial" panose="020B0604020202020204" pitchFamily="34" charset="0"/>
                <a:cs typeface="Arial" panose="020B0604020202020204" pitchFamily="34" charset="0"/>
              </a:rPr>
              <a:t>كافة</a:t>
            </a:r>
            <a:r>
              <a:rPr lang="ar-SA" sz="2000" dirty="0" smtClean="0">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دول العالم</a:t>
            </a:r>
            <a:r>
              <a:rPr lang="ar-SA" sz="2000" dirty="0" smtClean="0">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وهي مؤسسات </a:t>
            </a:r>
            <a:r>
              <a:rPr lang="ar-SA" sz="2000" dirty="0" smtClean="0">
                <a:latin typeface="Arial" panose="020B0604020202020204" pitchFamily="34" charset="0"/>
                <a:cs typeface="Arial" panose="020B0604020202020204" pitchFamily="34" charset="0"/>
              </a:rPr>
              <a:t>رائد</a:t>
            </a:r>
            <a:r>
              <a:rPr lang="ar-OM" sz="2000" dirty="0" smtClean="0">
                <a:latin typeface="Arial" panose="020B0604020202020204" pitchFamily="34" charset="0"/>
                <a:cs typeface="Arial" panose="020B0604020202020204" pitchFamily="34" charset="0"/>
              </a:rPr>
              <a:t>ة</a:t>
            </a:r>
            <a:r>
              <a:rPr lang="ar-SA" sz="2000" dirty="0" smtClean="0">
                <a:latin typeface="Arial" panose="020B0604020202020204" pitchFamily="34" charset="0"/>
                <a:cs typeface="Arial" panose="020B0604020202020204" pitchFamily="34" charset="0"/>
              </a:rPr>
              <a:t> </a:t>
            </a:r>
            <a:r>
              <a:rPr lang="ar-SA" sz="2000" dirty="0">
                <a:latin typeface="Arial" panose="020B0604020202020204" pitchFamily="34" charset="0"/>
                <a:cs typeface="Arial" panose="020B0604020202020204" pitchFamily="34" charset="0"/>
              </a:rPr>
              <a:t>في </a:t>
            </a:r>
            <a:r>
              <a:rPr lang="ar-OM" sz="2000" dirty="0" smtClean="0">
                <a:latin typeface="Arial" panose="020B0604020202020204" pitchFamily="34" charset="0"/>
                <a:cs typeface="Arial" panose="020B0604020202020204" pitchFamily="34" charset="0"/>
              </a:rPr>
              <a:t>إعداد</a:t>
            </a:r>
            <a:r>
              <a:rPr lang="ar-SA" sz="2000" dirty="0" smtClean="0">
                <a:latin typeface="Arial" panose="020B0604020202020204" pitchFamily="34" charset="0"/>
                <a:cs typeface="Arial" panose="020B0604020202020204" pitchFamily="34" charset="0"/>
              </a:rPr>
              <a:t> </a:t>
            </a:r>
            <a:r>
              <a:rPr lang="ar-SA" sz="2000" dirty="0">
                <a:latin typeface="Arial" panose="020B0604020202020204" pitchFamily="34" charset="0"/>
                <a:cs typeface="Arial" panose="020B0604020202020204" pitchFamily="34" charset="0"/>
              </a:rPr>
              <a:t>مراكز </a:t>
            </a:r>
            <a:r>
              <a:rPr lang="ar-SA" sz="2000" dirty="0" smtClean="0">
                <a:latin typeface="Arial" panose="020B0604020202020204" pitchFamily="34" charset="0"/>
                <a:cs typeface="Arial" panose="020B0604020202020204" pitchFamily="34" charset="0"/>
              </a:rPr>
              <a:t>الإقراء والإجازة </a:t>
            </a:r>
            <a:r>
              <a:rPr lang="ar-SA" sz="2000" dirty="0">
                <a:latin typeface="Arial" panose="020B0604020202020204" pitchFamily="34" charset="0"/>
                <a:cs typeface="Arial" panose="020B0604020202020204" pitchFamily="34" charset="0"/>
              </a:rPr>
              <a:t>بالسند </a:t>
            </a:r>
            <a:r>
              <a:rPr lang="ar-OM" sz="2000" dirty="0" smtClean="0">
                <a:latin typeface="Arial" panose="020B0604020202020204" pitchFamily="34" charset="0"/>
                <a:cs typeface="Arial" panose="020B0604020202020204" pitchFamily="34" charset="0"/>
              </a:rPr>
              <a:t>سواءً </a:t>
            </a:r>
            <a:r>
              <a:rPr lang="ar-SA" sz="2000" dirty="0" smtClean="0">
                <a:latin typeface="Arial" panose="020B0604020202020204" pitchFamily="34" charset="0"/>
                <a:cs typeface="Arial" panose="020B0604020202020204" pitchFamily="34" charset="0"/>
              </a:rPr>
              <a:t>برواية </a:t>
            </a:r>
            <a:r>
              <a:rPr lang="ar-SA" sz="2000" dirty="0">
                <a:latin typeface="Arial" panose="020B0604020202020204" pitchFamily="34" charset="0"/>
                <a:cs typeface="Arial" panose="020B0604020202020204" pitchFamily="34" charset="0"/>
              </a:rPr>
              <a:t>حفص </a:t>
            </a:r>
            <a:r>
              <a:rPr lang="ar-OM" sz="2000" dirty="0" smtClean="0">
                <a:latin typeface="Arial" panose="020B0604020202020204" pitchFamily="34" charset="0"/>
                <a:cs typeface="Arial" panose="020B0604020202020204" pitchFamily="34" charset="0"/>
              </a:rPr>
              <a:t>أ</a:t>
            </a:r>
            <a:r>
              <a:rPr lang="ar-SA" sz="2000" dirty="0" smtClean="0">
                <a:latin typeface="Arial" panose="020B0604020202020204" pitchFamily="34" charset="0"/>
                <a:cs typeface="Arial" panose="020B0604020202020204" pitchFamily="34" charset="0"/>
              </a:rPr>
              <a:t>والقراءات </a:t>
            </a:r>
            <a:r>
              <a:rPr lang="ar-SA" sz="2000" dirty="0">
                <a:latin typeface="Arial" panose="020B0604020202020204" pitchFamily="34" charset="0"/>
                <a:cs typeface="Arial" panose="020B0604020202020204" pitchFamily="34" charset="0"/>
              </a:rPr>
              <a:t>العشر المختلفة </a:t>
            </a:r>
            <a:r>
              <a:rPr lang="ar-SA" sz="2000" dirty="0" smtClean="0">
                <a:latin typeface="Arial" panose="020B0604020202020204" pitchFamily="34" charset="0"/>
                <a:cs typeface="Arial" panose="020B0604020202020204" pitchFamily="34" charset="0"/>
              </a:rPr>
              <a:t>.</a:t>
            </a:r>
            <a:endParaRPr lang="ar-OM" sz="2000" dirty="0" smtClean="0">
              <a:latin typeface="Arial" panose="020B0604020202020204" pitchFamily="34" charset="0"/>
              <a:cs typeface="Arial" panose="020B0604020202020204" pitchFamily="34" charset="0"/>
            </a:endParaRPr>
          </a:p>
          <a:p>
            <a:endParaRPr lang="ar-OM" sz="2000" dirty="0" smtClean="0">
              <a:latin typeface="Arial" panose="020B0604020202020204" pitchFamily="34" charset="0"/>
              <a:cs typeface="Arial" panose="020B0604020202020204" pitchFamily="34" charset="0"/>
            </a:endParaRPr>
          </a:p>
          <a:p>
            <a:r>
              <a:rPr lang="ar-OM" sz="2000" dirty="0" smtClean="0">
                <a:latin typeface="Arial" panose="020B0604020202020204" pitchFamily="34" charset="0"/>
                <a:cs typeface="Arial" panose="020B0604020202020204" pitchFamily="34" charset="0"/>
              </a:rPr>
              <a:t>وعلى نقيض ذلك قد نجد ندرةٌ في المؤسسات ال</a:t>
            </a:r>
            <a:r>
              <a:rPr lang="ar-SA" sz="2000" dirty="0" smtClean="0">
                <a:latin typeface="Arial" panose="020B0604020202020204" pitchFamily="34" charset="0"/>
                <a:cs typeface="Arial" panose="020B0604020202020204" pitchFamily="34" charset="0"/>
              </a:rPr>
              <a:t>معنية بإعداد </a:t>
            </a:r>
            <a:r>
              <a:rPr lang="ar-SA" sz="2000" dirty="0">
                <a:latin typeface="Arial" panose="020B0604020202020204" pitchFamily="34" charset="0"/>
                <a:cs typeface="Arial" panose="020B0604020202020204" pitchFamily="34" charset="0"/>
              </a:rPr>
              <a:t>معلمي </a:t>
            </a:r>
            <a:r>
              <a:rPr lang="ar-SA" sz="2000" dirty="0" smtClean="0">
                <a:latin typeface="Arial" panose="020B0604020202020204" pitchFamily="34" charset="0"/>
                <a:cs typeface="Arial" panose="020B0604020202020204" pitchFamily="34" charset="0"/>
              </a:rPr>
              <a:t>القراءات </a:t>
            </a:r>
            <a:r>
              <a:rPr lang="ar-OM" sz="2000" dirty="0" smtClean="0">
                <a:latin typeface="Arial" panose="020B0604020202020204" pitchFamily="34" charset="0"/>
                <a:cs typeface="Arial" panose="020B0604020202020204" pitchFamily="34" charset="0"/>
              </a:rPr>
              <a:t>رغـم عــظيم الدور الــذي يــقوم بــه </a:t>
            </a:r>
            <a:r>
              <a:rPr lang="ar-SA" sz="2000" dirty="0" smtClean="0">
                <a:latin typeface="Arial" panose="020B0604020202020204" pitchFamily="34" charset="0"/>
                <a:cs typeface="Arial" panose="020B0604020202020204" pitchFamily="34" charset="0"/>
              </a:rPr>
              <a:t>. </a:t>
            </a:r>
            <a:endParaRPr lang="ar-OM" sz="2000" dirty="0" smtClean="0">
              <a:latin typeface="Arial" panose="020B0604020202020204" pitchFamily="34" charset="0"/>
              <a:cs typeface="Arial" panose="020B0604020202020204" pitchFamily="34" charset="0"/>
            </a:endParaRPr>
          </a:p>
          <a:p>
            <a:endParaRPr lang="ar-OM" sz="2000" dirty="0" smtClean="0">
              <a:latin typeface="Arial" panose="020B0604020202020204" pitchFamily="34" charset="0"/>
              <a:cs typeface="Arial" panose="020B0604020202020204" pitchFamily="34" charset="0"/>
            </a:endParaRPr>
          </a:p>
          <a:p>
            <a:r>
              <a:rPr lang="ar-SA" sz="2000" dirty="0" smtClean="0">
                <a:latin typeface="Arial" panose="020B0604020202020204" pitchFamily="34" charset="0"/>
                <a:cs typeface="Arial" panose="020B0604020202020204" pitchFamily="34" charset="0"/>
              </a:rPr>
              <a:t>و</a:t>
            </a:r>
            <a:r>
              <a:rPr lang="ar-OM" sz="2000" dirty="0" smtClean="0">
                <a:latin typeface="Arial" panose="020B0604020202020204" pitchFamily="34" charset="0"/>
                <a:cs typeface="Arial" panose="020B0604020202020204" pitchFamily="34" charset="0"/>
              </a:rPr>
              <a:t>من هــنا </a:t>
            </a:r>
            <a:r>
              <a:rPr lang="ar-SA" sz="2000" dirty="0" smtClean="0">
                <a:latin typeface="Arial" panose="020B0604020202020204" pitchFamily="34" charset="0"/>
                <a:cs typeface="Arial" panose="020B0604020202020204" pitchFamily="34" charset="0"/>
              </a:rPr>
              <a:t> ف</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قد </a:t>
            </a:r>
            <a:r>
              <a:rPr lang="ar-OM" sz="2000" dirty="0" smtClean="0">
                <a:latin typeface="Arial" panose="020B0604020202020204" pitchFamily="34" charset="0"/>
                <a:cs typeface="Arial" panose="020B0604020202020204" pitchFamily="34" charset="0"/>
              </a:rPr>
              <a:t>جاءت فكرة إنــشاء أكادمية عليا تعني ب</a:t>
            </a:r>
            <a:r>
              <a:rPr lang="ar-SA" sz="2000" dirty="0" smtClean="0">
                <a:latin typeface="Arial" panose="020B0604020202020204" pitchFamily="34" charset="0"/>
                <a:cs typeface="Arial" panose="020B0604020202020204" pitchFamily="34" charset="0"/>
              </a:rPr>
              <a:t>إعداد </a:t>
            </a:r>
            <a:r>
              <a:rPr lang="ar-SA" sz="2000" dirty="0">
                <a:latin typeface="Arial" panose="020B0604020202020204" pitchFamily="34" charset="0"/>
                <a:cs typeface="Arial" panose="020B0604020202020204" pitchFamily="34" charset="0"/>
              </a:rPr>
              <a:t>معلمي </a:t>
            </a:r>
            <a:r>
              <a:rPr lang="ar-OM" sz="2000" dirty="0" smtClean="0">
                <a:latin typeface="Arial" panose="020B0604020202020204" pitchFamily="34" charset="0"/>
                <a:cs typeface="Arial" panose="020B0604020202020204" pitchFamily="34" charset="0"/>
              </a:rPr>
              <a:t>القرآن و</a:t>
            </a:r>
            <a:r>
              <a:rPr lang="ar-SA" sz="2000" dirty="0" smtClean="0">
                <a:latin typeface="Arial" panose="020B0604020202020204" pitchFamily="34" charset="0"/>
                <a:cs typeface="Arial" panose="020B0604020202020204" pitchFamily="34" charset="0"/>
              </a:rPr>
              <a:t>القراءات لطلبة </a:t>
            </a:r>
            <a:r>
              <a:rPr lang="ar-SA" sz="2000" dirty="0">
                <a:latin typeface="Arial" panose="020B0604020202020204" pitchFamily="34" charset="0"/>
                <a:cs typeface="Arial" panose="020B0604020202020204" pitchFamily="34" charset="0"/>
              </a:rPr>
              <a:t>العلم </a:t>
            </a:r>
            <a:r>
              <a:rPr lang="ar-SA" sz="2000" dirty="0" smtClean="0">
                <a:latin typeface="Arial" panose="020B0604020202020204" pitchFamily="34" charset="0"/>
                <a:cs typeface="Arial" panose="020B0604020202020204" pitchFamily="34" charset="0"/>
              </a:rPr>
              <a:t>ال</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راغبين ف</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ي </a:t>
            </a:r>
            <a:r>
              <a:rPr lang="ar-SA" sz="2000" dirty="0">
                <a:latin typeface="Arial" panose="020B0604020202020204" pitchFamily="34" charset="0"/>
                <a:cs typeface="Arial" panose="020B0604020202020204" pitchFamily="34" charset="0"/>
              </a:rPr>
              <a:t>هذه المهنة الشريفة من جميع </a:t>
            </a:r>
            <a:r>
              <a:rPr lang="ar-SA" sz="2000" dirty="0" smtClean="0">
                <a:latin typeface="Arial" panose="020B0604020202020204" pitchFamily="34" charset="0"/>
                <a:cs typeface="Arial" panose="020B0604020202020204" pitchFamily="34" charset="0"/>
              </a:rPr>
              <a:t>أق</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طار ال</a:t>
            </a:r>
            <a:r>
              <a:rPr lang="ar-OM" sz="2000" dirty="0" smtClean="0">
                <a:latin typeface="Arial" panose="020B0604020202020204" pitchFamily="34" charset="0"/>
                <a:cs typeface="Arial" panose="020B0604020202020204" pitchFamily="34" charset="0"/>
              </a:rPr>
              <a:t>ـــ</a:t>
            </a:r>
            <a:r>
              <a:rPr lang="ar-SA" sz="2000" dirty="0" smtClean="0">
                <a:latin typeface="Arial" panose="020B0604020202020204" pitchFamily="34" charset="0"/>
                <a:cs typeface="Arial" panose="020B0604020202020204" pitchFamily="34" charset="0"/>
              </a:rPr>
              <a:t>عالم </a:t>
            </a:r>
            <a:r>
              <a:rPr lang="ar-SA"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97014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5"/>
          <p:cNvSpPr txBox="1"/>
          <p:nvPr/>
        </p:nvSpPr>
        <p:spPr>
          <a:xfrm>
            <a:off x="3865632" y="44030"/>
            <a:ext cx="5939118" cy="6555641"/>
          </a:xfrm>
          <a:prstGeom prst="rect">
            <a:avLst/>
          </a:prstGeom>
          <a:noFill/>
          <a:ln w="9525">
            <a:noFill/>
            <a:miter lim="800000"/>
            <a:headEnd/>
            <a:tailEnd/>
          </a:ln>
          <a:effectLst/>
        </p:spPr>
        <p:txBody>
          <a:bodyPr wrap="square" rtlCol="1">
            <a:spAutoFit/>
          </a:bodyPr>
          <a:lstStyle/>
          <a:p>
            <a:pPr algn="justLow"/>
            <a:r>
              <a:rPr lang="ar-OM" sz="2000" u="sng" dirty="0" smtClean="0">
                <a:solidFill>
                  <a:schemeClr val="accent6">
                    <a:lumMod val="75000"/>
                  </a:schemeClr>
                </a:solidFill>
                <a:latin typeface="Arial" panose="020B0604020202020204" pitchFamily="34" charset="0"/>
              </a:rPr>
              <a:t>ثانياً : المأذنة .</a:t>
            </a:r>
          </a:p>
          <a:p>
            <a:pPr marL="342900" indent="-342900" algn="justLow">
              <a:buFont typeface="Wingdings" panose="05000000000000000000" pitchFamily="2" charset="2"/>
              <a:buChar char="v"/>
            </a:pPr>
            <a:r>
              <a:rPr lang="ar-OM" sz="2000" dirty="0" smtClean="0">
                <a:solidFill>
                  <a:schemeClr val="accent6">
                    <a:lumMod val="75000"/>
                  </a:schemeClr>
                </a:solidFill>
                <a:latin typeface="Arial" panose="020B0604020202020204" pitchFamily="34" charset="0"/>
              </a:rPr>
              <a:t>معايير تصميم المأذنة</a:t>
            </a:r>
            <a:r>
              <a:rPr lang="ar-SA" sz="2000" dirty="0" smtClean="0">
                <a:solidFill>
                  <a:schemeClr val="accent6">
                    <a:lumMod val="75000"/>
                  </a:schemeClr>
                </a:solidFill>
                <a:latin typeface="Arial" panose="020B0604020202020204" pitchFamily="34" charset="0"/>
              </a:rPr>
              <a:t>:</a:t>
            </a:r>
            <a:endParaRPr lang="ar-EG" sz="2000" dirty="0">
              <a:solidFill>
                <a:schemeClr val="accent6">
                  <a:lumMod val="75000"/>
                </a:schemeClr>
              </a:solidFill>
              <a:latin typeface="Arial" panose="020B0604020202020204" pitchFamily="34" charset="0"/>
            </a:endParaRPr>
          </a:p>
          <a:p>
            <a:pPr algn="justLow"/>
            <a:r>
              <a:rPr lang="ar-OM" sz="2000" dirty="0" smtClean="0">
                <a:latin typeface="Arial" panose="020B0604020202020204" pitchFamily="34" charset="0"/>
                <a:cs typeface="Arial" panose="020B0604020202020204" pitchFamily="34" charset="0"/>
              </a:rPr>
              <a:t> تعتبر المأذنة عنصر اضافي على المسجد إذ أنها لم تكن معروفة في عهد الرسول ﷺ وقد كان بلال بن رباح حينما يؤذن يصعد الى سطح بيت مرتفع مجاور للمسجد ليصل صوته الى ابعد نقطة ممكنة في حدود المستطاع وقيل بأنه كانت في إحدى الدور القريبة من المسجد عموداً ذا شكل اسطواني كان يرقى عليها ليؤذن وكانت هذه بمثابة أول مأذنة في الاسلام ، التي بدورها اعطت تصوراً لمن جاؤوا من بعد بشكل المأذنة الذي تطور على مدى العصور الاسلامية المتتالية .</a:t>
            </a:r>
          </a:p>
          <a:p>
            <a:pPr algn="justLow"/>
            <a:r>
              <a:rPr lang="ar-OM" sz="2000" dirty="0" smtClean="0">
                <a:latin typeface="Arial" panose="020B0604020202020204" pitchFamily="34" charset="0"/>
                <a:cs typeface="Arial" panose="020B0604020202020204" pitchFamily="34" charset="0"/>
              </a:rPr>
              <a:t>وبالنظر الى عنصر المأذنة نجد أنها استطاعت ترسيخ وجودها بشكل لصيق بالمسجد على مر الزمان حتى اصبحت رمزاً لا غنى عنه وعلامة مرئية للقاصي والداني ونقطة بصرية مؤكدة لملامح المدينة الاسلامية وبالرغم من التقدم التكنلوجي الحاصل في الاونة الحديثة وتطور تقنيات اجهزة الصوت إلا أنه لم نستطع بأي حال من الاحوال تجاهل هذا العنصر المرئي الذي تميز بإرتفاعه عن الدور المحيطة بحيث يكون ظاهر ومرئي وغير مختفي من وراء المباني والمساكن المحيطة بالمسجد ولتحقق وجودها كعلامة دالة على مكان المسجد.</a:t>
            </a:r>
          </a:p>
          <a:p>
            <a:pPr algn="justLow"/>
            <a:r>
              <a:rPr lang="ar-OM" sz="2000" dirty="0" smtClean="0">
                <a:latin typeface="Arial" panose="020B0604020202020204" pitchFamily="34" charset="0"/>
                <a:cs typeface="Arial" panose="020B0604020202020204" pitchFamily="34" charset="0"/>
              </a:rPr>
              <a:t> ولهذا نجد أن ارتفاعاها يتناسب طردياً مع ارتفاع الابنية المحيطة بما لا يقل عن 1:3 كما توصي به الدراسات البصرية لتصميم المدن.</a:t>
            </a:r>
          </a:p>
          <a:p>
            <a:pPr algn="justLow"/>
            <a:r>
              <a:rPr lang="ar-OM" sz="2000" dirty="0" smtClean="0">
                <a:latin typeface="Arial" panose="020B0604020202020204" pitchFamily="34" charset="0"/>
                <a:cs typeface="Arial" panose="020B0604020202020204" pitchFamily="34" charset="0"/>
              </a:rPr>
              <a:t>وارتفاع الشرفة بما يحجبكشف المؤذن على الدور المحيطة  يوصي بألا تقل عن 1.7 م وان تزود بمشربيات ضيقة للرؤيا على المدى البعيد.</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403321"/>
            <a:ext cx="3798398" cy="5246708"/>
          </a:xfrm>
          <a:prstGeom prst="rect">
            <a:avLst/>
          </a:prstGeom>
        </p:spPr>
      </p:pic>
      <p:sp>
        <p:nvSpPr>
          <p:cNvPr id="4" name="Rectangle 3"/>
          <p:cNvSpPr/>
          <p:nvPr/>
        </p:nvSpPr>
        <p:spPr>
          <a:xfrm>
            <a:off x="372593" y="5650029"/>
            <a:ext cx="3053207"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المآذن في العصور الاسلامية المختلفة</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114015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5"/>
          <p:cNvSpPr txBox="1"/>
          <p:nvPr/>
        </p:nvSpPr>
        <p:spPr>
          <a:xfrm>
            <a:off x="376518" y="302359"/>
            <a:ext cx="9368117" cy="6247864"/>
          </a:xfrm>
          <a:prstGeom prst="rect">
            <a:avLst/>
          </a:prstGeom>
          <a:noFill/>
          <a:ln w="9525">
            <a:noFill/>
            <a:miter lim="800000"/>
            <a:headEnd/>
            <a:tailEnd/>
          </a:ln>
          <a:effectLst/>
        </p:spPr>
        <p:txBody>
          <a:bodyPr wrap="square" rtlCol="1">
            <a:spAutoFit/>
          </a:bodyPr>
          <a:lstStyle/>
          <a:p>
            <a:pPr marL="342900" indent="-342900">
              <a:buFont typeface="Wingdings" panose="05000000000000000000" pitchFamily="2" charset="2"/>
              <a:buChar char="v"/>
            </a:pPr>
            <a:r>
              <a:rPr lang="ar-OM" sz="2000" dirty="0" smtClean="0">
                <a:solidFill>
                  <a:schemeClr val="accent6">
                    <a:lumMod val="75000"/>
                  </a:schemeClr>
                </a:solidFill>
                <a:latin typeface="Arial" panose="020B0604020202020204" pitchFamily="34" charset="0"/>
                <a:cs typeface="Arial" panose="020B0604020202020204" pitchFamily="34" charset="0"/>
              </a:rPr>
              <a:t>العناصر التكميلية</a:t>
            </a:r>
            <a:r>
              <a:rPr lang="ar-SA" sz="2000" dirty="0" smtClean="0">
                <a:solidFill>
                  <a:schemeClr val="accent6">
                    <a:lumMod val="75000"/>
                  </a:schemeClr>
                </a:solidFill>
                <a:latin typeface="Arial" panose="020B0604020202020204" pitchFamily="34" charset="0"/>
                <a:cs typeface="Arial" panose="020B0604020202020204" pitchFamily="34" charset="0"/>
              </a:rPr>
              <a:t>:</a:t>
            </a:r>
            <a:endParaRPr lang="ar-EG" sz="2000" dirty="0">
              <a:solidFill>
                <a:schemeClr val="accent6">
                  <a:lumMod val="75000"/>
                </a:schemeClr>
              </a:solidFill>
              <a:latin typeface="Arial" panose="020B0604020202020204" pitchFamily="34" charset="0"/>
              <a:cs typeface="Arial" panose="020B0604020202020204" pitchFamily="34" charset="0"/>
            </a:endParaRPr>
          </a:p>
          <a:p>
            <a:pPr marL="342900" indent="-342900" algn="justLow">
              <a:buFontTx/>
              <a:buChar char="-"/>
            </a:pPr>
            <a:r>
              <a:rPr lang="ar-OM" sz="2000" dirty="0" smtClean="0">
                <a:latin typeface="Arial" panose="020B0604020202020204" pitchFamily="34" charset="0"/>
                <a:cs typeface="Arial" panose="020B0604020202020204" pitchFamily="34" charset="0"/>
              </a:rPr>
              <a:t>صحن المسجد.</a:t>
            </a:r>
          </a:p>
          <a:p>
            <a:pPr marL="342900" indent="-342900" algn="justLow">
              <a:buFontTx/>
              <a:buChar char="-"/>
            </a:pPr>
            <a:r>
              <a:rPr lang="ar-OM" sz="2000" dirty="0" smtClean="0">
                <a:latin typeface="Arial" panose="020B0604020202020204" pitchFamily="34" charset="0"/>
                <a:cs typeface="Arial" panose="020B0604020202020204" pitchFamily="34" charset="0"/>
              </a:rPr>
              <a:t>دورات المياه .</a:t>
            </a:r>
          </a:p>
          <a:p>
            <a:pPr marL="342900" indent="-342900" algn="justLow">
              <a:buFontTx/>
              <a:buChar char="-"/>
            </a:pPr>
            <a:r>
              <a:rPr lang="ar-OM" sz="2000" dirty="0" smtClean="0">
                <a:latin typeface="Arial" panose="020B0604020202020204" pitchFamily="34" charset="0"/>
                <a:cs typeface="Arial" panose="020B0604020202020204" pitchFamily="34" charset="0"/>
              </a:rPr>
              <a:t>مصلى النساء .</a:t>
            </a:r>
          </a:p>
          <a:p>
            <a:pPr marL="342900" indent="-342900" algn="justLow">
              <a:buFontTx/>
              <a:buChar char="-"/>
            </a:pPr>
            <a:endParaRPr lang="ar-OM" sz="2000" dirty="0" smtClean="0">
              <a:latin typeface="Arial" panose="020B0604020202020204" pitchFamily="34" charset="0"/>
              <a:cs typeface="Arial" panose="020B0604020202020204" pitchFamily="34" charset="0"/>
            </a:endParaRPr>
          </a:p>
          <a:p>
            <a:pPr algn="justLow"/>
            <a:r>
              <a:rPr lang="ar-OM" sz="2000" u="sng" dirty="0" smtClean="0">
                <a:solidFill>
                  <a:schemeClr val="accent6">
                    <a:lumMod val="75000"/>
                  </a:schemeClr>
                </a:solidFill>
                <a:latin typeface="Arial" panose="020B0604020202020204" pitchFamily="34" charset="0"/>
                <a:cs typeface="Arial" panose="020B0604020202020204" pitchFamily="34" charset="0"/>
              </a:rPr>
              <a:t> أولاً: صحن المسجد : </a:t>
            </a:r>
            <a:r>
              <a:rPr lang="ar-OM" sz="2000" dirty="0" smtClean="0">
                <a:latin typeface="Arial" panose="020B0604020202020204" pitchFamily="34" charset="0"/>
                <a:cs typeface="Arial" panose="020B0604020202020204" pitchFamily="34" charset="0"/>
              </a:rPr>
              <a:t>ويسمى بالرحبة أو الصحن المكشوف ، حيث يلعب دوراً تكميلياً في زيادة مساحة الصلاة ورغم من أن هذا العنصر قد ظهر منذ بناء المساجد الأولى سواءً في مسجد الرسول ﷺ أو في مسجد قباء إلا أنه لا يعتبر عنصراً اساسياً  من حيث الأولوية للفراغ المسقوف الذي يحمي المصلين من أشعة الشمس والمطر والرياح وقد بنيت العديد من المساجد خالية من الصحن .</a:t>
            </a:r>
          </a:p>
          <a:p>
            <a:pPr algn="justLow"/>
            <a:endParaRPr lang="ar-OM" sz="2000" dirty="0">
              <a:latin typeface="Arial" panose="020B0604020202020204" pitchFamily="34" charset="0"/>
              <a:cs typeface="Arial" panose="020B0604020202020204" pitchFamily="34" charset="0"/>
            </a:endParaRPr>
          </a:p>
          <a:p>
            <a:pPr algn="justLow"/>
            <a:r>
              <a:rPr lang="ar-OM" sz="2000" u="sng" dirty="0" smtClean="0">
                <a:solidFill>
                  <a:schemeClr val="accent6">
                    <a:lumMod val="75000"/>
                  </a:schemeClr>
                </a:solidFill>
                <a:latin typeface="Arial" panose="020B0604020202020204" pitchFamily="34" charset="0"/>
              </a:rPr>
              <a:t>ثانياً: دورات المياه : </a:t>
            </a:r>
            <a:r>
              <a:rPr lang="ar-OM" sz="2000" dirty="0" smtClean="0">
                <a:latin typeface="Arial" panose="020B0604020202020204" pitchFamily="34" charset="0"/>
              </a:rPr>
              <a:t>الأمور التي يجب مراعاتها عند تصميم دورات المياه ضرورة وضع هذه الدورات على نحو عمودي على اتجاه القبلة وذلك استناداً لقول الرسول ﷺ «اذا جلس أحدكم على حاجته فلا يستقبل القبلة ولا يستدبرها» ومع اجازة بعض العلماء في كسر هذه القاعدة في حالة وجود ساتر من البنيان ويراعي عن تصميم الدورات التالي :</a:t>
            </a:r>
          </a:p>
          <a:p>
            <a:pPr marL="342900" indent="-342900" algn="justLow">
              <a:buFont typeface="Arial" panose="020B0604020202020204" pitchFamily="34" charset="0"/>
              <a:buChar char="-"/>
            </a:pPr>
            <a:r>
              <a:rPr lang="ar-OM" sz="2000" dirty="0" smtClean="0">
                <a:latin typeface="Arial" panose="020B0604020202020204" pitchFamily="34" charset="0"/>
              </a:rPr>
              <a:t>عدم وقوع دورات المياه في اتجاه القبلة أو أعلى المكان الذي تقام فيه الصلاة.</a:t>
            </a:r>
          </a:p>
          <a:p>
            <a:pPr marL="342900" indent="-342900" algn="justLow">
              <a:buFont typeface="Arial" panose="020B0604020202020204" pitchFamily="34" charset="0"/>
              <a:buChar char="-"/>
            </a:pPr>
            <a:r>
              <a:rPr lang="ar-OM" sz="2000" dirty="0" smtClean="0">
                <a:latin typeface="Arial" panose="020B0604020202020204" pitchFamily="34" charset="0"/>
              </a:rPr>
              <a:t>مائة مصلي يحتاجون الى دورة مياه واحدة ويعتمد في بعض الحالات على الحي الذي يقع فيه المسجد.</a:t>
            </a:r>
          </a:p>
          <a:p>
            <a:pPr marL="342900" indent="-342900" algn="justLow">
              <a:buFont typeface="Arial" panose="020B0604020202020204" pitchFamily="34" charset="0"/>
              <a:buChar char="-"/>
            </a:pPr>
            <a:r>
              <a:rPr lang="ar-OM" sz="2000" dirty="0" smtClean="0">
                <a:latin typeface="Arial" panose="020B0604020202020204" pitchFamily="34" charset="0"/>
              </a:rPr>
              <a:t>عدد المواضئ تبعاً للمساحة والحيز المتاح لها ويوصي بتوفير 4 مواضئ لكل مائة مصلي.</a:t>
            </a:r>
            <a:endParaRPr lang="ar-OM" sz="2000" dirty="0">
              <a:latin typeface="Arial" panose="020B0604020202020204" pitchFamily="34" charset="0"/>
            </a:endParaRPr>
          </a:p>
          <a:p>
            <a:pPr algn="justLow"/>
            <a:endParaRPr lang="ar-OM" sz="2000" dirty="0" smtClean="0">
              <a:latin typeface="Arial" panose="020B0604020202020204" pitchFamily="34" charset="0"/>
              <a:cs typeface="Arial" panose="020B0604020202020204" pitchFamily="34" charset="0"/>
            </a:endParaRPr>
          </a:p>
          <a:p>
            <a:pPr algn="justLow"/>
            <a:r>
              <a:rPr lang="ar-OM" sz="2000" u="sng" dirty="0" smtClean="0">
                <a:solidFill>
                  <a:schemeClr val="accent6">
                    <a:lumMod val="75000"/>
                  </a:schemeClr>
                </a:solidFill>
                <a:latin typeface="Arial" panose="020B0604020202020204" pitchFamily="34" charset="0"/>
              </a:rPr>
              <a:t>ثالثاً: مصلى النساء : </a:t>
            </a:r>
            <a:r>
              <a:rPr lang="ar-OM" sz="2000" dirty="0" smtClean="0">
                <a:latin typeface="Arial" panose="020B0604020202020204" pitchFamily="34" charset="0"/>
              </a:rPr>
              <a:t>يجب أن يكون موقع مصلى النساء خلف مصلى الرجال أو في دور علوي ويكون في جميع الحالات معزولاً بساتر يحجب الرؤية.</a:t>
            </a:r>
            <a:endParaRPr lang="ar-OM" sz="2000" dirty="0">
              <a:latin typeface="Arial" panose="020B0604020202020204" pitchFamily="34" charset="0"/>
            </a:endParaRPr>
          </a:p>
        </p:txBody>
      </p:sp>
    </p:spTree>
    <p:extLst>
      <p:ext uri="{BB962C8B-B14F-4D97-AF65-F5344CB8AC3E}">
        <p14:creationId xmlns:p14="http://schemas.microsoft.com/office/powerpoint/2010/main" val="40611178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5"/>
          <p:cNvSpPr txBox="1"/>
          <p:nvPr/>
        </p:nvSpPr>
        <p:spPr>
          <a:xfrm>
            <a:off x="389965" y="463724"/>
            <a:ext cx="9368117" cy="5632311"/>
          </a:xfrm>
          <a:prstGeom prst="rect">
            <a:avLst/>
          </a:prstGeom>
          <a:noFill/>
          <a:ln w="9525">
            <a:noFill/>
            <a:miter lim="800000"/>
            <a:headEnd/>
            <a:tailEnd/>
          </a:ln>
          <a:effectLst/>
        </p:spPr>
        <p:txBody>
          <a:bodyPr wrap="square" rtlCol="1">
            <a:spAutoFit/>
          </a:bodyPr>
          <a:lstStyle/>
          <a:p>
            <a:pPr marL="342900" indent="-342900">
              <a:buFont typeface="Wingdings" panose="05000000000000000000" pitchFamily="2" charset="2"/>
              <a:buChar char="v"/>
            </a:pPr>
            <a:r>
              <a:rPr lang="ar-OM" sz="2000" dirty="0" smtClean="0">
                <a:solidFill>
                  <a:schemeClr val="accent6">
                    <a:lumMod val="75000"/>
                  </a:schemeClr>
                </a:solidFill>
                <a:latin typeface="Arial" panose="020B0604020202020204" pitchFamily="34" charset="0"/>
                <a:cs typeface="Arial" panose="020B0604020202020204" pitchFamily="34" charset="0"/>
              </a:rPr>
              <a:t>العناصر الإضافية</a:t>
            </a:r>
            <a:r>
              <a:rPr lang="ar-SA" sz="2000" dirty="0" smtClean="0">
                <a:solidFill>
                  <a:schemeClr val="accent6">
                    <a:lumMod val="75000"/>
                  </a:schemeClr>
                </a:solidFill>
                <a:latin typeface="Arial" panose="020B0604020202020204" pitchFamily="34" charset="0"/>
                <a:cs typeface="Arial" panose="020B0604020202020204" pitchFamily="34" charset="0"/>
              </a:rPr>
              <a:t>:</a:t>
            </a:r>
            <a:endParaRPr lang="ar-EG" sz="2000" dirty="0">
              <a:solidFill>
                <a:schemeClr val="accent6">
                  <a:lumMod val="75000"/>
                </a:schemeClr>
              </a:solidFill>
              <a:latin typeface="Arial" panose="020B0604020202020204" pitchFamily="34" charset="0"/>
              <a:cs typeface="Arial" panose="020B0604020202020204" pitchFamily="34" charset="0"/>
            </a:endParaRPr>
          </a:p>
          <a:p>
            <a:pPr marL="342900" indent="-342900" algn="justLow">
              <a:buFontTx/>
              <a:buChar char="-"/>
            </a:pPr>
            <a:r>
              <a:rPr lang="ar-OM" sz="2000" dirty="0" smtClean="0">
                <a:latin typeface="Arial" panose="020B0604020202020204" pitchFamily="34" charset="0"/>
                <a:cs typeface="Arial" panose="020B0604020202020204" pitchFamily="34" charset="0"/>
              </a:rPr>
              <a:t>بيت الإمام.</a:t>
            </a:r>
          </a:p>
          <a:p>
            <a:pPr marL="342900" indent="-342900" algn="justLow">
              <a:buFontTx/>
              <a:buChar char="-"/>
            </a:pPr>
            <a:r>
              <a:rPr lang="ar-OM" sz="2000" dirty="0" smtClean="0">
                <a:latin typeface="Arial" panose="020B0604020202020204" pitchFamily="34" charset="0"/>
                <a:cs typeface="Arial" panose="020B0604020202020204" pitchFamily="34" charset="0"/>
              </a:rPr>
              <a:t>المكتبة.</a:t>
            </a:r>
          </a:p>
          <a:p>
            <a:pPr marL="342900" indent="-342900" algn="justLow">
              <a:buFontTx/>
              <a:buChar char="-"/>
            </a:pPr>
            <a:endParaRPr lang="ar-OM" sz="2000" dirty="0" smtClean="0">
              <a:latin typeface="Arial" panose="020B0604020202020204" pitchFamily="34" charset="0"/>
              <a:cs typeface="Arial" panose="020B0604020202020204" pitchFamily="34" charset="0"/>
            </a:endParaRPr>
          </a:p>
          <a:p>
            <a:pPr algn="justLow"/>
            <a:r>
              <a:rPr lang="ar-OM" sz="2000" u="sng" dirty="0" smtClean="0">
                <a:solidFill>
                  <a:schemeClr val="accent6">
                    <a:lumMod val="75000"/>
                  </a:schemeClr>
                </a:solidFill>
                <a:latin typeface="Arial" panose="020B0604020202020204" pitchFamily="34" charset="0"/>
                <a:cs typeface="Arial" panose="020B0604020202020204" pitchFamily="34" charset="0"/>
              </a:rPr>
              <a:t> أولاً: بيت الإمام : </a:t>
            </a:r>
            <a:r>
              <a:rPr lang="ar-OM" sz="2000" dirty="0" smtClean="0">
                <a:latin typeface="Arial" panose="020B0604020202020204" pitchFamily="34" charset="0"/>
                <a:cs typeface="Arial" panose="020B0604020202020204" pitchFamily="34" charset="0"/>
              </a:rPr>
              <a:t>نشأت فكرة بيت الإمام الملحق بالمسجد من مسجد رسول الله ﷺ حيث كان ملاصقاً لبيته وقد كره العلماء بناء المساكن فوق المساجد تنزيهاً من الأفعال التي تتنافى مع قدسية المكان الطاهر لذا فانه يجوز بناء سكن الامام في اي موضع ملاصق للمسجد أو اسفل المسجد في حالة وضع المصلى بدور مرتفع كما انه يمكن بناء المسكن أعلى دورات المياه أو المواضئ مع وجوب توفير مدخل مستقل تماما عن رواد المسجد .</a:t>
            </a:r>
          </a:p>
          <a:p>
            <a:pPr algn="justLow"/>
            <a:r>
              <a:rPr lang="ar-OM" sz="2000" dirty="0" smtClean="0">
                <a:latin typeface="Arial" panose="020B0604020202020204" pitchFamily="34" charset="0"/>
                <a:cs typeface="Arial" panose="020B0604020202020204" pitchFamily="34" charset="0"/>
              </a:rPr>
              <a:t>اما المساحة المطلوبة فيجب ألا تقل عن ثلاثة غرف للنوم ويكن اضافة غرفة اخرى لإستقبال الضيوف الى جانب توفير العناصر الاخرى كالمطبخ والحمام .</a:t>
            </a:r>
          </a:p>
          <a:p>
            <a:pPr algn="justLow"/>
            <a:endParaRPr lang="ar-OM" sz="2000" dirty="0">
              <a:latin typeface="Arial" panose="020B0604020202020204" pitchFamily="34" charset="0"/>
              <a:cs typeface="Arial" panose="020B0604020202020204" pitchFamily="34" charset="0"/>
            </a:endParaRPr>
          </a:p>
          <a:p>
            <a:pPr algn="justLow"/>
            <a:r>
              <a:rPr lang="ar-OM" sz="2000" u="sng" dirty="0" smtClean="0">
                <a:solidFill>
                  <a:schemeClr val="accent6">
                    <a:lumMod val="75000"/>
                  </a:schemeClr>
                </a:solidFill>
                <a:latin typeface="Arial" panose="020B0604020202020204" pitchFamily="34" charset="0"/>
              </a:rPr>
              <a:t>ثانياً: المكتبة : </a:t>
            </a:r>
            <a:r>
              <a:rPr lang="ar-OM" sz="2000" dirty="0" smtClean="0">
                <a:latin typeface="Arial" panose="020B0604020202020204" pitchFamily="34" charset="0"/>
              </a:rPr>
              <a:t>لا يوجد حد أدنى أو أقصى لمساحة المكتبة المرفقة ، حيث يتوقف ذلك على عدد الكتب المتاحة بالمسجد وقد أوصت بعض الدراسات بأنه</a:t>
            </a:r>
          </a:p>
          <a:p>
            <a:pPr algn="justLow"/>
            <a:r>
              <a:rPr lang="ar-OM" sz="2000" dirty="0" smtClean="0">
                <a:latin typeface="Arial" panose="020B0604020202020204" pitchFamily="34" charset="0"/>
              </a:rPr>
              <a:t>لا اتقل مساحة المكتبة عن 9 م2 للمسجد المحلي </a:t>
            </a:r>
          </a:p>
          <a:p>
            <a:pPr algn="justLow"/>
            <a:r>
              <a:rPr lang="ar-OM" sz="2000" dirty="0" smtClean="0">
                <a:latin typeface="Arial" panose="020B0604020202020204" pitchFamily="34" charset="0"/>
              </a:rPr>
              <a:t>و 16 م2 للمسجد الجامع</a:t>
            </a:r>
          </a:p>
          <a:p>
            <a:pPr algn="justLow"/>
            <a:r>
              <a:rPr lang="ar-OM" sz="2000" dirty="0" smtClean="0">
                <a:latin typeface="Arial" panose="020B0604020202020204" pitchFamily="34" charset="0"/>
              </a:rPr>
              <a:t>أما موقع المكتبة فيمكن أن يرتبط بشكل مباشر مع المصلى الرئيسي ويجوز أن ينفصل عنه ويكون بنفس الدور أو بدور أسفل فراغ الصلاة بحيث يتوفر له الاضاء والتهوية الطبيعية الكافية .</a:t>
            </a:r>
            <a:endParaRPr lang="ar-OM" sz="2000" dirty="0">
              <a:latin typeface="Arial" panose="020B0604020202020204" pitchFamily="34" charset="0"/>
            </a:endParaRPr>
          </a:p>
          <a:p>
            <a:pPr algn="justLow"/>
            <a:endParaRPr lang="ar-OM"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70568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5"/>
          <p:cNvSpPr txBox="1"/>
          <p:nvPr/>
        </p:nvSpPr>
        <p:spPr>
          <a:xfrm>
            <a:off x="510988" y="233728"/>
            <a:ext cx="9247094" cy="2246769"/>
          </a:xfrm>
          <a:prstGeom prst="rect">
            <a:avLst/>
          </a:prstGeom>
          <a:noFill/>
          <a:ln w="9525">
            <a:noFill/>
            <a:miter lim="800000"/>
            <a:headEnd/>
            <a:tailEnd/>
          </a:ln>
          <a:effectLst/>
        </p:spPr>
        <p:txBody>
          <a:bodyPr wrap="square" rtlCol="1">
            <a:spAutoFit/>
          </a:bodyPr>
          <a:lstStyle/>
          <a:p>
            <a:pPr marL="342900" indent="-342900">
              <a:buFont typeface="Wingdings" panose="05000000000000000000" pitchFamily="2" charset="2"/>
              <a:buChar char="v"/>
            </a:pPr>
            <a:r>
              <a:rPr lang="ar-OM" sz="2000" dirty="0" smtClean="0">
                <a:solidFill>
                  <a:schemeClr val="accent6">
                    <a:lumMod val="75000"/>
                  </a:schemeClr>
                </a:solidFill>
                <a:latin typeface="Arial" panose="020B0604020202020204" pitchFamily="34" charset="0"/>
                <a:cs typeface="Arial" panose="020B0604020202020204" pitchFamily="34" charset="0"/>
              </a:rPr>
              <a:t>العناصرالتفصيلية</a:t>
            </a:r>
            <a:r>
              <a:rPr lang="ar-SA" sz="2000" dirty="0" smtClean="0">
                <a:solidFill>
                  <a:schemeClr val="accent6">
                    <a:lumMod val="75000"/>
                  </a:schemeClr>
                </a:solidFill>
                <a:latin typeface="Arial" panose="020B0604020202020204" pitchFamily="34" charset="0"/>
                <a:cs typeface="Arial" panose="020B0604020202020204" pitchFamily="34" charset="0"/>
              </a:rPr>
              <a:t>:</a:t>
            </a:r>
            <a:endParaRPr lang="ar-EG" sz="2000" dirty="0">
              <a:solidFill>
                <a:schemeClr val="accent6">
                  <a:lumMod val="75000"/>
                </a:schemeClr>
              </a:solidFill>
              <a:latin typeface="Arial" panose="020B0604020202020204" pitchFamily="34" charset="0"/>
              <a:cs typeface="Arial" panose="020B0604020202020204" pitchFamily="34" charset="0"/>
            </a:endParaRPr>
          </a:p>
          <a:p>
            <a:pPr marL="342900" indent="-342900" algn="justLow">
              <a:buFontTx/>
              <a:buChar char="-"/>
            </a:pPr>
            <a:r>
              <a:rPr lang="ar-OM" sz="2000" dirty="0" smtClean="0">
                <a:latin typeface="Arial" panose="020B0604020202020204" pitchFamily="34" charset="0"/>
                <a:cs typeface="Arial" panose="020B0604020202020204" pitchFamily="34" charset="0"/>
              </a:rPr>
              <a:t>القبلة.</a:t>
            </a:r>
          </a:p>
          <a:p>
            <a:pPr marL="342900" indent="-342900" algn="justLow">
              <a:buFontTx/>
              <a:buChar char="-"/>
            </a:pPr>
            <a:r>
              <a:rPr lang="ar-OM" sz="2000" dirty="0" smtClean="0">
                <a:latin typeface="Arial" panose="020B0604020202020204" pitchFamily="34" charset="0"/>
                <a:cs typeface="Arial" panose="020B0604020202020204" pitchFamily="34" charset="0"/>
              </a:rPr>
              <a:t>المنبر.</a:t>
            </a:r>
          </a:p>
          <a:p>
            <a:pPr marL="342900" indent="-342900" algn="justLow">
              <a:buFontTx/>
              <a:buChar char="-"/>
            </a:pPr>
            <a:endParaRPr lang="ar-OM" sz="2000" dirty="0" smtClean="0">
              <a:latin typeface="Arial" panose="020B0604020202020204" pitchFamily="34" charset="0"/>
              <a:cs typeface="Arial" panose="020B0604020202020204" pitchFamily="34" charset="0"/>
            </a:endParaRPr>
          </a:p>
          <a:p>
            <a:pPr algn="justLow"/>
            <a:r>
              <a:rPr lang="ar-OM" sz="2000" u="sng" dirty="0" smtClean="0">
                <a:solidFill>
                  <a:schemeClr val="accent6">
                    <a:lumMod val="75000"/>
                  </a:schemeClr>
                </a:solidFill>
                <a:latin typeface="Arial" panose="020B0604020202020204" pitchFamily="34" charset="0"/>
                <a:cs typeface="Arial" panose="020B0604020202020204" pitchFamily="34" charset="0"/>
              </a:rPr>
              <a:t> أولاً: القبلة :</a:t>
            </a:r>
            <a:r>
              <a:rPr lang="ar-OM" sz="2000" dirty="0" smtClean="0">
                <a:solidFill>
                  <a:schemeClr val="accent6">
                    <a:lumMod val="75000"/>
                  </a:schemeClr>
                </a:solidFill>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 أو بما يعرف بالمحراب فنجد أنها تبرزمن الخارج عن الجدار وذلك لإقلال المساحة المهدرة بجوار الإمام في مساحة الصلاة ويراعي التالي :</a:t>
            </a:r>
          </a:p>
          <a:p>
            <a:pPr algn="justLow"/>
            <a:endParaRPr lang="ar-OM"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5197"/>
          <a:stretch/>
        </p:blipFill>
        <p:spPr>
          <a:xfrm>
            <a:off x="107576" y="1897704"/>
            <a:ext cx="4279916" cy="4194510"/>
          </a:xfrm>
          <a:prstGeom prst="rect">
            <a:avLst/>
          </a:prstGeom>
        </p:spPr>
      </p:pic>
      <p:sp>
        <p:nvSpPr>
          <p:cNvPr id="4" name="مربع نص 5"/>
          <p:cNvSpPr txBox="1"/>
          <p:nvPr/>
        </p:nvSpPr>
        <p:spPr>
          <a:xfrm>
            <a:off x="4419599" y="2263497"/>
            <a:ext cx="5338483" cy="3785652"/>
          </a:xfrm>
          <a:prstGeom prst="rect">
            <a:avLst/>
          </a:prstGeom>
          <a:noFill/>
          <a:ln w="9525">
            <a:noFill/>
            <a:miter lim="800000"/>
            <a:headEnd/>
            <a:tailEnd/>
          </a:ln>
          <a:effectLst/>
        </p:spPr>
        <p:txBody>
          <a:bodyPr wrap="square" rtlCol="1">
            <a:spAutoFit/>
          </a:bodyPr>
          <a:lstStyle/>
          <a:p>
            <a:pPr marL="342900" indent="20638" algn="justLow">
              <a:buFont typeface="Courier New" panose="02070309020205020404" pitchFamily="49" charset="0"/>
              <a:buChar char="o"/>
            </a:pPr>
            <a:r>
              <a:rPr lang="ar-OM" sz="2000" dirty="0" smtClean="0">
                <a:latin typeface="Arial" panose="020B0604020202020204" pitchFamily="34" charset="0"/>
                <a:cs typeface="Arial" panose="020B0604020202020204" pitchFamily="34" charset="0"/>
              </a:rPr>
              <a:t>الابتعاد عن المبالغة في الزخارف والنقوش التي تؤدي الى تشتت انتباه المصلين.</a:t>
            </a:r>
          </a:p>
          <a:p>
            <a:pPr marL="342900" indent="20638" algn="justLow">
              <a:buFont typeface="Courier New" panose="02070309020205020404" pitchFamily="49" charset="0"/>
              <a:buChar char="o"/>
            </a:pPr>
            <a:r>
              <a:rPr lang="ar-OM" sz="2000" dirty="0" smtClean="0">
                <a:latin typeface="Arial" panose="020B0604020202020204" pitchFamily="34" charset="0"/>
                <a:cs typeface="Arial" panose="020B0604020202020204" pitchFamily="34" charset="0"/>
              </a:rPr>
              <a:t>الابتعاد عن التشبه بطرز تصميم المحارب الكنيسية والمعابد الأخرى .</a:t>
            </a:r>
          </a:p>
          <a:p>
            <a:pPr marL="342900" indent="20638" algn="justLow">
              <a:buFont typeface="Courier New" panose="02070309020205020404" pitchFamily="49" charset="0"/>
              <a:buChar char="o"/>
            </a:pPr>
            <a:r>
              <a:rPr lang="ar-OM" sz="2000" dirty="0" smtClean="0">
                <a:latin typeface="Arial" panose="020B0604020202020204" pitchFamily="34" charset="0"/>
                <a:cs typeface="Arial" panose="020B0604020202020204" pitchFamily="34" charset="0"/>
              </a:rPr>
              <a:t>الارتفاع لا يقل عن مترين والعرض لا يقل عن متر واحد وهو ما يشبع فتحة الباب المناسبة مع المقياس  الانساني .</a:t>
            </a:r>
          </a:p>
          <a:p>
            <a:pPr algn="justLow"/>
            <a:endParaRPr lang="ar-OM" sz="2000" dirty="0">
              <a:latin typeface="Arial" panose="020B0604020202020204" pitchFamily="34" charset="0"/>
              <a:cs typeface="Arial" panose="020B0604020202020204" pitchFamily="34" charset="0"/>
            </a:endParaRPr>
          </a:p>
          <a:p>
            <a:pPr algn="justLow"/>
            <a:r>
              <a:rPr lang="ar-OM" sz="2000" u="sng" dirty="0" smtClean="0">
                <a:solidFill>
                  <a:schemeClr val="accent6">
                    <a:lumMod val="75000"/>
                  </a:schemeClr>
                </a:solidFill>
                <a:latin typeface="Arial" panose="020B0604020202020204" pitchFamily="34" charset="0"/>
              </a:rPr>
              <a:t>ثانياً: المنبر: </a:t>
            </a:r>
            <a:r>
              <a:rPr lang="ar-OM" sz="2000" dirty="0" smtClean="0">
                <a:latin typeface="Arial" panose="020B0604020202020204" pitchFamily="34" charset="0"/>
              </a:rPr>
              <a:t>المنبر في اللغة هو الشيء المرتفع وكان النبي ﷺ يجلس على جذع نخلة بالمسجد ليخطب بالناس فأشار الصحابة عليه بأن يصنعوا له منبراً فقطعت بعض من اشجار الأثل وصنع له درجتين ومقعد وكان عرض المنبر ذراعاً أي 50 سم وطوله وارتفاعه ذراعين أي متراً واحداً .</a:t>
            </a:r>
          </a:p>
        </p:txBody>
      </p:sp>
      <p:sp>
        <p:nvSpPr>
          <p:cNvPr id="5" name="Rectangle 4"/>
          <p:cNvSpPr/>
          <p:nvPr/>
        </p:nvSpPr>
        <p:spPr>
          <a:xfrm>
            <a:off x="3182361" y="6076043"/>
            <a:ext cx="1591738"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ابعاد المنبر</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7350309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5"/>
          <p:cNvSpPr txBox="1"/>
          <p:nvPr/>
        </p:nvSpPr>
        <p:spPr>
          <a:xfrm>
            <a:off x="4153042" y="1028501"/>
            <a:ext cx="5605040" cy="4708981"/>
          </a:xfrm>
          <a:prstGeom prst="rect">
            <a:avLst/>
          </a:prstGeom>
          <a:noFill/>
          <a:ln w="9525">
            <a:noFill/>
            <a:miter lim="800000"/>
            <a:headEnd/>
            <a:tailEnd/>
          </a:ln>
          <a:effectLst/>
        </p:spPr>
        <p:txBody>
          <a:bodyPr wrap="square" rtlCol="1">
            <a:spAutoFit/>
          </a:bodyPr>
          <a:lstStyle/>
          <a:p>
            <a:pPr algn="justLow"/>
            <a:r>
              <a:rPr lang="ar-OM" sz="2000" dirty="0" smtClean="0">
                <a:latin typeface="Arial" panose="020B0604020202020204" pitchFamily="34" charset="0"/>
              </a:rPr>
              <a:t>تعتبر المكتبة من أهم نماذج الإطلاع وزيادة الثقافة والمعرفة لدى الفرد والمجتمعات</a:t>
            </a:r>
          </a:p>
          <a:p>
            <a:pPr algn="justLow"/>
            <a:endParaRPr lang="ar-OM" sz="2000" dirty="0" smtClean="0">
              <a:latin typeface="Arial" panose="020B0604020202020204" pitchFamily="34" charset="0"/>
            </a:endParaRPr>
          </a:p>
          <a:p>
            <a:pPr algn="justLow"/>
            <a:r>
              <a:rPr lang="ar-OM" sz="2000" dirty="0" smtClean="0">
                <a:latin typeface="Arial" panose="020B0604020202020204" pitchFamily="34" charset="0"/>
              </a:rPr>
              <a:t>وتتكون المكتبة من العناصر التالية :</a:t>
            </a:r>
          </a:p>
          <a:p>
            <a:pPr marL="342900" indent="101600" algn="justLow">
              <a:buFont typeface="Courier New" panose="02070309020205020404" pitchFamily="49" charset="0"/>
              <a:buChar char="o"/>
            </a:pPr>
            <a:r>
              <a:rPr lang="ar-OM" sz="2000" dirty="0" smtClean="0">
                <a:latin typeface="Arial" panose="020B0604020202020204" pitchFamily="34" charset="0"/>
              </a:rPr>
              <a:t> ركن الاستعلامات والاستعارة.</a:t>
            </a:r>
          </a:p>
          <a:p>
            <a:pPr marL="342900" indent="101600" algn="justLow">
              <a:buFont typeface="Courier New" panose="02070309020205020404" pitchFamily="49" charset="0"/>
              <a:buChar char="o"/>
            </a:pPr>
            <a:r>
              <a:rPr lang="ar-OM" sz="2000" dirty="0" smtClean="0">
                <a:latin typeface="Arial" panose="020B0604020202020204" pitchFamily="34" charset="0"/>
              </a:rPr>
              <a:t> مكاتب المشرفين والمساعدين.</a:t>
            </a:r>
          </a:p>
          <a:p>
            <a:pPr marL="342900" indent="101600" algn="justLow">
              <a:buFont typeface="Courier New" panose="02070309020205020404" pitchFamily="49" charset="0"/>
              <a:buChar char="o"/>
            </a:pPr>
            <a:r>
              <a:rPr lang="ar-OM" sz="2000" dirty="0" smtClean="0">
                <a:latin typeface="Arial" panose="020B0604020202020204" pitchFamily="34" charset="0"/>
              </a:rPr>
              <a:t> أرفف الكتب والمراجع.</a:t>
            </a:r>
          </a:p>
          <a:p>
            <a:pPr marL="342900" indent="101600" algn="justLow">
              <a:buFont typeface="Courier New" panose="02070309020205020404" pitchFamily="49" charset="0"/>
              <a:buChar char="o"/>
            </a:pPr>
            <a:r>
              <a:rPr lang="ar-OM" sz="2000" dirty="0" smtClean="0">
                <a:latin typeface="Arial" panose="020B0604020202020204" pitchFamily="34" charset="0"/>
              </a:rPr>
              <a:t> غرف البحث الالكتروني.</a:t>
            </a:r>
          </a:p>
          <a:p>
            <a:pPr marL="342900" indent="101600" algn="justLow">
              <a:buFont typeface="Courier New" panose="02070309020205020404" pitchFamily="49" charset="0"/>
              <a:buChar char="o"/>
            </a:pPr>
            <a:r>
              <a:rPr lang="ar-OM" sz="2000" dirty="0" smtClean="0">
                <a:latin typeface="Arial" panose="020B0604020202020204" pitchFamily="34" charset="0"/>
              </a:rPr>
              <a:t> منطقة الطباعة.</a:t>
            </a:r>
          </a:p>
          <a:p>
            <a:pPr marL="342900" indent="101600" algn="justLow">
              <a:buFont typeface="Courier New" panose="02070309020205020404" pitchFamily="49" charset="0"/>
              <a:buChar char="o"/>
            </a:pPr>
            <a:r>
              <a:rPr lang="ar-OM" sz="2000" dirty="0" smtClean="0">
                <a:latin typeface="Arial" panose="020B0604020202020204" pitchFamily="34" charset="0"/>
              </a:rPr>
              <a:t> غرفة صيانة الكتب وتجديدها.</a:t>
            </a:r>
          </a:p>
          <a:p>
            <a:pPr marL="342900" indent="101600" algn="justLow">
              <a:buFont typeface="Courier New" panose="02070309020205020404" pitchFamily="49" charset="0"/>
              <a:buChar char="o"/>
            </a:pPr>
            <a:r>
              <a:rPr lang="ar-OM" sz="2000" dirty="0" smtClean="0">
                <a:latin typeface="Arial" panose="020B0604020202020204" pitchFamily="34" charset="0"/>
              </a:rPr>
              <a:t> مستودعات الكتب والمعدات.</a:t>
            </a:r>
          </a:p>
          <a:p>
            <a:pPr marL="342900" indent="101600" algn="justLow">
              <a:buFont typeface="Courier New" panose="02070309020205020404" pitchFamily="49" charset="0"/>
              <a:buChar char="o"/>
            </a:pPr>
            <a:r>
              <a:rPr lang="ar-OM" sz="2000" dirty="0" smtClean="0">
                <a:latin typeface="Arial" panose="020B0604020202020204" pitchFamily="34" charset="0"/>
              </a:rPr>
              <a:t> قسم معرض الكتب القديمة.</a:t>
            </a:r>
          </a:p>
          <a:p>
            <a:pPr marL="342900" indent="101600" algn="justLow">
              <a:buFont typeface="Courier New" panose="02070309020205020404" pitchFamily="49" charset="0"/>
              <a:buChar char="o"/>
            </a:pPr>
            <a:endParaRPr lang="ar-OM" sz="2000" dirty="0">
              <a:latin typeface="Arial" panose="020B0604020202020204" pitchFamily="34" charset="0"/>
            </a:endParaRPr>
          </a:p>
          <a:p>
            <a:pPr algn="justLow"/>
            <a:r>
              <a:rPr lang="ar-OM" sz="2000" dirty="0" smtClean="0">
                <a:latin typeface="Arial" panose="020B0604020202020204" pitchFamily="34" charset="0"/>
                <a:cs typeface="Arial" panose="020B0604020202020204" pitchFamily="34" charset="0"/>
              </a:rPr>
              <a:t>ويراعي في المكاتب العزل الصوتي والتوزيع الجيد للإضاءة والتهوية .</a:t>
            </a:r>
          </a:p>
        </p:txBody>
      </p:sp>
      <p:pic>
        <p:nvPicPr>
          <p:cNvPr id="3" name="Picture 2"/>
          <p:cNvPicPr>
            <a:picLocks noChangeAspect="1"/>
          </p:cNvPicPr>
          <p:nvPr/>
        </p:nvPicPr>
        <p:blipFill>
          <a:blip r:embed="rId2"/>
          <a:stretch>
            <a:fillRect/>
          </a:stretch>
        </p:blipFill>
        <p:spPr>
          <a:xfrm>
            <a:off x="40341" y="423383"/>
            <a:ext cx="4058912" cy="2813273"/>
          </a:xfrm>
          <a:prstGeom prst="rect">
            <a:avLst/>
          </a:prstGeom>
        </p:spPr>
      </p:pic>
      <p:pic>
        <p:nvPicPr>
          <p:cNvPr id="4" name="Picture 3"/>
          <p:cNvPicPr>
            <a:picLocks noChangeAspect="1"/>
          </p:cNvPicPr>
          <p:nvPr/>
        </p:nvPicPr>
        <p:blipFill>
          <a:blip r:embed="rId3"/>
          <a:stretch>
            <a:fillRect/>
          </a:stretch>
        </p:blipFill>
        <p:spPr>
          <a:xfrm>
            <a:off x="53788" y="3355117"/>
            <a:ext cx="4058912" cy="2840323"/>
          </a:xfrm>
          <a:prstGeom prst="rect">
            <a:avLst/>
          </a:prstGeom>
        </p:spPr>
      </p:pic>
      <p:sp>
        <p:nvSpPr>
          <p:cNvPr id="5" name="Rectangle 4"/>
          <p:cNvSpPr/>
          <p:nvPr/>
        </p:nvSpPr>
        <p:spPr>
          <a:xfrm>
            <a:off x="3357173" y="6129235"/>
            <a:ext cx="1591738"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صور لمكاتب</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6" name="مربع نص 5"/>
          <p:cNvSpPr txBox="1"/>
          <p:nvPr/>
        </p:nvSpPr>
        <p:spPr>
          <a:xfrm>
            <a:off x="8027893" y="550653"/>
            <a:ext cx="1783977" cy="400110"/>
          </a:xfrm>
          <a:prstGeom prst="rect">
            <a:avLst/>
          </a:prstGeom>
          <a:noFill/>
          <a:ln w="9525">
            <a:noFill/>
            <a:miter lim="800000"/>
            <a:headEnd/>
            <a:tailEnd/>
          </a:ln>
          <a:effectLst/>
        </p:spPr>
        <p:txBody>
          <a:bodyPr wrap="square" rtlCol="1">
            <a:spAutoFit/>
          </a:bodyPr>
          <a:lstStyle/>
          <a:p>
            <a:pPr marL="342900" indent="-342900">
              <a:buFont typeface="Wingdings" panose="05000000000000000000" pitchFamily="2" charset="2"/>
              <a:buChar char="v"/>
            </a:pPr>
            <a:r>
              <a:rPr lang="ar-OM" sz="2000" dirty="0" smtClean="0">
                <a:solidFill>
                  <a:schemeClr val="accent6">
                    <a:lumMod val="75000"/>
                  </a:schemeClr>
                </a:solidFill>
                <a:latin typeface="Arial" panose="020B0604020202020204" pitchFamily="34" charset="0"/>
                <a:cs typeface="Arial" panose="020B0604020202020204" pitchFamily="34" charset="0"/>
              </a:rPr>
              <a:t>ثانياً : المكتبة .</a:t>
            </a:r>
            <a:endParaRPr lang="ar-EG" sz="2000"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9789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18482" y="1354560"/>
            <a:ext cx="5049819" cy="5032217"/>
          </a:xfrm>
          <a:prstGeom prst="rect">
            <a:avLst/>
          </a:prstGeom>
        </p:spPr>
      </p:pic>
      <p:pic>
        <p:nvPicPr>
          <p:cNvPr id="3" name="Picture 2"/>
          <p:cNvPicPr>
            <a:picLocks noChangeAspect="1"/>
          </p:cNvPicPr>
          <p:nvPr/>
        </p:nvPicPr>
        <p:blipFill>
          <a:blip r:embed="rId3"/>
          <a:stretch>
            <a:fillRect/>
          </a:stretch>
        </p:blipFill>
        <p:spPr>
          <a:xfrm>
            <a:off x="0" y="0"/>
            <a:ext cx="4928371" cy="4911193"/>
          </a:xfrm>
          <a:prstGeom prst="rect">
            <a:avLst/>
          </a:prstGeom>
        </p:spPr>
      </p:pic>
      <p:sp>
        <p:nvSpPr>
          <p:cNvPr id="4" name="Rectangle 3"/>
          <p:cNvSpPr/>
          <p:nvPr/>
        </p:nvSpPr>
        <p:spPr>
          <a:xfrm>
            <a:off x="6049800" y="860612"/>
            <a:ext cx="2787181"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المسافات اللازمة في المكاتب</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5" name="Rectangle 4"/>
          <p:cNvSpPr/>
          <p:nvPr/>
        </p:nvSpPr>
        <p:spPr>
          <a:xfrm>
            <a:off x="940370" y="5332107"/>
            <a:ext cx="2787181"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توزيع الأثاث في المكتبة </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1233374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2341" y="13447"/>
            <a:ext cx="6517600" cy="6494882"/>
          </a:xfrm>
          <a:prstGeom prst="rect">
            <a:avLst/>
          </a:prstGeom>
        </p:spPr>
      </p:pic>
      <p:sp>
        <p:nvSpPr>
          <p:cNvPr id="3" name="Rectangle 2"/>
          <p:cNvSpPr/>
          <p:nvPr/>
        </p:nvSpPr>
        <p:spPr>
          <a:xfrm>
            <a:off x="7861654" y="6323663"/>
            <a:ext cx="2044346"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نماذج من أثاث المكتبة</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7639318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5"/>
          <p:cNvSpPr txBox="1"/>
          <p:nvPr/>
        </p:nvSpPr>
        <p:spPr>
          <a:xfrm>
            <a:off x="4961965" y="1794986"/>
            <a:ext cx="4796116" cy="2862322"/>
          </a:xfrm>
          <a:prstGeom prst="rect">
            <a:avLst/>
          </a:prstGeom>
          <a:noFill/>
          <a:ln w="9525">
            <a:noFill/>
            <a:miter lim="800000"/>
            <a:headEnd/>
            <a:tailEnd/>
          </a:ln>
          <a:effectLst/>
        </p:spPr>
        <p:txBody>
          <a:bodyPr wrap="square" rtlCol="1">
            <a:spAutoFit/>
          </a:bodyPr>
          <a:lstStyle/>
          <a:p>
            <a:pPr algn="justLow"/>
            <a:r>
              <a:rPr lang="ar-OM" sz="2000" dirty="0" smtClean="0">
                <a:latin typeface="Arial" panose="020B0604020202020204" pitchFamily="34" charset="0"/>
              </a:rPr>
              <a:t>تعتبر الحركة في المطاعم من النقاط التي يجب على المصمم إدراكها وحلها بصورة سليمة وصحيحة تضمن عدم حدوث إصطدام أو تداخل في الحركة وخاصة بين حركة الخدمة وحركة الزوار .</a:t>
            </a:r>
          </a:p>
          <a:p>
            <a:pPr algn="justLow"/>
            <a:r>
              <a:rPr lang="ar-OM" sz="2000" dirty="0" smtClean="0">
                <a:latin typeface="Arial" panose="020B0604020202020204" pitchFamily="34" charset="0"/>
              </a:rPr>
              <a:t>والمسافة المناسبة لطاولة تتكون من أربع مقاعد أو ستة مقاعد هي 5.3 م2 لتوفير مساحة حركة مناسبة.</a:t>
            </a:r>
          </a:p>
          <a:p>
            <a:pPr algn="justLow"/>
            <a:r>
              <a:rPr lang="ar-OM" sz="2000" dirty="0" smtClean="0">
                <a:latin typeface="Arial" panose="020B0604020202020204" pitchFamily="34" charset="0"/>
              </a:rPr>
              <a:t>ويجب الإنتباه الى المسافة بين الجدران وطاولة الطعام حيث تعتبر 0.40 م هي أقل مسافة يستطيع الشخص الجلوس والتحرك براحة .</a:t>
            </a:r>
          </a:p>
        </p:txBody>
      </p:sp>
      <p:sp>
        <p:nvSpPr>
          <p:cNvPr id="5" name="Rectangle 4"/>
          <p:cNvSpPr/>
          <p:nvPr/>
        </p:nvSpPr>
        <p:spPr>
          <a:xfrm>
            <a:off x="4741543" y="6113197"/>
            <a:ext cx="1591738"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نماذج لمطاعم</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6" name="مربع نص 5"/>
          <p:cNvSpPr txBox="1"/>
          <p:nvPr/>
        </p:nvSpPr>
        <p:spPr>
          <a:xfrm>
            <a:off x="7974104" y="1088537"/>
            <a:ext cx="1783977" cy="400110"/>
          </a:xfrm>
          <a:prstGeom prst="rect">
            <a:avLst/>
          </a:prstGeom>
          <a:noFill/>
          <a:ln w="9525">
            <a:noFill/>
            <a:miter lim="800000"/>
            <a:headEnd/>
            <a:tailEnd/>
          </a:ln>
          <a:effectLst/>
        </p:spPr>
        <p:txBody>
          <a:bodyPr wrap="square" rtlCol="1">
            <a:spAutoFit/>
          </a:bodyPr>
          <a:lstStyle/>
          <a:p>
            <a:pPr marL="342900" indent="-342900">
              <a:buFont typeface="Wingdings" panose="05000000000000000000" pitchFamily="2" charset="2"/>
              <a:buChar char="v"/>
            </a:pPr>
            <a:r>
              <a:rPr lang="ar-OM" sz="2000" dirty="0" smtClean="0">
                <a:solidFill>
                  <a:schemeClr val="accent6">
                    <a:lumMod val="75000"/>
                  </a:schemeClr>
                </a:solidFill>
                <a:latin typeface="Arial" panose="020B0604020202020204" pitchFamily="34" charset="0"/>
                <a:cs typeface="Arial" panose="020B0604020202020204" pitchFamily="34" charset="0"/>
              </a:rPr>
              <a:t>ثالثاً : المطعم .</a:t>
            </a:r>
            <a:endParaRPr lang="ar-EG" sz="2000" dirty="0">
              <a:solidFill>
                <a:schemeClr val="accent6">
                  <a:lumMod val="75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srcRect l="5394" r="6224"/>
          <a:stretch/>
        </p:blipFill>
        <p:spPr>
          <a:xfrm>
            <a:off x="35073" y="0"/>
            <a:ext cx="4706470" cy="3842963"/>
          </a:xfrm>
          <a:prstGeom prst="rect">
            <a:avLst/>
          </a:prstGeom>
        </p:spPr>
      </p:pic>
      <p:pic>
        <p:nvPicPr>
          <p:cNvPr id="8" name="Picture 7"/>
          <p:cNvPicPr>
            <a:picLocks noChangeAspect="1"/>
          </p:cNvPicPr>
          <p:nvPr/>
        </p:nvPicPr>
        <p:blipFill rotWithShape="1">
          <a:blip r:embed="rId3"/>
          <a:srcRect t="9370"/>
          <a:stretch/>
        </p:blipFill>
        <p:spPr>
          <a:xfrm>
            <a:off x="35073" y="3859306"/>
            <a:ext cx="4706470" cy="3007914"/>
          </a:xfrm>
          <a:prstGeom prst="rect">
            <a:avLst/>
          </a:prstGeom>
        </p:spPr>
      </p:pic>
    </p:spTree>
    <p:extLst>
      <p:ext uri="{BB962C8B-B14F-4D97-AF65-F5344CB8AC3E}">
        <p14:creationId xmlns:p14="http://schemas.microsoft.com/office/powerpoint/2010/main" val="20332135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0614" y="2258727"/>
            <a:ext cx="5813563" cy="4192565"/>
          </a:xfrm>
          <a:prstGeom prst="rect">
            <a:avLst/>
          </a:prstGeom>
        </p:spPr>
      </p:pic>
      <p:sp>
        <p:nvSpPr>
          <p:cNvPr id="3" name="Rectangle 2"/>
          <p:cNvSpPr/>
          <p:nvPr/>
        </p:nvSpPr>
        <p:spPr>
          <a:xfrm>
            <a:off x="7126485" y="5993248"/>
            <a:ext cx="1591738"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أبعاد الحمامات</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4" name="مربع نص 5"/>
          <p:cNvSpPr txBox="1"/>
          <p:nvPr/>
        </p:nvSpPr>
        <p:spPr>
          <a:xfrm>
            <a:off x="793376" y="557858"/>
            <a:ext cx="9045387" cy="1631216"/>
          </a:xfrm>
          <a:prstGeom prst="rect">
            <a:avLst/>
          </a:prstGeom>
          <a:noFill/>
          <a:ln w="9525">
            <a:noFill/>
            <a:miter lim="800000"/>
            <a:headEnd/>
            <a:tailEnd/>
          </a:ln>
          <a:effectLst/>
        </p:spPr>
        <p:txBody>
          <a:bodyPr wrap="square" rtlCol="1">
            <a:spAutoFit/>
          </a:bodyPr>
          <a:lstStyle/>
          <a:p>
            <a:pPr algn="justLow"/>
            <a:r>
              <a:rPr lang="ar-OM" sz="2000" dirty="0" smtClean="0">
                <a:latin typeface="Arial" panose="020B0604020202020204" pitchFamily="34" charset="0"/>
              </a:rPr>
              <a:t>مساحة الحمامات التابعة للمطعم :</a:t>
            </a:r>
          </a:p>
          <a:p>
            <a:pPr marL="342900" indent="-342900" algn="justLow">
              <a:buFontTx/>
              <a:buChar char="-"/>
            </a:pPr>
            <a:r>
              <a:rPr lang="ar-OM" sz="2000" dirty="0" smtClean="0">
                <a:latin typeface="Arial" panose="020B0604020202020204" pitchFamily="34" charset="0"/>
              </a:rPr>
              <a:t>مساحة المرحاض مع الفراغ اللازم لحركة الإنسان من 84 – 50 سم2.</a:t>
            </a:r>
          </a:p>
          <a:p>
            <a:pPr marL="342900" indent="-342900" algn="justLow">
              <a:buFontTx/>
              <a:buChar char="-"/>
            </a:pPr>
            <a:r>
              <a:rPr lang="ar-OM" sz="2000" dirty="0" smtClean="0">
                <a:latin typeface="Arial" panose="020B0604020202020204" pitchFamily="34" charset="0"/>
              </a:rPr>
              <a:t>مساحة الحمام 100 – 120 سم2.</a:t>
            </a:r>
          </a:p>
          <a:p>
            <a:pPr marL="342900" indent="-342900" algn="justLow">
              <a:buFontTx/>
              <a:buChar char="-"/>
            </a:pPr>
            <a:r>
              <a:rPr lang="ar-OM" sz="2000" dirty="0" smtClean="0">
                <a:latin typeface="Arial" panose="020B0604020202020204" pitchFamily="34" charset="0"/>
              </a:rPr>
              <a:t>مساحة المغسلة مع الفراغ اللازم 81 – 90 سم2.</a:t>
            </a:r>
          </a:p>
          <a:p>
            <a:pPr algn="justLow"/>
            <a:r>
              <a:rPr lang="ar-OM" sz="2000" dirty="0" smtClean="0">
                <a:latin typeface="Arial" panose="020B0604020202020204" pitchFamily="34" charset="0"/>
              </a:rPr>
              <a:t>ومن هذه المساحات يمكن استنتاج المساحة المطلوبة للمغاسل والحمامات بمعرفة العدد المطلوب.</a:t>
            </a:r>
          </a:p>
        </p:txBody>
      </p:sp>
    </p:spTree>
    <p:extLst>
      <p:ext uri="{BB962C8B-B14F-4D97-AF65-F5344CB8AC3E}">
        <p14:creationId xmlns:p14="http://schemas.microsoft.com/office/powerpoint/2010/main" val="6355784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36311" y="109076"/>
            <a:ext cx="3469689"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خامساً :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الجزء الترفيهي</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
        <p:nvSpPr>
          <p:cNvPr id="3" name="مربع نص 5"/>
          <p:cNvSpPr txBox="1"/>
          <p:nvPr/>
        </p:nvSpPr>
        <p:spPr>
          <a:xfrm>
            <a:off x="295835" y="753252"/>
            <a:ext cx="9610166" cy="5878532"/>
          </a:xfrm>
          <a:prstGeom prst="rect">
            <a:avLst/>
          </a:prstGeom>
          <a:noFill/>
          <a:ln w="9525">
            <a:noFill/>
            <a:miter lim="800000"/>
            <a:headEnd/>
            <a:tailEnd/>
          </a:ln>
          <a:effectLst/>
        </p:spPr>
        <p:txBody>
          <a:bodyPr wrap="square" rtlCol="1">
            <a:spAutoFit/>
          </a:bodyPr>
          <a:lstStyle/>
          <a:p>
            <a:pPr marL="342900" indent="-342900">
              <a:buFont typeface="Wingdings" panose="05000000000000000000" pitchFamily="2" charset="2"/>
              <a:buChar char="v"/>
            </a:pPr>
            <a:r>
              <a:rPr lang="ar-SA" sz="2000" dirty="0" smtClean="0">
                <a:solidFill>
                  <a:schemeClr val="accent6">
                    <a:lumMod val="75000"/>
                  </a:schemeClr>
                </a:solidFill>
                <a:latin typeface="Arial" panose="020B0604020202020204" pitchFamily="34" charset="0"/>
                <a:cs typeface="Arial" panose="020B0604020202020204" pitchFamily="34" charset="0"/>
              </a:rPr>
              <a:t>المعايير </a:t>
            </a:r>
            <a:r>
              <a:rPr lang="ar-OM" sz="2000" dirty="0" smtClean="0">
                <a:solidFill>
                  <a:schemeClr val="accent6">
                    <a:lumMod val="75000"/>
                  </a:schemeClr>
                </a:solidFill>
                <a:latin typeface="Arial" panose="020B0604020202020204" pitchFamily="34" charset="0"/>
                <a:cs typeface="Arial" panose="020B0604020202020204" pitchFamily="34" charset="0"/>
              </a:rPr>
              <a:t>التصميمية للألعاب الرياضية والخفيفة </a:t>
            </a:r>
            <a:r>
              <a:rPr lang="ar-SA" sz="2000" dirty="0" smtClean="0">
                <a:solidFill>
                  <a:schemeClr val="accent6">
                    <a:lumMod val="75000"/>
                  </a:schemeClr>
                </a:solidFill>
                <a:latin typeface="Arial" panose="020B0604020202020204" pitchFamily="34" charset="0"/>
                <a:cs typeface="Arial" panose="020B0604020202020204" pitchFamily="34" charset="0"/>
              </a:rPr>
              <a:t>:</a:t>
            </a:r>
            <a:endParaRPr lang="ar-EG" sz="2000" dirty="0">
              <a:solidFill>
                <a:schemeClr val="accent6">
                  <a:lumMod val="75000"/>
                </a:schemeClr>
              </a:solidFill>
              <a:latin typeface="Arial" panose="020B0604020202020204" pitchFamily="34" charset="0"/>
              <a:cs typeface="Arial" panose="020B0604020202020204" pitchFamily="34" charset="0"/>
            </a:endParaRPr>
          </a:p>
          <a:p>
            <a:pPr marL="342900" indent="-342900" algn="justLow">
              <a:buFontTx/>
              <a:buChar char="-"/>
            </a:pPr>
            <a:r>
              <a:rPr lang="ar-OM" sz="2000" dirty="0" smtClean="0">
                <a:latin typeface="Arial" panose="020B0604020202020204" pitchFamily="34" charset="0"/>
                <a:cs typeface="Arial" panose="020B0604020202020204" pitchFamily="34" charset="0"/>
              </a:rPr>
              <a:t>صالة البلياردوا :</a:t>
            </a:r>
          </a:p>
          <a:p>
            <a:pPr marL="342900" indent="20638" algn="justLow">
              <a:buFont typeface="Courier New" panose="02070309020205020404" pitchFamily="49" charset="0"/>
              <a:buChar char="o"/>
            </a:pPr>
            <a:r>
              <a:rPr lang="ar-OM" sz="2000" dirty="0" smtClean="0">
                <a:latin typeface="Arial" panose="020B0604020202020204" pitchFamily="34" charset="0"/>
                <a:cs typeface="Arial" panose="020B0604020202020204" pitchFamily="34" charset="0"/>
              </a:rPr>
              <a:t> موقع الصلة يمكن أن يكون في الطابق العلوي أو في طابق القبو ونادراً ما تقع في الطابق الأرضي .</a:t>
            </a:r>
          </a:p>
          <a:p>
            <a:pPr marL="342900" indent="20638" algn="justLow">
              <a:buFont typeface="Courier New" panose="02070309020205020404" pitchFamily="49" charset="0"/>
              <a:buChar char="o"/>
            </a:pPr>
            <a:r>
              <a:rPr lang="ar-OM" sz="2000" dirty="0">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أشكال توزيع طاولات البلياردوا يتوقف على اساس مقياس طاولة البلياردوا نجد أن الأشكال تتنوع كالتالي :</a:t>
            </a:r>
          </a:p>
          <a:p>
            <a:pPr marL="342900" algn="justLow"/>
            <a:r>
              <a:rPr lang="ar-OM" sz="2000" dirty="0">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                              - في المباني السكنية </a:t>
            </a:r>
            <a:r>
              <a:rPr lang="en-US" dirty="0" smtClean="0">
                <a:latin typeface="Arial" panose="020B0604020202020204" pitchFamily="34" charset="0"/>
                <a:cs typeface="Arial" panose="020B0604020202020204" pitchFamily="34" charset="0"/>
              </a:rPr>
              <a:t>IV - V - VI</a:t>
            </a:r>
            <a:endParaRPr lang="ar-OM" dirty="0" smtClean="0">
              <a:latin typeface="Arial" panose="020B0604020202020204" pitchFamily="34" charset="0"/>
              <a:cs typeface="Arial" panose="020B0604020202020204" pitchFamily="34" charset="0"/>
            </a:endParaRPr>
          </a:p>
          <a:p>
            <a:pPr marL="342900" algn="justLow"/>
            <a:r>
              <a:rPr lang="ar-OM" sz="2000" dirty="0">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                              - في المقاهي والنوادي </a:t>
            </a:r>
            <a:r>
              <a:rPr lang="en-US" dirty="0">
                <a:latin typeface="Arial" panose="020B0604020202020204" pitchFamily="34" charset="0"/>
                <a:cs typeface="Arial" panose="020B0604020202020204" pitchFamily="34" charset="0"/>
              </a:rPr>
              <a:t>IV - V</a:t>
            </a:r>
            <a:endParaRPr lang="ar-OM" dirty="0">
              <a:latin typeface="Arial" panose="020B0604020202020204" pitchFamily="34" charset="0"/>
              <a:cs typeface="Arial" panose="020B0604020202020204" pitchFamily="34" charset="0"/>
            </a:endParaRPr>
          </a:p>
          <a:p>
            <a:pPr marL="342900" algn="justLow"/>
            <a:r>
              <a:rPr lang="ar-OM" sz="2000" dirty="0">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                              - في الصالات والأكاديميات </a:t>
            </a:r>
            <a:r>
              <a:rPr lang="en-US" dirty="0">
                <a:latin typeface="Arial" panose="020B0604020202020204" pitchFamily="34" charset="0"/>
                <a:cs typeface="Arial" panose="020B0604020202020204" pitchFamily="34" charset="0"/>
              </a:rPr>
              <a:t>I- II - I</a:t>
            </a:r>
            <a:endParaRPr lang="ar-OM" dirty="0">
              <a:latin typeface="Arial" panose="020B0604020202020204" pitchFamily="34" charset="0"/>
              <a:cs typeface="Arial" panose="020B0604020202020204" pitchFamily="34" charset="0"/>
            </a:endParaRPr>
          </a:p>
          <a:p>
            <a:pPr marL="685800" indent="-342900" algn="justLow">
              <a:buFont typeface="Courier New" panose="02070309020205020404" pitchFamily="49" charset="0"/>
              <a:buChar char="o"/>
            </a:pPr>
            <a:r>
              <a:rPr lang="ar-OM" sz="2000" dirty="0" smtClean="0">
                <a:latin typeface="Arial" panose="020B0604020202020204" pitchFamily="34" charset="0"/>
                <a:cs typeface="Arial" panose="020B0604020202020204" pitchFamily="34" charset="0"/>
              </a:rPr>
              <a:t>تباعد الطاولات </a:t>
            </a:r>
            <a:r>
              <a:rPr lang="en-US" dirty="0">
                <a:latin typeface="Arial" panose="020B0604020202020204" pitchFamily="34" charset="0"/>
                <a:cs typeface="Arial" panose="020B0604020202020204" pitchFamily="34" charset="0"/>
              </a:rPr>
              <a:t>I - II</a:t>
            </a:r>
            <a:r>
              <a:rPr lang="ar-OM" dirty="0">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فيما بينها 1.70 م .</a:t>
            </a:r>
          </a:p>
          <a:p>
            <a:pPr marL="685800" indent="-342900" algn="justLow">
              <a:buFont typeface="Courier New" panose="02070309020205020404" pitchFamily="49" charset="0"/>
              <a:buChar char="o"/>
            </a:pPr>
            <a:r>
              <a:rPr lang="ar-OM" sz="2000" dirty="0" smtClean="0">
                <a:latin typeface="Arial" panose="020B0604020202020204" pitchFamily="34" charset="0"/>
                <a:cs typeface="Arial" panose="020B0604020202020204" pitchFamily="34" charset="0"/>
              </a:rPr>
              <a:t>تباعد الطاولات </a:t>
            </a:r>
            <a:r>
              <a:rPr lang="en-US" dirty="0">
                <a:latin typeface="Arial" panose="020B0604020202020204" pitchFamily="34" charset="0"/>
                <a:cs typeface="Arial" panose="020B0604020202020204" pitchFamily="34" charset="0"/>
              </a:rPr>
              <a:t>V - III</a:t>
            </a:r>
            <a:r>
              <a:rPr lang="ar-OM" dirty="0">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فيما بينها 2.60 م . </a:t>
            </a:r>
          </a:p>
          <a:p>
            <a:pPr marL="685800" indent="-342900" algn="justLow">
              <a:buFont typeface="Courier New" panose="02070309020205020404" pitchFamily="49" charset="0"/>
              <a:buChar char="o"/>
            </a:pPr>
            <a:r>
              <a:rPr lang="ar-OM" sz="2000" dirty="0" smtClean="0">
                <a:latin typeface="Arial" panose="020B0604020202020204" pitchFamily="34" charset="0"/>
                <a:cs typeface="Arial" panose="020B0604020202020204" pitchFamily="34" charset="0"/>
              </a:rPr>
              <a:t>زيادة المسافة بين الطاولة والجدار .</a:t>
            </a:r>
          </a:p>
          <a:p>
            <a:pPr marL="685800" indent="-342900" algn="justLow">
              <a:buFont typeface="Courier New" panose="02070309020205020404" pitchFamily="49" charset="0"/>
              <a:buChar char="o"/>
            </a:pPr>
            <a:r>
              <a:rPr lang="ar-OM" sz="2000" dirty="0" smtClean="0">
                <a:latin typeface="Arial" panose="020B0604020202020204" pitchFamily="34" charset="0"/>
                <a:cs typeface="Arial" panose="020B0604020202020204" pitchFamily="34" charset="0"/>
              </a:rPr>
              <a:t>يراعي في الإضاءة استعمال مصابيح صغيرة توزع النور بشكل متجانس على سطح طاولة اللعب.</a:t>
            </a:r>
          </a:p>
          <a:p>
            <a:pPr marL="342900" algn="justLow"/>
            <a:endParaRPr lang="ar-OM" sz="2000" dirty="0" smtClean="0">
              <a:latin typeface="Arial" panose="020B0604020202020204" pitchFamily="34" charset="0"/>
              <a:cs typeface="Arial" panose="020B0604020202020204" pitchFamily="34" charset="0"/>
            </a:endParaRPr>
          </a:p>
          <a:p>
            <a:pPr marL="342900" indent="-342900" algn="justLow">
              <a:buFontTx/>
              <a:buChar char="-"/>
            </a:pPr>
            <a:r>
              <a:rPr lang="ar-OM" sz="2000" dirty="0" smtClean="0">
                <a:latin typeface="Arial" panose="020B0604020202020204" pitchFamily="34" charset="0"/>
                <a:cs typeface="Arial" panose="020B0604020202020204" pitchFamily="34" charset="0"/>
              </a:rPr>
              <a:t>كرة الطاولة «التنس» :</a:t>
            </a:r>
          </a:p>
          <a:p>
            <a:pPr marL="342900" indent="20638" algn="justLow">
              <a:buFont typeface="Courier New" panose="02070309020205020404" pitchFamily="49" charset="0"/>
              <a:buChar char="o"/>
            </a:pPr>
            <a:r>
              <a:rPr lang="ar-OM" sz="2000" dirty="0" smtClean="0">
                <a:latin typeface="Arial" panose="020B0604020202020204" pitchFamily="34" charset="0"/>
                <a:cs typeface="Arial" panose="020B0604020202020204" pitchFamily="34" charset="0"/>
              </a:rPr>
              <a:t> طاولة أفقية ذات لون أخضر وحدود بيضاء وارتفاعها عنمستوى سطح الأرض 76 سم وسماكتها &gt; 2.5 سم .</a:t>
            </a:r>
          </a:p>
          <a:p>
            <a:pPr marL="342900" indent="20638" algn="justLow">
              <a:buFont typeface="Courier New" panose="02070309020205020404" pitchFamily="49" charset="0"/>
              <a:buChar char="o"/>
            </a:pPr>
            <a:r>
              <a:rPr lang="ar-OM" sz="2000" dirty="0">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مراعاة الصلابة في الطاولات .</a:t>
            </a:r>
          </a:p>
          <a:p>
            <a:pPr marL="342900" indent="20638" algn="justLow">
              <a:buFont typeface="Courier New" panose="02070309020205020404" pitchFamily="49" charset="0"/>
              <a:buChar char="o"/>
            </a:pPr>
            <a:r>
              <a:rPr lang="ar-OM" sz="2000" dirty="0" smtClean="0">
                <a:latin typeface="Arial" panose="020B0604020202020204" pitchFamily="34" charset="0"/>
                <a:cs typeface="Arial" panose="020B0604020202020204" pitchFamily="34" charset="0"/>
              </a:rPr>
              <a:t> طول الشبك في منتصف الطاولة 1.83 م وارتفاعها على كامل طوله 15.5 سم .</a:t>
            </a:r>
          </a:p>
          <a:p>
            <a:pPr marL="342900" indent="20638" algn="justLow">
              <a:buFont typeface="Courier New" panose="02070309020205020404" pitchFamily="49" charset="0"/>
              <a:buChar char="o"/>
            </a:pPr>
            <a:r>
              <a:rPr lang="ar-OM" sz="2000" dirty="0" smtClean="0">
                <a:latin typeface="Arial" panose="020B0604020202020204" pitchFamily="34" charset="0"/>
                <a:cs typeface="Arial" panose="020B0604020202020204" pitchFamily="34" charset="0"/>
              </a:rPr>
              <a:t> ابعاد باحة اللعب &gt; 6*12 م تحدد بحواجز من النسيج وبارتفاع 60 – 65 سم .</a:t>
            </a:r>
          </a:p>
          <a:p>
            <a:pPr marL="342900" indent="20638" algn="justLow">
              <a:buFont typeface="Courier New" panose="02070309020205020404" pitchFamily="49" charset="0"/>
              <a:buChar char="o"/>
            </a:pPr>
            <a:r>
              <a:rPr lang="ar-OM" sz="2000" dirty="0" smtClean="0">
                <a:latin typeface="Arial" panose="020B0604020202020204" pitchFamily="34" charset="0"/>
                <a:cs typeface="Arial" panose="020B0604020202020204" pitchFamily="34" charset="0"/>
              </a:rPr>
              <a:t> ابعاد الطاولة الصغيرة 1.22 * 2.39 م .     </a:t>
            </a:r>
            <a:endParaRPr lang="ar-OM" sz="2000" dirty="0">
              <a:latin typeface="Arial" panose="020B0604020202020204" pitchFamily="34" charset="0"/>
              <a:cs typeface="Arial" panose="020B0604020202020204" pitchFamily="34" charset="0"/>
            </a:endParaRPr>
          </a:p>
          <a:p>
            <a:pPr marL="428625" indent="-342900" algn="justLow">
              <a:lnSpc>
                <a:spcPct val="80000"/>
              </a:lnSpc>
              <a:buFontTx/>
              <a:buChar char="-"/>
            </a:pPr>
            <a:endParaRPr lang="ar-OM"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0329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4"/>
          <p:cNvSpPr txBox="1"/>
          <p:nvPr/>
        </p:nvSpPr>
        <p:spPr>
          <a:xfrm>
            <a:off x="1020932" y="791056"/>
            <a:ext cx="8546678" cy="4708981"/>
          </a:xfrm>
          <a:prstGeom prst="rect">
            <a:avLst/>
          </a:prstGeom>
          <a:noFill/>
        </p:spPr>
        <p:txBody>
          <a:bodyPr wrap="square" rtlCol="1">
            <a:spAutoFit/>
          </a:bodyPr>
          <a:lstStyle/>
          <a:p>
            <a:r>
              <a:rPr lang="ar-OM" sz="2000" dirty="0" smtClean="0">
                <a:latin typeface="Arial" panose="020B0604020202020204" pitchFamily="34" charset="0"/>
                <a:cs typeface="Arial" panose="020B0604020202020204" pitchFamily="34" charset="0"/>
              </a:rPr>
              <a:t>لا يـقتصر دور </a:t>
            </a:r>
            <a:r>
              <a:rPr lang="ar-SA" sz="2000" dirty="0" smtClean="0">
                <a:latin typeface="Arial" panose="020B0604020202020204" pitchFamily="34" charset="0"/>
                <a:cs typeface="Arial" panose="020B0604020202020204" pitchFamily="34" charset="0"/>
              </a:rPr>
              <a:t>معل</a:t>
            </a:r>
            <a:r>
              <a:rPr lang="ar-OM" sz="2000" dirty="0" smtClean="0">
                <a:latin typeface="Arial" panose="020B0604020202020204" pitchFamily="34" charset="0"/>
                <a:cs typeface="Arial" panose="020B0604020202020204" pitchFamily="34" charset="0"/>
              </a:rPr>
              <a:t>ـ</a:t>
            </a:r>
            <a:r>
              <a:rPr lang="ar-SA" sz="2000" dirty="0" smtClean="0">
                <a:latin typeface="Arial" panose="020B0604020202020204" pitchFamily="34" charset="0"/>
                <a:cs typeface="Arial" panose="020B0604020202020204" pitchFamily="34" charset="0"/>
              </a:rPr>
              <a:t>م ال</a:t>
            </a:r>
            <a:r>
              <a:rPr lang="ar-OM" sz="2000" dirty="0" smtClean="0">
                <a:latin typeface="Arial" panose="020B0604020202020204" pitchFamily="34" charset="0"/>
                <a:cs typeface="Arial" panose="020B0604020202020204" pitchFamily="34" charset="0"/>
              </a:rPr>
              <a:t>ـ</a:t>
            </a:r>
            <a:r>
              <a:rPr lang="ar-SA" sz="2000" dirty="0" smtClean="0">
                <a:latin typeface="Arial" panose="020B0604020202020204" pitchFamily="34" charset="0"/>
                <a:cs typeface="Arial" panose="020B0604020202020204" pitchFamily="34" charset="0"/>
              </a:rPr>
              <a:t>قراءات </a:t>
            </a:r>
            <a:r>
              <a:rPr lang="ar-OM" sz="2000" dirty="0" smtClean="0">
                <a:latin typeface="Arial" panose="020B0604020202020204" pitchFamily="34" charset="0"/>
                <a:cs typeface="Arial" panose="020B0604020202020204" pitchFamily="34" charset="0"/>
              </a:rPr>
              <a:t>فقط على تعليم القرآن وعــلومه بل </a:t>
            </a:r>
            <a:r>
              <a:rPr lang="ar-SA" sz="2000" dirty="0" smtClean="0">
                <a:latin typeface="Arial" panose="020B0604020202020204" pitchFamily="34" charset="0"/>
                <a:cs typeface="Arial" panose="020B0604020202020204" pitchFamily="34" charset="0"/>
              </a:rPr>
              <a:t>سيقوم </a:t>
            </a:r>
            <a:r>
              <a:rPr lang="ar-SA" sz="2000" dirty="0">
                <a:latin typeface="Arial" panose="020B0604020202020204" pitchFamily="34" charset="0"/>
                <a:cs typeface="Arial" panose="020B0604020202020204" pitchFamily="34" charset="0"/>
              </a:rPr>
              <a:t>بجانب ذلك </a:t>
            </a:r>
            <a:r>
              <a:rPr lang="ar-SA" sz="2000" dirty="0" smtClean="0">
                <a:latin typeface="Arial" panose="020B0604020202020204" pitchFamily="34" charset="0"/>
                <a:cs typeface="Arial" panose="020B0604020202020204" pitchFamily="34" charset="0"/>
              </a:rPr>
              <a:t>بمه</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ام </a:t>
            </a:r>
            <a:r>
              <a:rPr lang="ar-SA" sz="2000" dirty="0">
                <a:latin typeface="Arial" panose="020B0604020202020204" pitchFamily="34" charset="0"/>
                <a:cs typeface="Arial" panose="020B0604020202020204" pitchFamily="34" charset="0"/>
              </a:rPr>
              <a:t>أخرى </a:t>
            </a:r>
            <a:r>
              <a:rPr lang="ar-SA" sz="2000" dirty="0" smtClean="0">
                <a:latin typeface="Arial" panose="020B0604020202020204" pitchFamily="34" charset="0"/>
                <a:cs typeface="Arial" panose="020B0604020202020204" pitchFamily="34" charset="0"/>
              </a:rPr>
              <a:t>م</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ثل ال</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دعوة </a:t>
            </a:r>
            <a:r>
              <a:rPr lang="ar-SA" sz="2000" dirty="0">
                <a:latin typeface="Arial" panose="020B0604020202020204" pitchFamily="34" charset="0"/>
                <a:cs typeface="Arial" panose="020B0604020202020204" pitchFamily="34" charset="0"/>
              </a:rPr>
              <a:t>والإمامة والخطابة وقيادة وإدارة المسلمين في المجتمع المحلي </a:t>
            </a:r>
            <a:r>
              <a:rPr lang="ar-OM" sz="2000" dirty="0" smtClean="0">
                <a:latin typeface="Arial" panose="020B0604020202020204" pitchFamily="34" charset="0"/>
                <a:cs typeface="Arial" panose="020B0604020202020204" pitchFamily="34" charset="0"/>
              </a:rPr>
              <a:t>أو غيره </a:t>
            </a:r>
            <a:r>
              <a:rPr lang="ar-SA" sz="2000" dirty="0" smtClean="0">
                <a:latin typeface="Arial" panose="020B0604020202020204" pitchFamily="34" charset="0"/>
                <a:cs typeface="Arial" panose="020B0604020202020204" pitchFamily="34" charset="0"/>
              </a:rPr>
              <a:t>بالإضافة </a:t>
            </a:r>
            <a:r>
              <a:rPr lang="ar-SA" sz="2000" dirty="0">
                <a:latin typeface="Arial" panose="020B0604020202020204" pitchFamily="34" charset="0"/>
                <a:cs typeface="Arial" panose="020B0604020202020204" pitchFamily="34" charset="0"/>
              </a:rPr>
              <a:t>إلى تفعيل دوره في </a:t>
            </a:r>
            <a:r>
              <a:rPr lang="ar-SA" sz="2000" dirty="0" smtClean="0">
                <a:latin typeface="Arial" panose="020B0604020202020204" pitchFamily="34" charset="0"/>
                <a:cs typeface="Arial" panose="020B0604020202020204" pitchFamily="34" charset="0"/>
              </a:rPr>
              <a:t>توعي</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ة </a:t>
            </a:r>
            <a:r>
              <a:rPr lang="ar-SA" sz="2000" dirty="0">
                <a:latin typeface="Arial" panose="020B0604020202020204" pitchFamily="34" charset="0"/>
                <a:cs typeface="Arial" panose="020B0604020202020204" pitchFamily="34" charset="0"/>
              </a:rPr>
              <a:t>المسلمين بأمور دينهم  </a:t>
            </a:r>
            <a:r>
              <a:rPr lang="ar-SA" sz="2000" dirty="0" smtClean="0">
                <a:latin typeface="Arial" panose="020B0604020202020204" pitchFamily="34" charset="0"/>
                <a:cs typeface="Arial" panose="020B0604020202020204" pitchFamily="34" charset="0"/>
              </a:rPr>
              <a:t>ودني</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اهم </a:t>
            </a:r>
            <a:r>
              <a:rPr lang="ar-SA" sz="2000" dirty="0">
                <a:latin typeface="Arial" panose="020B0604020202020204" pitchFamily="34" charset="0"/>
                <a:cs typeface="Arial" panose="020B0604020202020204" pitchFamily="34" charset="0"/>
              </a:rPr>
              <a:t>ومن هذا المنطلق يمكن أن تصاغ </a:t>
            </a:r>
            <a:r>
              <a:rPr lang="ar-SA" sz="2000" dirty="0" smtClean="0">
                <a:latin typeface="Arial" panose="020B0604020202020204" pitchFamily="34" charset="0"/>
                <a:cs typeface="Arial" panose="020B0604020202020204" pitchFamily="34" charset="0"/>
              </a:rPr>
              <a:t>مخرج</a:t>
            </a:r>
            <a:r>
              <a:rPr lang="ar-OM" sz="2000" dirty="0" smtClean="0">
                <a:latin typeface="Arial" panose="020B0604020202020204" pitchFamily="34" charset="0"/>
                <a:cs typeface="Arial" panose="020B0604020202020204" pitchFamily="34" charset="0"/>
              </a:rPr>
              <a:t>ـ</a:t>
            </a:r>
            <a:r>
              <a:rPr lang="ar-SA" sz="2000" dirty="0" smtClean="0">
                <a:latin typeface="Arial" panose="020B0604020202020204" pitchFamily="34" charset="0"/>
                <a:cs typeface="Arial" panose="020B0604020202020204" pitchFamily="34" charset="0"/>
              </a:rPr>
              <a:t>ات التع</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لم </a:t>
            </a:r>
            <a:r>
              <a:rPr lang="ar-SA" sz="2000" dirty="0">
                <a:latin typeface="Arial" panose="020B0604020202020204" pitchFamily="34" charset="0"/>
                <a:cs typeface="Arial" panose="020B0604020202020204" pitchFamily="34" charset="0"/>
              </a:rPr>
              <a:t>في </a:t>
            </a:r>
            <a:r>
              <a:rPr lang="ar-SA" sz="2000" dirty="0" smtClean="0">
                <a:latin typeface="Arial" panose="020B0604020202020204" pitchFamily="34" charset="0"/>
                <a:cs typeface="Arial" panose="020B0604020202020204" pitchFamily="34" charset="0"/>
              </a:rPr>
              <a:t>ه</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ذا ال</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برنامج ع</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لى ال</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نحو الآت</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ي :</a:t>
            </a:r>
            <a:endParaRPr lang="ar-OM" sz="2000" dirty="0" smtClean="0">
              <a:latin typeface="Arial" panose="020B0604020202020204" pitchFamily="34" charset="0"/>
              <a:cs typeface="Arial" panose="020B0604020202020204" pitchFamily="34" charset="0"/>
            </a:endParaRPr>
          </a:p>
          <a:p>
            <a:r>
              <a:rPr lang="ar-SA"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marL="342900" lvl="0" indent="-342900">
              <a:buFont typeface="Wingdings" panose="05000000000000000000" pitchFamily="2" charset="2"/>
              <a:buChar char="v"/>
            </a:pPr>
            <a:r>
              <a:rPr lang="ar-SA" sz="2000" dirty="0" smtClean="0">
                <a:latin typeface="Arial" panose="020B0604020202020204" pitchFamily="34" charset="0"/>
                <a:cs typeface="Arial" panose="020B0604020202020204" pitchFamily="34" charset="0"/>
              </a:rPr>
              <a:t>أن ي</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كون </a:t>
            </a:r>
            <a:r>
              <a:rPr lang="ar-SA" sz="2000" dirty="0">
                <a:latin typeface="Arial" panose="020B0604020202020204" pitchFamily="34" charset="0"/>
                <a:cs typeface="Arial" panose="020B0604020202020204" pitchFamily="34" charset="0"/>
              </a:rPr>
              <a:t>متمكن من قراءة القرآن بالقراءات المختلفة ومجاز على الأقل برواية حفص عن عاصم .</a:t>
            </a:r>
            <a:endParaRPr lang="en-US" sz="2000" dirty="0">
              <a:latin typeface="Arial" panose="020B0604020202020204" pitchFamily="34" charset="0"/>
              <a:cs typeface="Arial" panose="020B0604020202020204" pitchFamily="34" charset="0"/>
            </a:endParaRPr>
          </a:p>
          <a:p>
            <a:pPr marL="342900" lvl="0" indent="-342900">
              <a:buFont typeface="Wingdings" panose="05000000000000000000" pitchFamily="2" charset="2"/>
              <a:buChar char="v"/>
            </a:pPr>
            <a:r>
              <a:rPr lang="ar-SA" sz="2000" dirty="0" smtClean="0">
                <a:latin typeface="Arial" panose="020B0604020202020204" pitchFamily="34" charset="0"/>
                <a:cs typeface="Arial" panose="020B0604020202020204" pitchFamily="34" charset="0"/>
              </a:rPr>
              <a:t>م</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تمكن </a:t>
            </a:r>
            <a:r>
              <a:rPr lang="ar-SA" sz="2000" dirty="0">
                <a:latin typeface="Arial" panose="020B0604020202020204" pitchFamily="34" charset="0"/>
                <a:cs typeface="Arial" panose="020B0604020202020204" pitchFamily="34" charset="0"/>
              </a:rPr>
              <a:t>من أساليب تعليم القرآن والتلقين برواية حفص عن عاصم .</a:t>
            </a:r>
            <a:endParaRPr lang="en-US" sz="2000" dirty="0">
              <a:latin typeface="Arial" panose="020B0604020202020204" pitchFamily="34" charset="0"/>
              <a:cs typeface="Arial" panose="020B0604020202020204" pitchFamily="34" charset="0"/>
            </a:endParaRPr>
          </a:p>
          <a:p>
            <a:pPr marL="342900" lvl="0" indent="-342900">
              <a:buFont typeface="Wingdings" panose="05000000000000000000" pitchFamily="2" charset="2"/>
              <a:buChar char="v"/>
            </a:pPr>
            <a:r>
              <a:rPr lang="ar-SA" sz="2000" dirty="0" smtClean="0">
                <a:latin typeface="Arial" panose="020B0604020202020204" pitchFamily="34" charset="0"/>
                <a:cs typeface="Arial" panose="020B0604020202020204" pitchFamily="34" charset="0"/>
              </a:rPr>
              <a:t>ق</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ادر </a:t>
            </a:r>
            <a:r>
              <a:rPr lang="ar-SA" sz="2000" dirty="0">
                <a:latin typeface="Arial" panose="020B0604020202020204" pitchFamily="34" charset="0"/>
                <a:cs typeface="Arial" panose="020B0604020202020204" pitchFamily="34" charset="0"/>
              </a:rPr>
              <a:t>على منح الإجازة بالسند برواية حفص .</a:t>
            </a:r>
            <a:endParaRPr lang="en-US" sz="2000" dirty="0">
              <a:latin typeface="Arial" panose="020B0604020202020204" pitchFamily="34" charset="0"/>
              <a:cs typeface="Arial" panose="020B0604020202020204" pitchFamily="34" charset="0"/>
            </a:endParaRPr>
          </a:p>
          <a:p>
            <a:pPr marL="342900" lvl="0" indent="-342900">
              <a:buFont typeface="Wingdings" panose="05000000000000000000" pitchFamily="2" charset="2"/>
              <a:buChar char="v"/>
            </a:pPr>
            <a:r>
              <a:rPr lang="ar-SA" sz="2000" dirty="0" smtClean="0">
                <a:latin typeface="Arial" panose="020B0604020202020204" pitchFamily="34" charset="0"/>
                <a:cs typeface="Arial" panose="020B0604020202020204" pitchFamily="34" charset="0"/>
              </a:rPr>
              <a:t>م</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تمكن </a:t>
            </a:r>
            <a:r>
              <a:rPr lang="ar-SA" sz="2000" dirty="0">
                <a:latin typeface="Arial" panose="020B0604020202020204" pitchFamily="34" charset="0"/>
                <a:cs typeface="Arial" panose="020B0604020202020204" pitchFamily="34" charset="0"/>
              </a:rPr>
              <a:t>من العلوم الشرعية والعربية الأساسية .</a:t>
            </a:r>
            <a:endParaRPr lang="en-US" sz="2000" dirty="0">
              <a:latin typeface="Arial" panose="020B0604020202020204" pitchFamily="34" charset="0"/>
              <a:cs typeface="Arial" panose="020B0604020202020204" pitchFamily="34" charset="0"/>
            </a:endParaRPr>
          </a:p>
          <a:p>
            <a:pPr marL="342900" lvl="0" indent="-342900">
              <a:buFont typeface="Wingdings" panose="05000000000000000000" pitchFamily="2" charset="2"/>
              <a:buChar char="v"/>
            </a:pPr>
            <a:r>
              <a:rPr lang="ar-SA" sz="2000" dirty="0" smtClean="0">
                <a:latin typeface="Arial" panose="020B0604020202020204" pitchFamily="34" charset="0"/>
                <a:cs typeface="Arial" panose="020B0604020202020204" pitchFamily="34" charset="0"/>
              </a:rPr>
              <a:t>م</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تمكن </a:t>
            </a:r>
            <a:r>
              <a:rPr lang="ar-SA" sz="2000" dirty="0">
                <a:latin typeface="Arial" panose="020B0604020202020204" pitchFamily="34" charset="0"/>
                <a:cs typeface="Arial" panose="020B0604020202020204" pitchFamily="34" charset="0"/>
              </a:rPr>
              <a:t>من مهارات الدعوة والخطابة المؤثرة .</a:t>
            </a:r>
            <a:endParaRPr lang="en-US" sz="2000" dirty="0">
              <a:latin typeface="Arial" panose="020B0604020202020204" pitchFamily="34" charset="0"/>
              <a:cs typeface="Arial" panose="020B0604020202020204" pitchFamily="34" charset="0"/>
            </a:endParaRPr>
          </a:p>
          <a:p>
            <a:pPr marL="342900" lvl="0" indent="-342900">
              <a:buFont typeface="Wingdings" panose="05000000000000000000" pitchFamily="2" charset="2"/>
              <a:buChar char="v"/>
            </a:pPr>
            <a:r>
              <a:rPr lang="ar-SA" sz="2000" dirty="0" smtClean="0">
                <a:latin typeface="Arial" panose="020B0604020202020204" pitchFamily="34" charset="0"/>
                <a:cs typeface="Arial" panose="020B0604020202020204" pitchFamily="34" charset="0"/>
              </a:rPr>
              <a:t>م</a:t>
            </a:r>
            <a:r>
              <a:rPr lang="ar-OM" sz="2000" dirty="0" smtClean="0">
                <a:latin typeface="Arial" panose="020B0604020202020204" pitchFamily="34" charset="0"/>
                <a:cs typeface="Arial" panose="020B0604020202020204" pitchFamily="34" charset="0"/>
              </a:rPr>
              <a:t>ـ</a:t>
            </a:r>
            <a:r>
              <a:rPr lang="ar-SA" sz="2000" dirty="0" smtClean="0">
                <a:latin typeface="Arial" panose="020B0604020202020204" pitchFamily="34" charset="0"/>
                <a:cs typeface="Arial" panose="020B0604020202020204" pitchFamily="34" charset="0"/>
              </a:rPr>
              <a:t>كتسب </a:t>
            </a:r>
            <a:r>
              <a:rPr lang="ar-SA" sz="2000" dirty="0">
                <a:latin typeface="Arial" panose="020B0604020202020204" pitchFamily="34" charset="0"/>
                <a:cs typeface="Arial" panose="020B0604020202020204" pitchFamily="34" charset="0"/>
              </a:rPr>
              <a:t>لمهارات القيادة والإدارة الأساسية .</a:t>
            </a:r>
            <a:endParaRPr lang="en-US" sz="2000" dirty="0">
              <a:latin typeface="Arial" panose="020B0604020202020204" pitchFamily="34" charset="0"/>
              <a:cs typeface="Arial" panose="020B0604020202020204" pitchFamily="34" charset="0"/>
            </a:endParaRPr>
          </a:p>
          <a:p>
            <a:pPr marL="342900" lvl="0" indent="-342900">
              <a:buFont typeface="Wingdings" panose="05000000000000000000" pitchFamily="2" charset="2"/>
              <a:buChar char="v"/>
            </a:pPr>
            <a:r>
              <a:rPr lang="ar-SA" sz="2000" dirty="0" smtClean="0">
                <a:latin typeface="Arial" panose="020B0604020202020204" pitchFamily="34" charset="0"/>
                <a:cs typeface="Arial" panose="020B0604020202020204" pitchFamily="34" charset="0"/>
              </a:rPr>
              <a:t>م</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تقن </a:t>
            </a:r>
            <a:r>
              <a:rPr lang="ar-SA" sz="2000" dirty="0">
                <a:latin typeface="Arial" panose="020B0604020202020204" pitchFamily="34" charset="0"/>
                <a:cs typeface="Arial" panose="020B0604020202020204" pitchFamily="34" charset="0"/>
              </a:rPr>
              <a:t>لإحدى اللغات الأخرى بجانب اللغة العربية .</a:t>
            </a:r>
            <a:endParaRPr lang="en-US" sz="2000" dirty="0">
              <a:latin typeface="Arial" panose="020B0604020202020204" pitchFamily="34" charset="0"/>
              <a:cs typeface="Arial" panose="020B0604020202020204" pitchFamily="34" charset="0"/>
            </a:endParaRPr>
          </a:p>
          <a:p>
            <a:pPr marL="342900" lvl="0" indent="-342900">
              <a:buFont typeface="Wingdings" panose="05000000000000000000" pitchFamily="2" charset="2"/>
              <a:buChar char="v"/>
            </a:pPr>
            <a:r>
              <a:rPr lang="ar-SA" sz="2000" dirty="0" smtClean="0">
                <a:latin typeface="Arial" panose="020B0604020202020204" pitchFamily="34" charset="0"/>
                <a:cs typeface="Arial" panose="020B0604020202020204" pitchFamily="34" charset="0"/>
              </a:rPr>
              <a:t>م</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تقن </a:t>
            </a:r>
            <a:r>
              <a:rPr lang="ar-SA" sz="2000" dirty="0">
                <a:latin typeface="Arial" panose="020B0604020202020204" pitchFamily="34" charset="0"/>
                <a:cs typeface="Arial" panose="020B0604020202020204" pitchFamily="34" charset="0"/>
              </a:rPr>
              <a:t>لمهارات تقنية المعلومات  والاتصال في أعماله الدعوية والإدارية والتعليمية  .</a:t>
            </a:r>
            <a:endParaRPr lang="en-US" sz="2000" dirty="0">
              <a:latin typeface="Arial" panose="020B0604020202020204" pitchFamily="34" charset="0"/>
              <a:cs typeface="Arial" panose="020B0604020202020204" pitchFamily="34" charset="0"/>
            </a:endParaRPr>
          </a:p>
          <a:p>
            <a:pPr marL="342900" lvl="0" indent="-342900">
              <a:buFont typeface="Wingdings" panose="05000000000000000000" pitchFamily="2" charset="2"/>
              <a:buChar char="v"/>
            </a:pPr>
            <a:r>
              <a:rPr lang="ar-SA" sz="2000" dirty="0" smtClean="0">
                <a:latin typeface="Arial" panose="020B0604020202020204" pitchFamily="34" charset="0"/>
                <a:cs typeface="Arial" panose="020B0604020202020204" pitchFamily="34" charset="0"/>
              </a:rPr>
              <a:t>م</a:t>
            </a:r>
            <a:r>
              <a:rPr lang="ar-OM" sz="2000" dirty="0" smtClean="0">
                <a:latin typeface="Arial" panose="020B0604020202020204" pitchFamily="34" charset="0"/>
                <a:cs typeface="Arial" panose="020B0604020202020204" pitchFamily="34" charset="0"/>
              </a:rPr>
              <a:t>ــ</a:t>
            </a:r>
            <a:r>
              <a:rPr lang="ar-SA" sz="2000" dirty="0" smtClean="0">
                <a:latin typeface="Arial" panose="020B0604020202020204" pitchFamily="34" charset="0"/>
                <a:cs typeface="Arial" panose="020B0604020202020204" pitchFamily="34" charset="0"/>
              </a:rPr>
              <a:t>تقن </a:t>
            </a:r>
            <a:r>
              <a:rPr lang="ar-SA" sz="2000" dirty="0">
                <a:latin typeface="Arial" panose="020B0604020202020204" pitchFamily="34" charset="0"/>
                <a:cs typeface="Arial" panose="020B0604020202020204" pitchFamily="34" charset="0"/>
              </a:rPr>
              <a:t>للمهارات البحثية الأساسية .</a:t>
            </a:r>
            <a:endParaRPr lang="en-US" sz="2000" dirty="0">
              <a:latin typeface="Arial" panose="020B0604020202020204" pitchFamily="34" charset="0"/>
              <a:cs typeface="Arial" panose="020B0604020202020204" pitchFamily="34" charset="0"/>
            </a:endParaRPr>
          </a:p>
          <a:p>
            <a:pPr marL="342900" lvl="0" indent="-342900">
              <a:buFont typeface="Wingdings" panose="05000000000000000000" pitchFamily="2" charset="2"/>
              <a:buChar char="v"/>
            </a:pPr>
            <a:r>
              <a:rPr lang="ar-OM" sz="2000" dirty="0" smtClean="0">
                <a:latin typeface="Arial" panose="020B0604020202020204" pitchFamily="34" charset="0"/>
                <a:cs typeface="Arial" panose="020B0604020202020204" pitchFamily="34" charset="0"/>
              </a:rPr>
              <a:t>مــ</a:t>
            </a:r>
            <a:r>
              <a:rPr lang="ar-SA" sz="2000" dirty="0" smtClean="0">
                <a:latin typeface="Arial" panose="020B0604020202020204" pitchFamily="34" charset="0"/>
                <a:cs typeface="Arial" panose="020B0604020202020204" pitchFamily="34" charset="0"/>
              </a:rPr>
              <a:t>ستوعب </a:t>
            </a:r>
            <a:r>
              <a:rPr lang="ar-SA" sz="2000" dirty="0">
                <a:latin typeface="Arial" panose="020B0604020202020204" pitchFamily="34" charset="0"/>
                <a:cs typeface="Arial" panose="020B0604020202020204" pitchFamily="34" charset="0"/>
              </a:rPr>
              <a:t>لواقع مجتمعه وأمته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08567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54187" y="2686946"/>
            <a:ext cx="6005221" cy="584775"/>
          </a:xfrm>
          <a:prstGeom prst="rect">
            <a:avLst/>
          </a:prstGeom>
          <a:solidFill>
            <a:schemeClr val="accent6">
              <a:lumMod val="60000"/>
              <a:lumOff val="4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endParaRPr lang="en-US" sz="32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2" name="Rectangle 1"/>
          <p:cNvSpPr/>
          <p:nvPr/>
        </p:nvSpPr>
        <p:spPr>
          <a:xfrm>
            <a:off x="6185647" y="2333003"/>
            <a:ext cx="3263153" cy="584775"/>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ar-OM" sz="3200"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المساحات</a:t>
            </a:r>
            <a:endParaRPr lang="en-US" sz="32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7658174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36311" y="109076"/>
            <a:ext cx="3469689"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أولاً :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الجزء الإداري</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graphicFrame>
        <p:nvGraphicFramePr>
          <p:cNvPr id="3" name="جدول 4"/>
          <p:cNvGraphicFramePr>
            <a:graphicFrameLocks noGrp="1"/>
          </p:cNvGraphicFramePr>
          <p:nvPr>
            <p:extLst>
              <p:ext uri="{D42A27DB-BD31-4B8C-83A1-F6EECF244321}">
                <p14:modId xmlns:p14="http://schemas.microsoft.com/office/powerpoint/2010/main" val="1416442010"/>
              </p:ext>
            </p:extLst>
          </p:nvPr>
        </p:nvGraphicFramePr>
        <p:xfrm>
          <a:off x="49074" y="677132"/>
          <a:ext cx="9819218" cy="5380198"/>
        </p:xfrm>
        <a:graphic>
          <a:graphicData uri="http://schemas.openxmlformats.org/drawingml/2006/table">
            <a:tbl>
              <a:tblPr rtl="1">
                <a:tableStyleId>{E8B1032C-EA38-4F05-BA0D-38AFFFC7BED3}</a:tableStyleId>
              </a:tblPr>
              <a:tblGrid>
                <a:gridCol w="366073"/>
                <a:gridCol w="1848350"/>
                <a:gridCol w="904277"/>
                <a:gridCol w="716437"/>
                <a:gridCol w="923827"/>
                <a:gridCol w="933254"/>
                <a:gridCol w="961534"/>
                <a:gridCol w="838985"/>
                <a:gridCol w="1140643"/>
                <a:gridCol w="1185838"/>
              </a:tblGrid>
              <a:tr h="261109">
                <a:tc>
                  <a:txBody>
                    <a:bodyPr/>
                    <a:lstStyle/>
                    <a:p>
                      <a:pPr algn="ctr" rtl="0" fontAlgn="ctr"/>
                      <a:r>
                        <a:rPr lang="ar-SA" sz="1400" b="1" u="none" strike="noStrike" dirty="0"/>
                        <a:t> </a:t>
                      </a:r>
                      <a:r>
                        <a:rPr lang="ar-OM" sz="1400" b="1" u="none" strike="noStrike" dirty="0" smtClean="0"/>
                        <a:t>م</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0" fontAlgn="ctr"/>
                      <a:r>
                        <a:rPr lang="ar-SA" sz="1400" b="1" u="none" strike="noStrike" dirty="0"/>
                        <a:t> </a:t>
                      </a:r>
                      <a:r>
                        <a:rPr lang="ar-SA" sz="1400" b="1" u="none" strike="noStrike" dirty="0" smtClean="0"/>
                        <a:t>الوظ</a:t>
                      </a:r>
                      <a:r>
                        <a:rPr lang="ar-OM" sz="1400" b="1" u="none" strike="noStrike" dirty="0" smtClean="0"/>
                        <a:t>يف</a:t>
                      </a:r>
                      <a:r>
                        <a:rPr lang="ar-SA" sz="1400" b="1" u="none" strike="noStrike" dirty="0" smtClean="0"/>
                        <a:t>ة</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1" fontAlgn="ctr"/>
                      <a:r>
                        <a:rPr lang="ar-SA" sz="1400" b="1" u="none" strike="noStrike" dirty="0"/>
                        <a:t>معامل الفعالية</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1" fontAlgn="ctr"/>
                      <a:r>
                        <a:rPr lang="ar-SA" sz="1400" b="1" u="none" strike="noStrike" dirty="0"/>
                        <a:t>عدد الأفراد</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1" fontAlgn="ctr"/>
                      <a:r>
                        <a:rPr lang="ar-SA" sz="1400" b="1" u="none" strike="noStrike" dirty="0"/>
                        <a:t>عدد الوحدات</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1" fontAlgn="ctr"/>
                      <a:r>
                        <a:rPr lang="ar-SA" sz="1400" b="1" u="none" strike="noStrike" dirty="0"/>
                        <a:t>مساحة </a:t>
                      </a:r>
                      <a:r>
                        <a:rPr lang="en-US" sz="1400" b="1" u="none" strike="noStrike" dirty="0"/>
                        <a:t>nsf</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1" fontAlgn="ctr"/>
                      <a:r>
                        <a:rPr lang="ar-OM" sz="1400" b="1" u="none" strike="noStrike" dirty="0" smtClean="0"/>
                        <a:t>ال</a:t>
                      </a:r>
                      <a:r>
                        <a:rPr lang="ar-SA" sz="1400" b="1" u="none" strike="noStrike" dirty="0" smtClean="0"/>
                        <a:t>حركة </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1" fontAlgn="ctr"/>
                      <a:r>
                        <a:rPr lang="ar-SA" sz="1400" b="1" u="none" strike="noStrike" dirty="0"/>
                        <a:t>تجهيزات فنية </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1" fontAlgn="ctr"/>
                      <a:r>
                        <a:rPr lang="ar-SA" sz="1400" b="1" u="none" strike="noStrike" dirty="0"/>
                        <a:t>جدران خارجية</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0" fontAlgn="ctr"/>
                      <a:r>
                        <a:rPr lang="en-US" sz="1400" b="1" u="none" strike="noStrike" dirty="0"/>
                        <a:t>gsf</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r>
              <a:tr h="250665">
                <a:tc>
                  <a:txBody>
                    <a:bodyPr/>
                    <a:lstStyle/>
                    <a:p>
                      <a:pPr algn="ctr" rtl="0" fontAlgn="ctr"/>
                      <a:r>
                        <a:rPr lang="ar-SA" sz="1400" b="1" u="none" strike="noStrike" dirty="0"/>
                        <a:t>1</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1" fontAlgn="ctr"/>
                      <a:r>
                        <a:rPr lang="ar-SA" sz="1400" u="none" strike="noStrike" dirty="0"/>
                        <a:t>مكتب العميد</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35</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1.02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47.124</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r>
              <a:tr h="250665">
                <a:tc>
                  <a:txBody>
                    <a:bodyPr/>
                    <a:lstStyle/>
                    <a:p>
                      <a:pPr algn="ctr" rtl="0" fontAlgn="ctr"/>
                      <a:r>
                        <a:rPr lang="ar-SA" sz="1400" b="1" u="none" strike="noStrike"/>
                        <a:t>2</a:t>
                      </a:r>
                      <a:endParaRPr lang="ar-SA" sz="1400" b="1" i="0" u="none" strike="noStrike">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1" fontAlgn="ctr"/>
                      <a:r>
                        <a:rPr lang="ar-SA" sz="1400" u="none" strike="noStrike" dirty="0"/>
                        <a:t>سكرتير العميد</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1.02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16.1568</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r>
              <a:tr h="250665">
                <a:tc>
                  <a:txBody>
                    <a:bodyPr/>
                    <a:lstStyle/>
                    <a:p>
                      <a:pPr algn="ctr" rtl="0" fontAlgn="ctr"/>
                      <a:r>
                        <a:rPr lang="ar-SA" sz="1400" b="1" u="none" strike="noStrike" dirty="0"/>
                        <a:t>3</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1" fontAlgn="ctr"/>
                      <a:r>
                        <a:rPr lang="ar-SA" sz="1400" u="none" strike="noStrike" dirty="0"/>
                        <a:t>صالون استقبال</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6</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30</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1.02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40.392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r>
              <a:tr h="250665">
                <a:tc>
                  <a:txBody>
                    <a:bodyPr/>
                    <a:lstStyle/>
                    <a:p>
                      <a:pPr algn="ctr" rtl="0" fontAlgn="ctr"/>
                      <a:r>
                        <a:rPr lang="ar-SA" sz="1400" b="1" u="none" strike="noStrike"/>
                        <a:t>4</a:t>
                      </a:r>
                      <a:endParaRPr lang="ar-SA" sz="1400" b="1" i="0" u="none" strike="noStrike">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1" fontAlgn="ctr"/>
                      <a:r>
                        <a:rPr lang="ar-SA" sz="1400" u="none" strike="noStrike" dirty="0"/>
                        <a:t>دورة مياه خاصة</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4</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1.02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5.3856</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r>
              <a:tr h="479464">
                <a:tc>
                  <a:txBody>
                    <a:bodyPr/>
                    <a:lstStyle/>
                    <a:p>
                      <a:pPr algn="ctr" rtl="0" fontAlgn="ctr"/>
                      <a:r>
                        <a:rPr lang="ar-SA" sz="1400" b="1" u="none" strike="noStrike" dirty="0"/>
                        <a:t>5</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1" fontAlgn="ctr"/>
                      <a:r>
                        <a:rPr lang="ar-SA" sz="1400" u="none" strike="noStrike" dirty="0"/>
                        <a:t>مكتب نائب العميد للشؤون الأكاديمية</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24</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1.02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32.3136</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r>
              <a:tr h="250665">
                <a:tc>
                  <a:txBody>
                    <a:bodyPr/>
                    <a:lstStyle/>
                    <a:p>
                      <a:pPr algn="ctr" rtl="0" fontAlgn="ctr"/>
                      <a:r>
                        <a:rPr lang="ar-SA" sz="1400" b="1" u="none" strike="noStrike" dirty="0"/>
                        <a:t>6</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1" fontAlgn="ctr"/>
                      <a:r>
                        <a:rPr lang="ar-SA" sz="1400" u="none" strike="noStrike"/>
                        <a:t>سكرتير نائب العميد</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1.02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16.1568</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r>
              <a:tr h="479464">
                <a:tc>
                  <a:txBody>
                    <a:bodyPr/>
                    <a:lstStyle/>
                    <a:p>
                      <a:pPr algn="ctr" rtl="0" fontAlgn="ctr"/>
                      <a:r>
                        <a:rPr lang="ar-SA" sz="1400" b="1" u="none" strike="noStrike" dirty="0"/>
                        <a:t>7</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1" fontAlgn="ctr"/>
                      <a:r>
                        <a:rPr lang="ar-SA" sz="1400" u="none" strike="noStrike"/>
                        <a:t>مكتب نائب العميد لشؤون الطلاب</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24</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1.02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32.3136</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r>
              <a:tr h="250665">
                <a:tc>
                  <a:txBody>
                    <a:bodyPr/>
                    <a:lstStyle/>
                    <a:p>
                      <a:pPr algn="ctr" rtl="0" fontAlgn="ctr"/>
                      <a:r>
                        <a:rPr lang="ar-SA" sz="1400" b="1" u="none" strike="noStrike" dirty="0"/>
                        <a:t>8</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1" fontAlgn="ctr"/>
                      <a:r>
                        <a:rPr lang="ar-SA" sz="1400" u="none" strike="noStrike"/>
                        <a:t>سكرتير نائب العميد</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12</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1.02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16.1568</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r>
              <a:tr h="250665">
                <a:tc>
                  <a:txBody>
                    <a:bodyPr/>
                    <a:lstStyle/>
                    <a:p>
                      <a:pPr algn="ctr" rtl="0" fontAlgn="ctr"/>
                      <a:r>
                        <a:rPr lang="ar-SA" sz="1400" b="1" u="none" strike="noStrike" dirty="0"/>
                        <a:t>9</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1" fontAlgn="ctr"/>
                      <a:r>
                        <a:rPr lang="ar-SA" sz="1400" u="none" strike="noStrike" dirty="0"/>
                        <a:t>مكاتب أعضاء هيئة التدريس</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3</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24</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1.02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96.9408</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r>
              <a:tr h="250665">
                <a:tc>
                  <a:txBody>
                    <a:bodyPr/>
                    <a:lstStyle/>
                    <a:p>
                      <a:pPr algn="ctr" rtl="0" fontAlgn="ctr"/>
                      <a:r>
                        <a:rPr lang="ar-SA" sz="1400" b="1" u="none" strike="noStrike" dirty="0"/>
                        <a:t>10</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1" fontAlgn="ctr"/>
                      <a:r>
                        <a:rPr lang="ar-SA" sz="1400" u="none" strike="noStrike"/>
                        <a:t>صالة اجتماعات</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22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60</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1.2</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1.02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80.784</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r>
              <a:tr h="250665">
                <a:tc>
                  <a:txBody>
                    <a:bodyPr/>
                    <a:lstStyle/>
                    <a:p>
                      <a:pPr algn="ctr" rtl="0" fontAlgn="ctr"/>
                      <a:r>
                        <a:rPr lang="ar-SA" sz="1400" b="1" u="none" strike="noStrike" dirty="0"/>
                        <a:t>11</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1" fontAlgn="ctr"/>
                      <a:r>
                        <a:rPr lang="ar-SA" sz="1400" u="none" strike="noStrike"/>
                        <a:t>مكتب مسؤول شؤون الطلاب</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3</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24</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1.2</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1.02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32.3136</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r>
              <a:tr h="250665">
                <a:tc>
                  <a:txBody>
                    <a:bodyPr/>
                    <a:lstStyle/>
                    <a:p>
                      <a:pPr algn="ctr" rtl="0" fontAlgn="ctr"/>
                      <a:r>
                        <a:rPr lang="ar-SA" sz="1400" b="1" u="none" strike="noStrike" dirty="0"/>
                        <a:t>12</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1" fontAlgn="ctr"/>
                      <a:r>
                        <a:rPr lang="ar-SA" sz="1400" u="none" strike="noStrike"/>
                        <a:t>مكتب الشؤون المالية</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3</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24</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1.2</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1.02</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32.3136</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r>
              <a:tr h="479464">
                <a:tc>
                  <a:txBody>
                    <a:bodyPr/>
                    <a:lstStyle/>
                    <a:p>
                      <a:pPr algn="ctr" rtl="0" fontAlgn="ctr"/>
                      <a:r>
                        <a:rPr lang="ar-SA" sz="1400" b="1" u="none" strike="noStrike" dirty="0"/>
                        <a:t>13</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1" fontAlgn="ctr"/>
                      <a:r>
                        <a:rPr lang="ar-SA" sz="1400" u="none" strike="noStrike" dirty="0"/>
                        <a:t>مكتب مسؤول الشؤون الإدارية</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24</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1.2</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1.02</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32.3136</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r>
              <a:tr h="250665">
                <a:tc>
                  <a:txBody>
                    <a:bodyPr/>
                    <a:lstStyle/>
                    <a:p>
                      <a:pPr algn="ctr" rtl="0" fontAlgn="ctr"/>
                      <a:r>
                        <a:rPr lang="ar-SA" sz="1400" b="1" u="none" strike="noStrike" dirty="0"/>
                        <a:t>14</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1" fontAlgn="ctr"/>
                      <a:r>
                        <a:rPr lang="ar-SA" sz="1400" u="none" strike="noStrike"/>
                        <a:t>مكتب طباعة وتصوير</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24</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1.02</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32.3136</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r>
              <a:tr h="250665">
                <a:tc>
                  <a:txBody>
                    <a:bodyPr/>
                    <a:lstStyle/>
                    <a:p>
                      <a:pPr algn="ctr" rtl="0" fontAlgn="ctr"/>
                      <a:r>
                        <a:rPr lang="ar-SA" sz="1400" b="1" u="none" strike="noStrike" dirty="0"/>
                        <a:t>15</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1" fontAlgn="ctr"/>
                      <a:r>
                        <a:rPr lang="ar-SA" sz="1400" u="none" strike="noStrike"/>
                        <a:t>استراحة وبوفية للموظفين</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25</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50</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1.02</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67.32</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r>
              <a:tr h="250665">
                <a:tc>
                  <a:txBody>
                    <a:bodyPr/>
                    <a:lstStyle/>
                    <a:p>
                      <a:pPr algn="ctr" rtl="0" fontAlgn="ctr"/>
                      <a:r>
                        <a:rPr lang="ar-SA" sz="1400" b="1" u="none" strike="noStrike" dirty="0"/>
                        <a:t>16</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a:txBody>
                    <a:bodyPr/>
                    <a:lstStyle/>
                    <a:p>
                      <a:pPr algn="ctr" rtl="1" fontAlgn="ctr"/>
                      <a:r>
                        <a:rPr lang="ar-SA" sz="1400" u="none" strike="noStrike"/>
                        <a:t>دورات مياه</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4</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3</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a:t>1.2</a:t>
                      </a:r>
                      <a:endParaRPr lang="ar-SA" sz="1400" b="0" i="0" u="none" strike="noStrike">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1.02</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c>
                  <a:txBody>
                    <a:bodyPr/>
                    <a:lstStyle/>
                    <a:p>
                      <a:pPr algn="ctr" rtl="0" fontAlgn="ctr"/>
                      <a:r>
                        <a:rPr lang="ar-SA" sz="1400" u="none" strike="noStrike" dirty="0"/>
                        <a:t>16.1568</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tc>
              </a:tr>
              <a:tr h="422052">
                <a:tc gridSpan="9">
                  <a:txBody>
                    <a:bodyPr/>
                    <a:lstStyle/>
                    <a:p>
                      <a:pPr algn="ctr" rtl="0" fontAlgn="ctr"/>
                      <a:r>
                        <a:rPr lang="ar-SA" sz="1400" b="1" u="none" strike="noStrike" dirty="0"/>
                        <a:t> </a:t>
                      </a:r>
                      <a:r>
                        <a:rPr lang="ar-OM" sz="1400" b="1" u="none" strike="noStrike" dirty="0" smtClean="0"/>
                        <a:t>الإ</a:t>
                      </a:r>
                      <a:r>
                        <a:rPr lang="ar-SA" sz="1400" b="1" u="none" strike="noStrike" dirty="0" smtClean="0"/>
                        <a:t>جمـــــــــــــــــــــــــــــــــــــالي</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c hMerge="1">
                  <a:txBody>
                    <a:bodyPr/>
                    <a:lstStyle/>
                    <a:p>
                      <a:pPr algn="ctr" rtl="0" fontAlgn="ctr"/>
                      <a:endParaRPr lang="ar-SA" sz="1000" b="0" i="0" u="none" strike="noStrike" dirty="0">
                        <a:solidFill>
                          <a:srgbClr val="000000"/>
                        </a:solidFill>
                        <a:latin typeface="Arial"/>
                      </a:endParaRPr>
                    </a:p>
                  </a:txBody>
                  <a:tcPr marL="7148" marR="7148" marT="7148" marB="0" anchor="ctr"/>
                </a:tc>
                <a:tc hMerge="1">
                  <a:txBody>
                    <a:bodyPr/>
                    <a:lstStyle/>
                    <a:p>
                      <a:pPr algn="ctr" rtl="0" fontAlgn="ctr"/>
                      <a:endParaRPr lang="ar-SA" sz="1000" b="0" i="0" u="none" strike="noStrike" dirty="0">
                        <a:solidFill>
                          <a:srgbClr val="000000"/>
                        </a:solidFill>
                        <a:latin typeface="Arial"/>
                      </a:endParaRPr>
                    </a:p>
                  </a:txBody>
                  <a:tcPr marL="7148" marR="7148" marT="7148" marB="0" anchor="ctr"/>
                </a:tc>
                <a:tc hMerge="1">
                  <a:txBody>
                    <a:bodyPr/>
                    <a:lstStyle/>
                    <a:p>
                      <a:pPr algn="ctr" rtl="0" fontAlgn="ctr"/>
                      <a:endParaRPr lang="ar-SA" sz="1000" b="0" i="0" u="none" strike="noStrike" dirty="0">
                        <a:solidFill>
                          <a:srgbClr val="000000"/>
                        </a:solidFill>
                        <a:latin typeface="Arial"/>
                      </a:endParaRPr>
                    </a:p>
                  </a:txBody>
                  <a:tcPr marL="7148" marR="7148" marT="7148" marB="0" anchor="ctr"/>
                </a:tc>
                <a:tc hMerge="1">
                  <a:txBody>
                    <a:bodyPr/>
                    <a:lstStyle/>
                    <a:p>
                      <a:pPr algn="ctr" rtl="0" fontAlgn="ctr"/>
                      <a:endParaRPr lang="ar-SA" sz="1000" b="0" i="0" u="none" strike="noStrike" dirty="0">
                        <a:solidFill>
                          <a:srgbClr val="000000"/>
                        </a:solidFill>
                        <a:latin typeface="Arial"/>
                      </a:endParaRPr>
                    </a:p>
                  </a:txBody>
                  <a:tcPr marL="7148" marR="7148" marT="7148" marB="0" anchor="ctr"/>
                </a:tc>
                <a:tc hMerge="1">
                  <a:txBody>
                    <a:bodyPr/>
                    <a:lstStyle/>
                    <a:p>
                      <a:pPr algn="ctr" rtl="0" fontAlgn="ctr"/>
                      <a:endParaRPr lang="ar-SA" sz="1000" b="0" i="0" u="none" strike="noStrike" dirty="0">
                        <a:solidFill>
                          <a:srgbClr val="000000"/>
                        </a:solidFill>
                        <a:latin typeface="Arial"/>
                      </a:endParaRPr>
                    </a:p>
                  </a:txBody>
                  <a:tcPr marL="7148" marR="7148" marT="7148" marB="0" anchor="ctr"/>
                </a:tc>
                <a:tc hMerge="1">
                  <a:txBody>
                    <a:bodyPr/>
                    <a:lstStyle/>
                    <a:p>
                      <a:pPr algn="ctr" rtl="0" fontAlgn="ctr"/>
                      <a:endParaRPr lang="ar-SA" sz="1000" b="0" i="0" u="none" strike="noStrike" dirty="0">
                        <a:solidFill>
                          <a:srgbClr val="000000"/>
                        </a:solidFill>
                        <a:latin typeface="Arial"/>
                      </a:endParaRPr>
                    </a:p>
                  </a:txBody>
                  <a:tcPr marL="7148" marR="7148" marT="7148" marB="0" anchor="ctr"/>
                </a:tc>
                <a:tc hMerge="1">
                  <a:txBody>
                    <a:bodyPr/>
                    <a:lstStyle/>
                    <a:p>
                      <a:pPr algn="ctr" rtl="0" fontAlgn="ctr"/>
                      <a:endParaRPr lang="ar-SA" sz="1000" b="0" i="0" u="none" strike="noStrike" dirty="0">
                        <a:solidFill>
                          <a:srgbClr val="000000"/>
                        </a:solidFill>
                        <a:latin typeface="Arial"/>
                      </a:endParaRPr>
                    </a:p>
                  </a:txBody>
                  <a:tcPr marL="7148" marR="7148" marT="7148" marB="0" anchor="ctr"/>
                </a:tc>
                <a:tc hMerge="1">
                  <a:txBody>
                    <a:bodyPr/>
                    <a:lstStyle/>
                    <a:p>
                      <a:pPr algn="ctr" rtl="0" fontAlgn="ctr"/>
                      <a:endParaRPr lang="ar-SA" sz="1000" b="0" i="0" u="none" strike="noStrike" dirty="0">
                        <a:solidFill>
                          <a:srgbClr val="000000"/>
                        </a:solidFill>
                        <a:latin typeface="Arial"/>
                      </a:endParaRPr>
                    </a:p>
                  </a:txBody>
                  <a:tcPr marL="7148" marR="7148" marT="7148" marB="0" anchor="ctr"/>
                </a:tc>
                <a:tc>
                  <a:txBody>
                    <a:bodyPr/>
                    <a:lstStyle/>
                    <a:p>
                      <a:pPr algn="ctr" rtl="0" fontAlgn="ctr"/>
                      <a:r>
                        <a:rPr lang="ar-SA" sz="1400" b="1" u="none" strike="noStrike" dirty="0"/>
                        <a:t>596.4552</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7148" marR="7148" marT="7148" marB="0" anchor="ctr">
                    <a:solidFill>
                      <a:schemeClr val="accent6">
                        <a:lumMod val="20000"/>
                        <a:lumOff val="80000"/>
                      </a:schemeClr>
                    </a:solidFill>
                  </a:tcPr>
                </a:tc>
              </a:tr>
            </a:tbl>
          </a:graphicData>
        </a:graphic>
      </p:graphicFrame>
      <p:sp>
        <p:nvSpPr>
          <p:cNvPr id="5" name="Rectangle 4"/>
          <p:cNvSpPr/>
          <p:nvPr/>
        </p:nvSpPr>
        <p:spPr>
          <a:xfrm>
            <a:off x="5844618" y="6135440"/>
            <a:ext cx="4033101"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المساحة الإجمالية للجزء الإداري = 596.4 م2</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2106559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2"/>
          <p:cNvGraphicFramePr>
            <a:graphicFrameLocks noGrp="1"/>
          </p:cNvGraphicFramePr>
          <p:nvPr>
            <p:extLst>
              <p:ext uri="{D42A27DB-BD31-4B8C-83A1-F6EECF244321}">
                <p14:modId xmlns:p14="http://schemas.microsoft.com/office/powerpoint/2010/main" val="2503403113"/>
              </p:ext>
            </p:extLst>
          </p:nvPr>
        </p:nvGraphicFramePr>
        <p:xfrm>
          <a:off x="65988" y="1130283"/>
          <a:ext cx="9779159" cy="2170613"/>
        </p:xfrm>
        <a:graphic>
          <a:graphicData uri="http://schemas.openxmlformats.org/drawingml/2006/table">
            <a:tbl>
              <a:tblPr rtl="1">
                <a:tableStyleId>{E8B1032C-EA38-4F05-BA0D-38AFFFC7BED3}</a:tableStyleId>
              </a:tblPr>
              <a:tblGrid>
                <a:gridCol w="324074"/>
                <a:gridCol w="1348033"/>
                <a:gridCol w="518474"/>
                <a:gridCol w="461914"/>
                <a:gridCol w="518474"/>
                <a:gridCol w="546755"/>
                <a:gridCol w="744717"/>
                <a:gridCol w="480767"/>
                <a:gridCol w="480767"/>
                <a:gridCol w="876693"/>
                <a:gridCol w="801278"/>
                <a:gridCol w="603316"/>
                <a:gridCol w="518474"/>
                <a:gridCol w="588617"/>
                <a:gridCol w="418828"/>
                <a:gridCol w="547978"/>
              </a:tblGrid>
              <a:tr h="595243">
                <a:tc>
                  <a:txBody>
                    <a:bodyPr/>
                    <a:lstStyle/>
                    <a:p>
                      <a:pPr algn="ctr" rtl="0" fontAlgn="ctr"/>
                      <a:r>
                        <a:rPr lang="ar-OM" sz="1400" b="1" u="none" strike="noStrike" dirty="0" smtClean="0">
                          <a:latin typeface="Arial" panose="020B0604020202020204" pitchFamily="34" charset="0"/>
                          <a:cs typeface="Arial" panose="020B0604020202020204" pitchFamily="34" charset="0"/>
                        </a:rPr>
                        <a:t>م</a:t>
                      </a:r>
                      <a:r>
                        <a:rPr lang="ar-SA" sz="1400" b="1" u="none" strike="noStrike" dirty="0">
                          <a:latin typeface="Arial" panose="020B0604020202020204" pitchFamily="34" charset="0"/>
                          <a:cs typeface="Arial" panose="020B0604020202020204" pitchFamily="34" charset="0"/>
                        </a:rPr>
                        <a:t> </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solidFill>
                      <a:schemeClr val="accent6">
                        <a:lumMod val="20000"/>
                        <a:lumOff val="80000"/>
                      </a:schemeClr>
                    </a:solidFill>
                  </a:tcPr>
                </a:tc>
                <a:tc>
                  <a:txBody>
                    <a:bodyPr/>
                    <a:lstStyle/>
                    <a:p>
                      <a:pPr algn="ctr" rtl="0" fontAlgn="ctr"/>
                      <a:r>
                        <a:rPr lang="ar-SA" sz="1400" b="1" u="none" strike="noStrike" dirty="0" smtClean="0">
                          <a:latin typeface="Arial" panose="020B0604020202020204" pitchFamily="34" charset="0"/>
                          <a:cs typeface="Arial" panose="020B0604020202020204" pitchFamily="34" charset="0"/>
                        </a:rPr>
                        <a:t>الوظيفة</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solidFill>
                      <a:schemeClr val="accent6">
                        <a:lumMod val="20000"/>
                        <a:lumOff val="80000"/>
                      </a:schemeClr>
                    </a:solidFill>
                  </a:tcPr>
                </a:tc>
                <a:tc>
                  <a:txBody>
                    <a:bodyPr/>
                    <a:lstStyle/>
                    <a:p>
                      <a:pPr algn="ctr" rtl="1" fontAlgn="ctr"/>
                      <a:r>
                        <a:rPr lang="ar-SA" sz="1300" b="1" u="none" strike="noStrike" dirty="0">
                          <a:latin typeface="Arial" panose="020B0604020202020204" pitchFamily="34" charset="0"/>
                          <a:cs typeface="Arial" panose="020B0604020202020204" pitchFamily="34" charset="0"/>
                        </a:rPr>
                        <a:t>معامل الإستخدام%</a:t>
                      </a:r>
                      <a:endParaRPr lang="ar-SA" sz="1300" b="1"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عدد الطلاب </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ساعات الدراسة </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ساعات الدوام</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عدد الطلاب الفعال*</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مساحة الطالب</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استيعاب الفراغ</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solidFill>
                      <a:schemeClr val="accent6">
                        <a:lumMod val="20000"/>
                        <a:lumOff val="80000"/>
                      </a:schemeClr>
                    </a:solidFill>
                  </a:tcPr>
                </a:tc>
                <a:tc>
                  <a:txBody>
                    <a:bodyPr/>
                    <a:lstStyle/>
                    <a:p>
                      <a:pPr algn="ctr" rtl="0" fontAlgn="ctr"/>
                      <a:r>
                        <a:rPr lang="en-US" sz="1400" b="1" u="none" strike="noStrike" dirty="0">
                          <a:latin typeface="Arial" panose="020B0604020202020204" pitchFamily="34" charset="0"/>
                          <a:cs typeface="Arial" panose="020B0604020202020204" pitchFamily="34" charset="0"/>
                        </a:rPr>
                        <a:t>nsf</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العدد</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عدد الفراغات</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حركة</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تجهيزات فنية</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solidFill>
                      <a:schemeClr val="accent6">
                        <a:lumMod val="20000"/>
                        <a:lumOff val="80000"/>
                      </a:schemeClr>
                    </a:solidFill>
                  </a:tcPr>
                </a:tc>
                <a:tc>
                  <a:txBody>
                    <a:bodyPr/>
                    <a:lstStyle/>
                    <a:p>
                      <a:pPr algn="ctr" rtl="1" fontAlgn="ctr"/>
                      <a:r>
                        <a:rPr lang="ar-SA" sz="1300" b="1" u="none" strike="noStrike" dirty="0">
                          <a:latin typeface="Arial" panose="020B0604020202020204" pitchFamily="34" charset="0"/>
                          <a:cs typeface="Arial" panose="020B0604020202020204" pitchFamily="34" charset="0"/>
                        </a:rPr>
                        <a:t>جدران خارجية</a:t>
                      </a:r>
                      <a:endParaRPr lang="ar-SA" sz="1300" b="1"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solidFill>
                      <a:schemeClr val="accent6">
                        <a:lumMod val="20000"/>
                        <a:lumOff val="80000"/>
                      </a:schemeClr>
                    </a:solidFill>
                  </a:tcPr>
                </a:tc>
                <a:tc>
                  <a:txBody>
                    <a:bodyPr/>
                    <a:lstStyle/>
                    <a:p>
                      <a:pPr algn="ctr" rtl="0" fontAlgn="ctr"/>
                      <a:r>
                        <a:rPr lang="en-US" sz="1400" b="1" u="none" strike="noStrike" dirty="0">
                          <a:latin typeface="Arial" panose="020B0604020202020204" pitchFamily="34" charset="0"/>
                          <a:cs typeface="Arial" panose="020B0604020202020204" pitchFamily="34" charset="0"/>
                        </a:rPr>
                        <a:t>gsf</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solidFill>
                      <a:schemeClr val="accent6">
                        <a:lumMod val="20000"/>
                        <a:lumOff val="80000"/>
                      </a:schemeClr>
                    </a:solidFill>
                  </a:tcPr>
                </a:tc>
              </a:tr>
              <a:tr h="311917">
                <a:tc>
                  <a:txBody>
                    <a:bodyPr/>
                    <a:lstStyle/>
                    <a:p>
                      <a:pPr algn="ctr" rtl="0" fontAlgn="ctr"/>
                      <a:r>
                        <a:rPr lang="ar-SA" sz="1400" b="1" u="none" strike="noStrike" dirty="0">
                          <a:latin typeface="Arial" panose="020B0604020202020204" pitchFamily="34" charset="0"/>
                          <a:cs typeface="Arial" panose="020B0604020202020204" pitchFamily="34" charset="0"/>
                        </a:rPr>
                        <a:t>1</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solidFill>
                      <a:schemeClr val="accent6">
                        <a:lumMod val="20000"/>
                        <a:lumOff val="80000"/>
                      </a:schemeClr>
                    </a:solidFill>
                  </a:tcPr>
                </a:tc>
                <a:tc>
                  <a:txBody>
                    <a:bodyPr/>
                    <a:lstStyle/>
                    <a:p>
                      <a:pPr algn="ctr" rtl="1" fontAlgn="ctr"/>
                      <a:r>
                        <a:rPr lang="ar-SA" sz="1400" u="none" strike="noStrike" dirty="0">
                          <a:latin typeface="Arial" panose="020B0604020202020204" pitchFamily="34" charset="0"/>
                          <a:cs typeface="Arial" panose="020B0604020202020204" pitchFamily="34" charset="0"/>
                        </a:rPr>
                        <a:t>المعامل</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 </a:t>
                      </a:r>
                      <a:r>
                        <a:rPr lang="ar-SA" sz="1400" u="none" strike="noStrike" dirty="0" smtClean="0">
                          <a:latin typeface="Arial" panose="020B0604020202020204" pitchFamily="34" charset="0"/>
                          <a:cs typeface="Arial" panose="020B0604020202020204" pitchFamily="34" charset="0"/>
                        </a:rPr>
                        <a:t>75</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600</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10</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60</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133.3333</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4.6</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35</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613.33333</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3.809524</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4</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1.25</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1.1</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1.02</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860.2</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r>
              <a:tr h="311917">
                <a:tc>
                  <a:txBody>
                    <a:bodyPr/>
                    <a:lstStyle/>
                    <a:p>
                      <a:pPr algn="ctr" rtl="0" fontAlgn="ctr"/>
                      <a:r>
                        <a:rPr lang="ar-SA" sz="1400" b="1" u="none" strike="noStrike" dirty="0">
                          <a:latin typeface="Arial" panose="020B0604020202020204" pitchFamily="34" charset="0"/>
                          <a:cs typeface="Arial" panose="020B0604020202020204" pitchFamily="34" charset="0"/>
                        </a:rPr>
                        <a:t>2</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solidFill>
                      <a:schemeClr val="accent6">
                        <a:lumMod val="20000"/>
                        <a:lumOff val="80000"/>
                      </a:schemeClr>
                    </a:solidFill>
                  </a:tcPr>
                </a:tc>
                <a:tc>
                  <a:txBody>
                    <a:bodyPr/>
                    <a:lstStyle/>
                    <a:p>
                      <a:pPr algn="ctr" rtl="1" fontAlgn="ctr"/>
                      <a:r>
                        <a:rPr lang="ar-SA" sz="1400" u="none" strike="noStrike" dirty="0">
                          <a:latin typeface="Arial" panose="020B0604020202020204" pitchFamily="34" charset="0"/>
                          <a:cs typeface="Arial" panose="020B0604020202020204" pitchFamily="34" charset="0"/>
                        </a:rPr>
                        <a:t>قاعات الدراسة</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75</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600</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30</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60</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300</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1.4</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60</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420</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5</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5</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1.25</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1.1</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1.02</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589.1</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r>
              <a:tr h="311917">
                <a:tc>
                  <a:txBody>
                    <a:bodyPr/>
                    <a:lstStyle/>
                    <a:p>
                      <a:pPr algn="ctr" rtl="0" fontAlgn="ctr"/>
                      <a:r>
                        <a:rPr lang="ar-SA" sz="1400" b="1" u="none" strike="noStrike" dirty="0">
                          <a:latin typeface="Arial" panose="020B0604020202020204" pitchFamily="34" charset="0"/>
                          <a:cs typeface="Arial" panose="020B0604020202020204" pitchFamily="34" charset="0"/>
                        </a:rPr>
                        <a:t>3</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solidFill>
                      <a:schemeClr val="accent6">
                        <a:lumMod val="20000"/>
                        <a:lumOff val="80000"/>
                      </a:schemeClr>
                    </a:solidFill>
                  </a:tcPr>
                </a:tc>
                <a:tc>
                  <a:txBody>
                    <a:bodyPr/>
                    <a:lstStyle/>
                    <a:p>
                      <a:pPr algn="ctr" rtl="1" fontAlgn="ctr"/>
                      <a:r>
                        <a:rPr lang="ar-SA" sz="1400" u="none" strike="noStrike" dirty="0">
                          <a:latin typeface="Arial" panose="020B0604020202020204" pitchFamily="34" charset="0"/>
                          <a:cs typeface="Arial" panose="020B0604020202020204" pitchFamily="34" charset="0"/>
                        </a:rPr>
                        <a:t>المدرج</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100</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600</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 </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60</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0</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0.9</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300</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270</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 </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 </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1.15</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1.1</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1.02</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348.4</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r>
              <a:tr h="311917">
                <a:tc>
                  <a:txBody>
                    <a:bodyPr/>
                    <a:lstStyle/>
                    <a:p>
                      <a:pPr algn="ctr" rtl="0" fontAlgn="ctr"/>
                      <a:r>
                        <a:rPr lang="ar-SA" sz="1400" b="1" u="none" strike="noStrike" dirty="0">
                          <a:latin typeface="Arial" panose="020B0604020202020204" pitchFamily="34" charset="0"/>
                          <a:cs typeface="Arial" panose="020B0604020202020204" pitchFamily="34" charset="0"/>
                        </a:rPr>
                        <a:t>4</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solidFill>
                      <a:schemeClr val="accent6">
                        <a:lumMod val="20000"/>
                        <a:lumOff val="80000"/>
                      </a:schemeClr>
                    </a:solidFill>
                  </a:tcPr>
                </a:tc>
                <a:tc>
                  <a:txBody>
                    <a:bodyPr/>
                    <a:lstStyle/>
                    <a:p>
                      <a:pPr algn="ctr" rtl="1" fontAlgn="ctr"/>
                      <a:r>
                        <a:rPr lang="ar-SA" sz="1400" u="none" strike="noStrike" dirty="0">
                          <a:latin typeface="Arial" panose="020B0604020202020204" pitchFamily="34" charset="0"/>
                          <a:cs typeface="Arial" panose="020B0604020202020204" pitchFamily="34" charset="0"/>
                        </a:rPr>
                        <a:t>قاعة متعددة الاغراض</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 </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350</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 </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 </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 </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3.5</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 </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 </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 </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 </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 </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 </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 </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c>
                  <a:txBody>
                    <a:bodyPr/>
                    <a:lstStyle/>
                    <a:p>
                      <a:pPr algn="ctr" rtl="0" fontAlgn="ctr"/>
                      <a:r>
                        <a:rPr lang="ar-SA" sz="1400" u="none" strike="noStrike">
                          <a:latin typeface="Arial" panose="020B0604020202020204" pitchFamily="34" charset="0"/>
                          <a:cs typeface="Arial" panose="020B0604020202020204" pitchFamily="34" charset="0"/>
                        </a:rPr>
                        <a:t>1225</a:t>
                      </a:r>
                      <a:endParaRPr lang="ar-SA" sz="1400" b="0" i="0" u="none" strike="noStrike">
                        <a:solidFill>
                          <a:srgbClr val="000000"/>
                        </a:solidFill>
                        <a:latin typeface="Arial" panose="020B0604020202020204" pitchFamily="34" charset="0"/>
                        <a:cs typeface="Arial" panose="020B0604020202020204" pitchFamily="34" charset="0"/>
                      </a:endParaRPr>
                    </a:p>
                  </a:txBody>
                  <a:tcPr marL="3669" marR="3669" marT="3669" marB="0" anchor="ctr"/>
                </a:tc>
              </a:tr>
              <a:tr h="324916">
                <a:tc gridSpan="15">
                  <a:txBody>
                    <a:bodyPr/>
                    <a:lstStyle/>
                    <a:p>
                      <a:pPr algn="ctr" rtl="0" fontAlgn="ctr"/>
                      <a:r>
                        <a:rPr lang="ar-SA" sz="1400" b="1" u="none" strike="noStrike" dirty="0">
                          <a:latin typeface="Arial" panose="020B0604020202020204" pitchFamily="34" charset="0"/>
                          <a:cs typeface="Arial" panose="020B0604020202020204" pitchFamily="34" charset="0"/>
                        </a:rPr>
                        <a:t> </a:t>
                      </a:r>
                      <a:r>
                        <a:rPr lang="ar-SA" sz="1400" b="1" u="none" strike="noStrike" dirty="0" smtClean="0">
                          <a:latin typeface="Arial" panose="020B0604020202020204" pitchFamily="34" charset="0"/>
                          <a:cs typeface="Arial" panose="020B0604020202020204" pitchFamily="34" charset="0"/>
                        </a:rPr>
                        <a:t>الإجمـــــــــــــــــــــــــــــــــــــالي</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solidFill>
                      <a:schemeClr val="accent6">
                        <a:lumMod val="20000"/>
                        <a:lumOff val="80000"/>
                      </a:schemeClr>
                    </a:solidFill>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a:txBody>
                    <a:bodyPr/>
                    <a:lstStyle/>
                    <a:p>
                      <a:pPr algn="ctr" rtl="0" fontAlgn="ctr"/>
                      <a:r>
                        <a:rPr lang="ar-SA" sz="1400" b="1" u="none" strike="noStrike" dirty="0">
                          <a:latin typeface="Arial" panose="020B0604020202020204" pitchFamily="34" charset="0"/>
                          <a:cs typeface="Arial" panose="020B0604020202020204" pitchFamily="34" charset="0"/>
                        </a:rPr>
                        <a:t>3023</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3669" marR="3669" marT="3669" marB="0" anchor="ctr">
                    <a:solidFill>
                      <a:schemeClr val="accent6">
                        <a:lumMod val="20000"/>
                        <a:lumOff val="80000"/>
                      </a:schemeClr>
                    </a:solidFill>
                  </a:tcPr>
                </a:tc>
              </a:tr>
            </a:tbl>
          </a:graphicData>
        </a:graphic>
      </p:graphicFrame>
      <p:graphicFrame>
        <p:nvGraphicFramePr>
          <p:cNvPr id="3" name="جدول 4"/>
          <p:cNvGraphicFramePr>
            <a:graphicFrameLocks noGrp="1"/>
          </p:cNvGraphicFramePr>
          <p:nvPr>
            <p:extLst>
              <p:ext uri="{D42A27DB-BD31-4B8C-83A1-F6EECF244321}">
                <p14:modId xmlns:p14="http://schemas.microsoft.com/office/powerpoint/2010/main" val="353101874"/>
              </p:ext>
            </p:extLst>
          </p:nvPr>
        </p:nvGraphicFramePr>
        <p:xfrm>
          <a:off x="56561" y="3860439"/>
          <a:ext cx="9788586" cy="1640263"/>
        </p:xfrm>
        <a:graphic>
          <a:graphicData uri="http://schemas.openxmlformats.org/drawingml/2006/table">
            <a:tbl>
              <a:tblPr rtl="1">
                <a:tableStyleId>{E8B1032C-EA38-4F05-BA0D-38AFFFC7BED3}</a:tableStyleId>
              </a:tblPr>
              <a:tblGrid>
                <a:gridCol w="286368"/>
                <a:gridCol w="1893509"/>
                <a:gridCol w="963735"/>
                <a:gridCol w="851874"/>
                <a:gridCol w="1239088"/>
                <a:gridCol w="871950"/>
                <a:gridCol w="740899"/>
                <a:gridCol w="899745"/>
                <a:gridCol w="955131"/>
                <a:gridCol w="1086287"/>
              </a:tblGrid>
              <a:tr h="336119">
                <a:tc>
                  <a:txBody>
                    <a:bodyPr/>
                    <a:lstStyle/>
                    <a:p>
                      <a:pPr algn="ctr" rtl="0" fontAlgn="ctr"/>
                      <a:r>
                        <a:rPr lang="ar-SA" sz="1400" b="1" u="none" strike="noStrike" dirty="0">
                          <a:latin typeface="Arial" panose="020B0604020202020204" pitchFamily="34" charset="0"/>
                          <a:cs typeface="Arial" panose="020B0604020202020204" pitchFamily="34" charset="0"/>
                        </a:rPr>
                        <a:t> </a:t>
                      </a:r>
                      <a:r>
                        <a:rPr lang="ar-OM" sz="1400" b="1" u="none" strike="noStrike" dirty="0" smtClean="0">
                          <a:latin typeface="Arial" panose="020B0604020202020204" pitchFamily="34" charset="0"/>
                          <a:cs typeface="Arial" panose="020B0604020202020204" pitchFamily="34" charset="0"/>
                        </a:rPr>
                        <a:t>م</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b"/>
                      <a:r>
                        <a:rPr lang="ar-SA" sz="1400" b="1" u="none" strike="noStrike" dirty="0">
                          <a:latin typeface="Arial" panose="020B0604020202020204" pitchFamily="34" charset="0"/>
                          <a:cs typeface="Arial" panose="020B0604020202020204" pitchFamily="34" charset="0"/>
                        </a:rPr>
                        <a:t>الوظائف</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معامل الفعالية</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عدد الأفراد</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عدد الوحدات</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مساحة </a:t>
                      </a:r>
                      <a:r>
                        <a:rPr lang="en-US" sz="1400" b="1" u="none" strike="noStrike" dirty="0">
                          <a:latin typeface="Arial" panose="020B0604020202020204" pitchFamily="34" charset="0"/>
                          <a:cs typeface="Arial" panose="020B0604020202020204" pitchFamily="34" charset="0"/>
                        </a:rPr>
                        <a:t>nsf</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حركة </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تجهيزات فنية </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جدران خارجية</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0" fontAlgn="ctr"/>
                      <a:r>
                        <a:rPr lang="en-US" sz="1400" b="1" u="none" strike="noStrike" dirty="0">
                          <a:latin typeface="Arial" panose="020B0604020202020204" pitchFamily="34" charset="0"/>
                          <a:cs typeface="Arial" panose="020B0604020202020204" pitchFamily="34" charset="0"/>
                        </a:rPr>
                        <a:t>gsf</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r>
              <a:tr h="322675">
                <a:tc>
                  <a:txBody>
                    <a:bodyPr/>
                    <a:lstStyle/>
                    <a:p>
                      <a:pPr algn="ctr" rtl="0" fontAlgn="ctr"/>
                      <a:r>
                        <a:rPr lang="ar-SA" sz="1400" b="1" u="none" strike="noStrike" dirty="0">
                          <a:latin typeface="Arial" panose="020B0604020202020204" pitchFamily="34" charset="0"/>
                          <a:cs typeface="Arial" panose="020B0604020202020204" pitchFamily="34" charset="0"/>
                        </a:rPr>
                        <a:t>1</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u="none" strike="noStrike" dirty="0">
                          <a:latin typeface="Arial" panose="020B0604020202020204" pitchFamily="34" charset="0"/>
                          <a:cs typeface="Arial" panose="020B0604020202020204" pitchFamily="34" charset="0"/>
                        </a:rPr>
                        <a:t>غرف تحضير لكل قاعة</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2</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3</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24</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1.2</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1.02</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96.9408</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r>
              <a:tr h="322675">
                <a:tc>
                  <a:txBody>
                    <a:bodyPr/>
                    <a:lstStyle/>
                    <a:p>
                      <a:pPr algn="ctr" rtl="0" fontAlgn="ctr"/>
                      <a:r>
                        <a:rPr lang="ar-SA" sz="1400" b="1" u="none" strike="noStrike" dirty="0">
                          <a:latin typeface="Arial" panose="020B0604020202020204" pitchFamily="34" charset="0"/>
                          <a:cs typeface="Arial" panose="020B0604020202020204" pitchFamily="34" charset="0"/>
                        </a:rPr>
                        <a:t>2</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u="none" strike="noStrike">
                          <a:latin typeface="Arial" panose="020B0604020202020204" pitchFamily="34" charset="0"/>
                          <a:cs typeface="Arial" panose="020B0604020202020204" pitchFamily="34" charset="0"/>
                        </a:rPr>
                        <a:t>مكتب لكل محاضر </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5</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24</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1.2</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1.02</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161.568</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r>
              <a:tr h="322675">
                <a:tc>
                  <a:txBody>
                    <a:bodyPr/>
                    <a:lstStyle/>
                    <a:p>
                      <a:pPr algn="ctr" rtl="0" fontAlgn="ctr"/>
                      <a:r>
                        <a:rPr lang="ar-SA" sz="1400" b="1" u="none" strike="noStrike" dirty="0">
                          <a:latin typeface="Arial" panose="020B0604020202020204" pitchFamily="34" charset="0"/>
                          <a:cs typeface="Arial" panose="020B0604020202020204" pitchFamily="34" charset="0"/>
                        </a:rPr>
                        <a:t>3</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u="none" strike="noStrike">
                          <a:latin typeface="Arial" panose="020B0604020202020204" pitchFamily="34" charset="0"/>
                          <a:cs typeface="Arial" panose="020B0604020202020204" pitchFamily="34" charset="0"/>
                        </a:rPr>
                        <a:t>دورات مياه</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6</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3</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1.2</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1.02</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24.2352</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r>
              <a:tr h="336119">
                <a:tc gridSpan="9">
                  <a:txBody>
                    <a:bodyPr/>
                    <a:lstStyle/>
                    <a:p>
                      <a:pPr algn="ctr" rtl="1" fontAlgn="ctr"/>
                      <a:r>
                        <a:rPr lang="ar-SA" sz="1400" b="1" u="none" strike="noStrike" dirty="0">
                          <a:latin typeface="Arial" panose="020B0604020202020204" pitchFamily="34" charset="0"/>
                          <a:cs typeface="Arial" panose="020B0604020202020204" pitchFamily="34" charset="0"/>
                        </a:rPr>
                        <a:t> الإجمــــــــــــــــــــــــــــــــــالي</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a:txBody>
                    <a:bodyPr/>
                    <a:lstStyle/>
                    <a:p>
                      <a:pPr algn="ctr" rtl="0" fontAlgn="ctr"/>
                      <a:r>
                        <a:rPr lang="ar-SA" sz="1400" b="1" u="none" strike="noStrike" dirty="0">
                          <a:latin typeface="Arial" panose="020B0604020202020204" pitchFamily="34" charset="0"/>
                          <a:cs typeface="Arial" panose="020B0604020202020204" pitchFamily="34" charset="0"/>
                        </a:rPr>
                        <a:t>282.744</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r>
            </a:tbl>
          </a:graphicData>
        </a:graphic>
      </p:graphicFrame>
      <p:sp>
        <p:nvSpPr>
          <p:cNvPr id="6" name="Rectangle 5"/>
          <p:cNvSpPr/>
          <p:nvPr/>
        </p:nvSpPr>
        <p:spPr>
          <a:xfrm>
            <a:off x="6436311" y="109076"/>
            <a:ext cx="3469689"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ثانياً :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الجزء التعليمي</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
        <p:nvSpPr>
          <p:cNvPr id="7" name="Rectangle 6"/>
          <p:cNvSpPr/>
          <p:nvPr/>
        </p:nvSpPr>
        <p:spPr>
          <a:xfrm>
            <a:off x="5812046" y="5875579"/>
            <a:ext cx="4033101" cy="369332"/>
          </a:xfrm>
          <a:prstGeom prst="rect">
            <a:avLst/>
          </a:prstGeom>
          <a:solidFill>
            <a:schemeClr val="bg1"/>
          </a:solidFill>
        </p:spPr>
        <p:txBody>
          <a:bodyPr wrap="square" lIns="91440" tIns="45720" rIns="91440" bIns="45720">
            <a:spAutoFit/>
          </a:bodyPr>
          <a:lstStyle/>
          <a:p>
            <a:pPr algn="ctr"/>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المساحة الإجمالية للجزء التعليمي = 3305.7 م2</a:t>
            </a:r>
            <a:endParaRPr lang="en-US"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8901731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2"/>
          <p:cNvGraphicFramePr>
            <a:graphicFrameLocks noGrp="1"/>
          </p:cNvGraphicFramePr>
          <p:nvPr>
            <p:extLst>
              <p:ext uri="{D42A27DB-BD31-4B8C-83A1-F6EECF244321}">
                <p14:modId xmlns:p14="http://schemas.microsoft.com/office/powerpoint/2010/main" val="2460116539"/>
              </p:ext>
            </p:extLst>
          </p:nvPr>
        </p:nvGraphicFramePr>
        <p:xfrm>
          <a:off x="75414" y="1080852"/>
          <a:ext cx="9736457" cy="2422493"/>
        </p:xfrm>
        <a:graphic>
          <a:graphicData uri="http://schemas.openxmlformats.org/drawingml/2006/table">
            <a:tbl>
              <a:tblPr rtl="1">
                <a:tableStyleId>{E8B1032C-EA38-4F05-BA0D-38AFFFC7BED3}</a:tableStyleId>
              </a:tblPr>
              <a:tblGrid>
                <a:gridCol w="441628"/>
                <a:gridCol w="1754131"/>
                <a:gridCol w="970756"/>
                <a:gridCol w="858080"/>
                <a:gridCol w="1248115"/>
                <a:gridCol w="878303"/>
                <a:gridCol w="766829"/>
                <a:gridCol w="885769"/>
                <a:gridCol w="962090"/>
                <a:gridCol w="970756"/>
              </a:tblGrid>
              <a:tr h="251297">
                <a:tc>
                  <a:txBody>
                    <a:bodyPr/>
                    <a:lstStyle/>
                    <a:p>
                      <a:pPr algn="ctr" rtl="0" fontAlgn="ctr"/>
                      <a:r>
                        <a:rPr lang="ar-SA" sz="1400" b="1" u="none" strike="noStrike" dirty="0">
                          <a:latin typeface="Arial" panose="020B0604020202020204" pitchFamily="34" charset="0"/>
                          <a:cs typeface="Arial" panose="020B0604020202020204" pitchFamily="34" charset="0"/>
                        </a:rPr>
                        <a:t> </a:t>
                      </a:r>
                      <a:r>
                        <a:rPr lang="ar-OM" sz="1400" b="1" u="none" strike="noStrike" dirty="0" smtClean="0">
                          <a:latin typeface="Arial" panose="020B0604020202020204" pitchFamily="34" charset="0"/>
                          <a:cs typeface="Arial" panose="020B0604020202020204" pitchFamily="34" charset="0"/>
                        </a:rPr>
                        <a:t>م</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b"/>
                      <a:r>
                        <a:rPr lang="ar-SA" sz="1400" b="1" u="none" strike="noStrike" dirty="0">
                          <a:latin typeface="Arial" panose="020B0604020202020204" pitchFamily="34" charset="0"/>
                          <a:cs typeface="Arial" panose="020B0604020202020204" pitchFamily="34" charset="0"/>
                        </a:rPr>
                        <a:t>الوظيفة</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معامل الفعالية</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عدد الأفراد</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عدد الوحدات</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مساحة </a:t>
                      </a:r>
                      <a:r>
                        <a:rPr lang="en-US" sz="1400" b="1" u="none" strike="noStrike" dirty="0">
                          <a:latin typeface="Arial" panose="020B0604020202020204" pitchFamily="34" charset="0"/>
                          <a:cs typeface="Arial" panose="020B0604020202020204" pitchFamily="34" charset="0"/>
                        </a:rPr>
                        <a:t>nsf</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حركة </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تجهيزات فنية </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b="1" u="none" strike="noStrike" dirty="0">
                          <a:latin typeface="Arial" panose="020B0604020202020204" pitchFamily="34" charset="0"/>
                          <a:cs typeface="Arial" panose="020B0604020202020204" pitchFamily="34" charset="0"/>
                        </a:rPr>
                        <a:t>جدران خارجية</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0" fontAlgn="ctr"/>
                      <a:r>
                        <a:rPr lang="en-US" sz="1400" b="1" u="none" strike="noStrike" dirty="0">
                          <a:latin typeface="Arial" panose="020B0604020202020204" pitchFamily="34" charset="0"/>
                          <a:cs typeface="Arial" panose="020B0604020202020204" pitchFamily="34" charset="0"/>
                        </a:rPr>
                        <a:t>gsf</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r>
              <a:tr h="241244">
                <a:tc>
                  <a:txBody>
                    <a:bodyPr/>
                    <a:lstStyle/>
                    <a:p>
                      <a:pPr algn="ctr" rtl="0" fontAlgn="ctr"/>
                      <a:r>
                        <a:rPr lang="ar-SA" sz="1400" b="1" u="none" strike="noStrike" dirty="0">
                          <a:latin typeface="Arial" panose="020B0604020202020204" pitchFamily="34" charset="0"/>
                          <a:cs typeface="Arial" panose="020B0604020202020204" pitchFamily="34" charset="0"/>
                        </a:rPr>
                        <a:t>1</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u="none" strike="noStrike" dirty="0">
                          <a:latin typeface="Arial" panose="020B0604020202020204" pitchFamily="34" charset="0"/>
                          <a:cs typeface="Arial" panose="020B0604020202020204" pitchFamily="34" charset="0"/>
                        </a:rPr>
                        <a:t>مكتب المدير</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24</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1.2</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1.02</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32.3136</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r>
              <a:tr h="241244">
                <a:tc>
                  <a:txBody>
                    <a:bodyPr/>
                    <a:lstStyle/>
                    <a:p>
                      <a:pPr algn="ctr" rtl="0" fontAlgn="ctr"/>
                      <a:r>
                        <a:rPr lang="ar-SA" sz="1400" b="1" u="none" strike="noStrike" dirty="0">
                          <a:latin typeface="Arial" panose="020B0604020202020204" pitchFamily="34" charset="0"/>
                          <a:cs typeface="Arial" panose="020B0604020202020204" pitchFamily="34" charset="0"/>
                        </a:rPr>
                        <a:t>2</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u="none" strike="noStrike" dirty="0">
                          <a:latin typeface="Arial" panose="020B0604020202020204" pitchFamily="34" charset="0"/>
                          <a:cs typeface="Arial" panose="020B0604020202020204" pitchFamily="34" charset="0"/>
                        </a:rPr>
                        <a:t>مكتب الصيانة</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24</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1.2</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1.02</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32.3136</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r>
              <a:tr h="241244">
                <a:tc>
                  <a:txBody>
                    <a:bodyPr/>
                    <a:lstStyle/>
                    <a:p>
                      <a:pPr algn="ctr" rtl="0" fontAlgn="ctr"/>
                      <a:r>
                        <a:rPr lang="ar-SA" sz="1400" b="1" u="none" strike="noStrike" dirty="0">
                          <a:latin typeface="Arial" panose="020B0604020202020204" pitchFamily="34" charset="0"/>
                          <a:cs typeface="Arial" panose="020B0604020202020204" pitchFamily="34" charset="0"/>
                        </a:rPr>
                        <a:t>3</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u="none" strike="noStrike">
                          <a:latin typeface="Arial" panose="020B0604020202020204" pitchFamily="34" charset="0"/>
                          <a:cs typeface="Arial" panose="020B0604020202020204" pitchFamily="34" charset="0"/>
                        </a:rPr>
                        <a:t>مكتب المراقب العام</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24</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1.2</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1.02</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32.3136</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r>
              <a:tr h="241244">
                <a:tc>
                  <a:txBody>
                    <a:bodyPr/>
                    <a:lstStyle/>
                    <a:p>
                      <a:pPr algn="ctr" rtl="0" fontAlgn="ctr"/>
                      <a:r>
                        <a:rPr lang="ar-SA" sz="1400" b="1" u="none" strike="noStrike" dirty="0">
                          <a:latin typeface="Arial" panose="020B0604020202020204" pitchFamily="34" charset="0"/>
                          <a:cs typeface="Arial" panose="020B0604020202020204" pitchFamily="34" charset="0"/>
                        </a:rPr>
                        <a:t>4</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u="none" strike="noStrike">
                          <a:latin typeface="Arial" panose="020B0604020202020204" pitchFamily="34" charset="0"/>
                          <a:cs typeface="Arial" panose="020B0604020202020204" pitchFamily="34" charset="0"/>
                        </a:rPr>
                        <a:t>مكتب المختص بالشكاوى</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24</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1.2</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1.02</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32.3136</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r>
              <a:tr h="241244">
                <a:tc>
                  <a:txBody>
                    <a:bodyPr/>
                    <a:lstStyle/>
                    <a:p>
                      <a:pPr algn="ctr" rtl="0" fontAlgn="ctr"/>
                      <a:r>
                        <a:rPr lang="ar-SA" sz="1400" b="1" u="none" strike="noStrike" dirty="0">
                          <a:latin typeface="Arial" panose="020B0604020202020204" pitchFamily="34" charset="0"/>
                          <a:cs typeface="Arial" panose="020B0604020202020204" pitchFamily="34" charset="0"/>
                        </a:rPr>
                        <a:t>5</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u="none" strike="noStrike">
                          <a:latin typeface="Arial" panose="020B0604020202020204" pitchFamily="34" charset="0"/>
                          <a:cs typeface="Arial" panose="020B0604020202020204" pitchFamily="34" charset="0"/>
                        </a:rPr>
                        <a:t>مكتب الأمن</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24</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1.2</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1.02</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32.3136</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r>
              <a:tr h="241244">
                <a:tc>
                  <a:txBody>
                    <a:bodyPr/>
                    <a:lstStyle/>
                    <a:p>
                      <a:pPr algn="ctr" rtl="0" fontAlgn="ctr"/>
                      <a:r>
                        <a:rPr lang="ar-SA" sz="1400" b="1" u="none" strike="noStrike" dirty="0">
                          <a:latin typeface="Arial" panose="020B0604020202020204" pitchFamily="34" charset="0"/>
                          <a:cs typeface="Arial" panose="020B0604020202020204" pitchFamily="34" charset="0"/>
                        </a:rPr>
                        <a:t>6</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u="none" strike="noStrike">
                          <a:latin typeface="Arial" panose="020B0604020202020204" pitchFamily="34" charset="0"/>
                          <a:cs typeface="Arial" panose="020B0604020202020204" pitchFamily="34" charset="0"/>
                        </a:rPr>
                        <a:t>غرفة التحكم</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20</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1.2</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1.02</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26.928</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r>
              <a:tr h="241244">
                <a:tc>
                  <a:txBody>
                    <a:bodyPr/>
                    <a:lstStyle/>
                    <a:p>
                      <a:pPr algn="ctr" rtl="0" fontAlgn="ctr"/>
                      <a:r>
                        <a:rPr lang="ar-SA" sz="1400" b="1" u="none" strike="noStrike" dirty="0">
                          <a:latin typeface="Arial" panose="020B0604020202020204" pitchFamily="34" charset="0"/>
                          <a:cs typeface="Arial" panose="020B0604020202020204" pitchFamily="34" charset="0"/>
                        </a:rPr>
                        <a:t>7</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u="none" strike="noStrike">
                          <a:latin typeface="Arial" panose="020B0604020202020204" pitchFamily="34" charset="0"/>
                          <a:cs typeface="Arial" panose="020B0604020202020204" pitchFamily="34" charset="0"/>
                        </a:rPr>
                        <a:t>مكتب الصيانة</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24</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1.2</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1.1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1.02</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32.3136</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tc>
              </a:tr>
              <a:tr h="241244">
                <a:tc>
                  <a:txBody>
                    <a:bodyPr/>
                    <a:lstStyle/>
                    <a:p>
                      <a:pPr algn="ctr" rtl="0" fontAlgn="ctr"/>
                      <a:r>
                        <a:rPr lang="ar-SA" sz="1400" b="1" u="none" strike="noStrike" dirty="0">
                          <a:latin typeface="Arial" panose="020B0604020202020204" pitchFamily="34" charset="0"/>
                          <a:cs typeface="Arial" panose="020B0604020202020204" pitchFamily="34" charset="0"/>
                        </a:rPr>
                        <a:t>8</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a:txBody>
                    <a:bodyPr/>
                    <a:lstStyle/>
                    <a:p>
                      <a:pPr algn="ctr" rtl="1" fontAlgn="ctr"/>
                      <a:r>
                        <a:rPr lang="ar-SA" sz="1400" u="none" strike="noStrike">
                          <a:latin typeface="Arial" panose="020B0604020202020204" pitchFamily="34" charset="0"/>
                          <a:cs typeface="Arial" panose="020B0604020202020204" pitchFamily="34" charset="0"/>
                        </a:rPr>
                        <a:t>دورات مياه</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8</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24</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1.2</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1.1</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a:latin typeface="Arial" panose="020B0604020202020204" pitchFamily="34" charset="0"/>
                          <a:cs typeface="Arial" panose="020B0604020202020204" pitchFamily="34" charset="0"/>
                        </a:rPr>
                        <a:t>1.02</a:t>
                      </a:r>
                      <a:endParaRPr lang="ar-SA" sz="1400" b="0" i="0" u="none" strike="noStrike">
                        <a:solidFill>
                          <a:srgbClr val="000000"/>
                        </a:solidFill>
                        <a:latin typeface="Arial" panose="020B0604020202020204" pitchFamily="34" charset="0"/>
                        <a:cs typeface="Arial" panose="020B0604020202020204" pitchFamily="34" charset="0"/>
                      </a:endParaRPr>
                    </a:p>
                  </a:txBody>
                  <a:tcPr marL="5430" marR="5430" marT="5430" marB="0" anchor="ctr"/>
                </a:tc>
                <a:tc>
                  <a:txBody>
                    <a:bodyPr/>
                    <a:lstStyle/>
                    <a:p>
                      <a:pPr algn="ctr" rtl="0" fontAlgn="ctr"/>
                      <a:r>
                        <a:rPr lang="ar-SA" sz="1400" u="none" strike="noStrike" dirty="0">
                          <a:latin typeface="Arial" panose="020B0604020202020204" pitchFamily="34" charset="0"/>
                          <a:cs typeface="Arial" panose="020B0604020202020204" pitchFamily="34" charset="0"/>
                        </a:rPr>
                        <a:t>258.5088</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tc>
              </a:tr>
              <a:tr h="241244">
                <a:tc gridSpan="9">
                  <a:txBody>
                    <a:bodyPr/>
                    <a:lstStyle/>
                    <a:p>
                      <a:pPr algn="ctr" rtl="1" fontAlgn="ctr"/>
                      <a:r>
                        <a:rPr lang="ar-SA" sz="1400" b="1" u="none" strike="noStrike" dirty="0">
                          <a:latin typeface="Arial" panose="020B0604020202020204" pitchFamily="34" charset="0"/>
                          <a:cs typeface="Arial" panose="020B0604020202020204" pitchFamily="34" charset="0"/>
                        </a:rPr>
                        <a:t>الإجمــــــــــــــــــــــــالي</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a:txBody>
                    <a:bodyPr/>
                    <a:lstStyle/>
                    <a:p>
                      <a:pPr algn="ctr" rtl="0" fontAlgn="ctr"/>
                      <a:r>
                        <a:rPr lang="ar-SA" sz="1400" b="1" u="none" strike="noStrike" dirty="0">
                          <a:latin typeface="Arial" panose="020B0604020202020204" pitchFamily="34" charset="0"/>
                          <a:cs typeface="Arial" panose="020B0604020202020204" pitchFamily="34" charset="0"/>
                        </a:rPr>
                        <a:t>479.3184</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5430" marR="5430" marT="5430" marB="0" anchor="ctr">
                    <a:solidFill>
                      <a:schemeClr val="accent6">
                        <a:lumMod val="20000"/>
                        <a:lumOff val="80000"/>
                      </a:schemeClr>
                    </a:solidFill>
                  </a:tcPr>
                </a:tc>
              </a:tr>
            </a:tbl>
          </a:graphicData>
        </a:graphic>
      </p:graphicFrame>
      <p:graphicFrame>
        <p:nvGraphicFramePr>
          <p:cNvPr id="3" name="جدول 3"/>
          <p:cNvGraphicFramePr>
            <a:graphicFrameLocks noGrp="1"/>
          </p:cNvGraphicFramePr>
          <p:nvPr>
            <p:extLst>
              <p:ext uri="{D42A27DB-BD31-4B8C-83A1-F6EECF244321}">
                <p14:modId xmlns:p14="http://schemas.microsoft.com/office/powerpoint/2010/main" val="14831822"/>
              </p:ext>
            </p:extLst>
          </p:nvPr>
        </p:nvGraphicFramePr>
        <p:xfrm>
          <a:off x="75411" y="4080806"/>
          <a:ext cx="9736459" cy="877693"/>
        </p:xfrm>
        <a:graphic>
          <a:graphicData uri="http://schemas.openxmlformats.org/drawingml/2006/table">
            <a:tbl>
              <a:tblPr rtl="1">
                <a:tableStyleId>{E8B1032C-EA38-4F05-BA0D-38AFFFC7BED3}</a:tableStyleId>
              </a:tblPr>
              <a:tblGrid>
                <a:gridCol w="432200"/>
                <a:gridCol w="2076864"/>
                <a:gridCol w="619202"/>
                <a:gridCol w="584462"/>
                <a:gridCol w="999241"/>
                <a:gridCol w="678730"/>
                <a:gridCol w="678730"/>
                <a:gridCol w="915823"/>
                <a:gridCol w="767941"/>
                <a:gridCol w="774858"/>
                <a:gridCol w="529675"/>
                <a:gridCol w="678733"/>
              </a:tblGrid>
              <a:tr h="431938">
                <a:tc>
                  <a:txBody>
                    <a:bodyPr/>
                    <a:lstStyle/>
                    <a:p>
                      <a:pPr algn="ctr" rtl="1" fontAlgn="b"/>
                      <a:r>
                        <a:rPr lang="ar-OM" sz="1400" b="1" i="0" u="none" strike="noStrike" dirty="0" smtClean="0">
                          <a:solidFill>
                            <a:srgbClr val="000000"/>
                          </a:solidFill>
                          <a:latin typeface="Arial" panose="020B0604020202020204" pitchFamily="34" charset="0"/>
                          <a:cs typeface="Arial" panose="020B0604020202020204" pitchFamily="34" charset="0"/>
                        </a:rPr>
                        <a:t>م</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solidFill>
                      <a:schemeClr val="accent6">
                        <a:lumMod val="20000"/>
                        <a:lumOff val="80000"/>
                      </a:schemeClr>
                    </a:solidFill>
                  </a:tcPr>
                </a:tc>
                <a:tc>
                  <a:txBody>
                    <a:bodyPr/>
                    <a:lstStyle/>
                    <a:p>
                      <a:pPr algn="ctr" rtl="1" fontAlgn="b"/>
                      <a:r>
                        <a:rPr lang="ar-SA" sz="1400" b="1" u="none" strike="noStrike" dirty="0">
                          <a:latin typeface="Arial" panose="020B0604020202020204" pitchFamily="34" charset="0"/>
                          <a:cs typeface="Arial" panose="020B0604020202020204" pitchFamily="34" charset="0"/>
                        </a:rPr>
                        <a:t>الوظيفة</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solidFill>
                      <a:schemeClr val="accent6">
                        <a:lumMod val="20000"/>
                        <a:lumOff val="80000"/>
                      </a:schemeClr>
                    </a:solidFill>
                  </a:tcPr>
                </a:tc>
                <a:tc>
                  <a:txBody>
                    <a:bodyPr/>
                    <a:lstStyle/>
                    <a:p>
                      <a:pPr algn="ctr" rtl="1" fontAlgn="b"/>
                      <a:r>
                        <a:rPr lang="ar-SA" sz="1400" b="1" u="none" strike="noStrike" dirty="0">
                          <a:latin typeface="Arial" panose="020B0604020202020204" pitchFamily="34" charset="0"/>
                          <a:cs typeface="Arial" panose="020B0604020202020204" pitchFamily="34" charset="0"/>
                        </a:rPr>
                        <a:t>معامل السكن</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solidFill>
                      <a:schemeClr val="accent6">
                        <a:lumMod val="20000"/>
                        <a:lumOff val="80000"/>
                      </a:schemeClr>
                    </a:solidFill>
                  </a:tcPr>
                </a:tc>
                <a:tc>
                  <a:txBody>
                    <a:bodyPr/>
                    <a:lstStyle/>
                    <a:p>
                      <a:pPr algn="ctr" rtl="1" fontAlgn="b"/>
                      <a:r>
                        <a:rPr lang="ar-SA" sz="1400" b="1" u="none" strike="noStrike" dirty="0">
                          <a:latin typeface="Arial" panose="020B0604020202020204" pitchFamily="34" charset="0"/>
                          <a:cs typeface="Arial" panose="020B0604020202020204" pitchFamily="34" charset="0"/>
                        </a:rPr>
                        <a:t>عدد الطلاب</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solidFill>
                      <a:schemeClr val="accent6">
                        <a:lumMod val="20000"/>
                        <a:lumOff val="80000"/>
                      </a:schemeClr>
                    </a:solidFill>
                  </a:tcPr>
                </a:tc>
                <a:tc>
                  <a:txBody>
                    <a:bodyPr/>
                    <a:lstStyle/>
                    <a:p>
                      <a:pPr algn="ctr" rtl="1" fontAlgn="b"/>
                      <a:r>
                        <a:rPr lang="ar-SA" sz="1400" b="1" u="none" strike="noStrike" dirty="0">
                          <a:latin typeface="Arial" panose="020B0604020202020204" pitchFamily="34" charset="0"/>
                          <a:cs typeface="Arial" panose="020B0604020202020204" pitchFamily="34" charset="0"/>
                        </a:rPr>
                        <a:t>عدد الطلاب في الغرفة</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solidFill>
                      <a:schemeClr val="accent6">
                        <a:lumMod val="20000"/>
                        <a:lumOff val="80000"/>
                      </a:schemeClr>
                    </a:solidFill>
                  </a:tcPr>
                </a:tc>
                <a:tc>
                  <a:txBody>
                    <a:bodyPr/>
                    <a:lstStyle/>
                    <a:p>
                      <a:pPr algn="ctr" rtl="1" fontAlgn="b"/>
                      <a:r>
                        <a:rPr lang="ar-SA" sz="1400" b="1" u="none" strike="noStrike" dirty="0">
                          <a:latin typeface="Arial" panose="020B0604020202020204" pitchFamily="34" charset="0"/>
                          <a:cs typeface="Arial" panose="020B0604020202020204" pitchFamily="34" charset="0"/>
                        </a:rPr>
                        <a:t>عدد الغرف</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solidFill>
                      <a:schemeClr val="accent6">
                        <a:lumMod val="20000"/>
                        <a:lumOff val="80000"/>
                      </a:schemeClr>
                    </a:solidFill>
                  </a:tcPr>
                </a:tc>
                <a:tc>
                  <a:txBody>
                    <a:bodyPr/>
                    <a:lstStyle/>
                    <a:p>
                      <a:pPr algn="ctr" rtl="1" fontAlgn="b"/>
                      <a:r>
                        <a:rPr lang="ar-SA" sz="1400" b="1" u="none" strike="noStrike" dirty="0">
                          <a:latin typeface="Arial" panose="020B0604020202020204" pitchFamily="34" charset="0"/>
                          <a:cs typeface="Arial" panose="020B0604020202020204" pitchFamily="34" charset="0"/>
                        </a:rPr>
                        <a:t>مساحة الطالب</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solidFill>
                      <a:schemeClr val="accent6">
                        <a:lumMod val="20000"/>
                        <a:lumOff val="80000"/>
                      </a:schemeClr>
                    </a:solidFill>
                  </a:tcPr>
                </a:tc>
                <a:tc>
                  <a:txBody>
                    <a:bodyPr/>
                    <a:lstStyle/>
                    <a:p>
                      <a:pPr algn="ctr" rtl="1" fontAlgn="b"/>
                      <a:r>
                        <a:rPr lang="ar-SA" sz="1400" b="1" u="none" strike="noStrike" dirty="0">
                          <a:latin typeface="Arial" panose="020B0604020202020204" pitchFamily="34" charset="0"/>
                          <a:cs typeface="Arial" panose="020B0604020202020204" pitchFamily="34" charset="0"/>
                        </a:rPr>
                        <a:t>مساحة </a:t>
                      </a:r>
                      <a:r>
                        <a:rPr lang="en-US" sz="1400" b="1" u="none" strike="noStrike" dirty="0">
                          <a:latin typeface="Arial" panose="020B0604020202020204" pitchFamily="34" charset="0"/>
                          <a:cs typeface="Arial" panose="020B0604020202020204" pitchFamily="34" charset="0"/>
                        </a:rPr>
                        <a:t>nsf</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solidFill>
                      <a:schemeClr val="accent6">
                        <a:lumMod val="20000"/>
                        <a:lumOff val="80000"/>
                      </a:schemeClr>
                    </a:solidFill>
                  </a:tcPr>
                </a:tc>
                <a:tc>
                  <a:txBody>
                    <a:bodyPr/>
                    <a:lstStyle/>
                    <a:p>
                      <a:pPr algn="ctr" rtl="1" fontAlgn="b"/>
                      <a:r>
                        <a:rPr lang="ar-SA" sz="1400" b="1" u="none" strike="noStrike" dirty="0">
                          <a:latin typeface="Arial" panose="020B0604020202020204" pitchFamily="34" charset="0"/>
                          <a:cs typeface="Arial" panose="020B0604020202020204" pitchFamily="34" charset="0"/>
                        </a:rPr>
                        <a:t>حركة</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solidFill>
                      <a:schemeClr val="accent6">
                        <a:lumMod val="20000"/>
                        <a:lumOff val="80000"/>
                      </a:schemeClr>
                    </a:solidFill>
                  </a:tcPr>
                </a:tc>
                <a:tc>
                  <a:txBody>
                    <a:bodyPr/>
                    <a:lstStyle/>
                    <a:p>
                      <a:pPr algn="ctr" rtl="1" fontAlgn="b"/>
                      <a:r>
                        <a:rPr lang="ar-SA" sz="1400" b="1" u="none" strike="noStrike" dirty="0">
                          <a:latin typeface="Arial" panose="020B0604020202020204" pitchFamily="34" charset="0"/>
                          <a:cs typeface="Arial" panose="020B0604020202020204" pitchFamily="34" charset="0"/>
                        </a:rPr>
                        <a:t>تجهيزات فنية</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solidFill>
                      <a:schemeClr val="accent6">
                        <a:lumMod val="20000"/>
                        <a:lumOff val="80000"/>
                      </a:schemeClr>
                    </a:solidFill>
                  </a:tcPr>
                </a:tc>
                <a:tc>
                  <a:txBody>
                    <a:bodyPr/>
                    <a:lstStyle/>
                    <a:p>
                      <a:pPr algn="ctr" rtl="1" fontAlgn="b"/>
                      <a:r>
                        <a:rPr lang="ar-SA" sz="1400" b="1" u="none" strike="noStrike" dirty="0">
                          <a:latin typeface="Arial" panose="020B0604020202020204" pitchFamily="34" charset="0"/>
                          <a:cs typeface="Arial" panose="020B0604020202020204" pitchFamily="34" charset="0"/>
                        </a:rPr>
                        <a:t>جدران خارجية</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solidFill>
                      <a:schemeClr val="accent6">
                        <a:lumMod val="20000"/>
                        <a:lumOff val="80000"/>
                      </a:schemeClr>
                    </a:solidFill>
                  </a:tcPr>
                </a:tc>
                <a:tc>
                  <a:txBody>
                    <a:bodyPr/>
                    <a:lstStyle/>
                    <a:p>
                      <a:pPr algn="ctr" rtl="0" fontAlgn="b"/>
                      <a:r>
                        <a:rPr lang="en-US" sz="1400" b="1" u="none" strike="noStrike" dirty="0">
                          <a:latin typeface="Arial" panose="020B0604020202020204" pitchFamily="34" charset="0"/>
                          <a:cs typeface="Arial" panose="020B0604020202020204" pitchFamily="34" charset="0"/>
                        </a:rPr>
                        <a:t>Gsf</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solidFill>
                      <a:schemeClr val="accent6">
                        <a:lumMod val="20000"/>
                        <a:lumOff val="80000"/>
                      </a:schemeClr>
                    </a:solidFill>
                  </a:tcPr>
                </a:tc>
              </a:tr>
              <a:tr h="445755">
                <a:tc>
                  <a:txBody>
                    <a:bodyPr/>
                    <a:lstStyle/>
                    <a:p>
                      <a:pPr algn="ctr" rtl="1" fontAlgn="b"/>
                      <a:r>
                        <a:rPr lang="ar-OM" sz="1400" b="1" i="0" u="none" strike="noStrike" dirty="0" smtClean="0">
                          <a:solidFill>
                            <a:srgbClr val="000000"/>
                          </a:solidFill>
                          <a:latin typeface="Arial" panose="020B0604020202020204" pitchFamily="34" charset="0"/>
                          <a:cs typeface="Arial" panose="020B0604020202020204" pitchFamily="34" charset="0"/>
                        </a:rPr>
                        <a:t>1</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solidFill>
                      <a:schemeClr val="accent6">
                        <a:lumMod val="20000"/>
                        <a:lumOff val="80000"/>
                      </a:schemeClr>
                    </a:solidFill>
                  </a:tcPr>
                </a:tc>
                <a:tc>
                  <a:txBody>
                    <a:bodyPr/>
                    <a:lstStyle/>
                    <a:p>
                      <a:pPr algn="ctr" rtl="1" fontAlgn="b"/>
                      <a:r>
                        <a:rPr lang="ar-SA" sz="1400" u="none" strike="noStrike" dirty="0"/>
                        <a:t>غرف (3 طلاب)</a:t>
                      </a:r>
                      <a:endParaRPr lang="ar-SA" sz="1400" b="1"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tc>
                <a:tc>
                  <a:txBody>
                    <a:bodyPr/>
                    <a:lstStyle/>
                    <a:p>
                      <a:pPr algn="ctr" rtl="0" fontAlgn="b"/>
                      <a:r>
                        <a:rPr lang="ar-SA" sz="1400" u="none" strike="noStrike" dirty="0"/>
                        <a:t>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tc>
                <a:tc>
                  <a:txBody>
                    <a:bodyPr/>
                    <a:lstStyle/>
                    <a:p>
                      <a:pPr algn="ctr" rtl="0" fontAlgn="b"/>
                      <a:r>
                        <a:rPr lang="ar-SA" sz="1400" u="none" strike="noStrike" dirty="0"/>
                        <a:t>300</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tc>
                <a:tc>
                  <a:txBody>
                    <a:bodyPr/>
                    <a:lstStyle/>
                    <a:p>
                      <a:pPr algn="ctr" rtl="0" fontAlgn="b"/>
                      <a:r>
                        <a:rPr lang="ar-SA" sz="1400" u="none" strike="noStrike" dirty="0"/>
                        <a:t>3</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tc>
                <a:tc>
                  <a:txBody>
                    <a:bodyPr/>
                    <a:lstStyle/>
                    <a:p>
                      <a:pPr algn="ctr" rtl="0" fontAlgn="b"/>
                      <a:r>
                        <a:rPr lang="ar-SA" sz="1400" u="none" strike="noStrike" dirty="0"/>
                        <a:t>100</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tc>
                <a:tc>
                  <a:txBody>
                    <a:bodyPr/>
                    <a:lstStyle/>
                    <a:p>
                      <a:pPr algn="ctr" rtl="0" fontAlgn="b"/>
                      <a:r>
                        <a:rPr lang="ar-SA" sz="1400" u="none" strike="noStrike" dirty="0"/>
                        <a:t>14</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tc>
                <a:tc>
                  <a:txBody>
                    <a:bodyPr/>
                    <a:lstStyle/>
                    <a:p>
                      <a:pPr algn="ctr" rtl="0" fontAlgn="b"/>
                      <a:r>
                        <a:rPr lang="ar-SA" sz="1400" u="none" strike="noStrike" dirty="0"/>
                        <a:t>1400</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tc>
                <a:tc>
                  <a:txBody>
                    <a:bodyPr/>
                    <a:lstStyle/>
                    <a:p>
                      <a:pPr algn="ctr" rtl="0" fontAlgn="b"/>
                      <a:r>
                        <a:rPr lang="ar-SA" sz="1400" u="none" strike="noStrike" dirty="0"/>
                        <a:t>1.3</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tc>
                <a:tc>
                  <a:txBody>
                    <a:bodyPr/>
                    <a:lstStyle/>
                    <a:p>
                      <a:pPr algn="ctr" rtl="0" fontAlgn="b"/>
                      <a:r>
                        <a:rPr lang="ar-SA" sz="1400" u="none" strike="noStrike" dirty="0"/>
                        <a:t>1.1</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tc>
                <a:tc>
                  <a:txBody>
                    <a:bodyPr/>
                    <a:lstStyle/>
                    <a:p>
                      <a:pPr algn="ctr" rtl="0" fontAlgn="b"/>
                      <a:r>
                        <a:rPr lang="ar-SA" sz="1400" u="none" strike="noStrike" dirty="0"/>
                        <a:t>1.02</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tc>
                <a:tc>
                  <a:txBody>
                    <a:bodyPr/>
                    <a:lstStyle/>
                    <a:p>
                      <a:pPr algn="ctr" rtl="0" fontAlgn="b"/>
                      <a:r>
                        <a:rPr lang="ar-SA" sz="1400" u="none" strike="noStrike" dirty="0"/>
                        <a:t>2042.04</a:t>
                      </a:r>
                      <a:endParaRPr lang="ar-SA" sz="1400" b="0" i="0" u="none" strike="noStrike" dirty="0">
                        <a:solidFill>
                          <a:srgbClr val="000000"/>
                        </a:solidFill>
                        <a:latin typeface="Arial" panose="020B0604020202020204" pitchFamily="34" charset="0"/>
                        <a:cs typeface="Arial" panose="020B0604020202020204" pitchFamily="34" charset="0"/>
                      </a:endParaRPr>
                    </a:p>
                  </a:txBody>
                  <a:tcPr marL="4975" marR="4975" marT="4975" marB="0" anchor="ctr"/>
                </a:tc>
              </a:tr>
            </a:tbl>
          </a:graphicData>
        </a:graphic>
      </p:graphicFrame>
      <p:sp>
        <p:nvSpPr>
          <p:cNvPr id="8" name="Rectangle 7"/>
          <p:cNvSpPr/>
          <p:nvPr/>
        </p:nvSpPr>
        <p:spPr>
          <a:xfrm>
            <a:off x="6436311" y="109076"/>
            <a:ext cx="3469689"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ثالثاً :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الجزء السكني</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
        <p:nvSpPr>
          <p:cNvPr id="9" name="مربع نص 5"/>
          <p:cNvSpPr txBox="1"/>
          <p:nvPr/>
        </p:nvSpPr>
        <p:spPr>
          <a:xfrm>
            <a:off x="6436311" y="651435"/>
            <a:ext cx="3375560" cy="369332"/>
          </a:xfrm>
          <a:prstGeom prst="rect">
            <a:avLst/>
          </a:prstGeom>
          <a:noFill/>
          <a:ln w="9525">
            <a:noFill/>
            <a:miter lim="800000"/>
            <a:headEnd/>
            <a:tailEnd/>
          </a:ln>
          <a:effectLst/>
        </p:spPr>
        <p:txBody>
          <a:bodyPr wrap="square" rtlCol="1">
            <a:spAutoFit/>
          </a:bodyPr>
          <a:lstStyle/>
          <a:p>
            <a:pPr marL="342900" indent="-342900">
              <a:buFont typeface="Wingdings" panose="05000000000000000000" pitchFamily="2" charset="2"/>
              <a:buChar char="v"/>
            </a:pPr>
            <a:r>
              <a:rPr lang="ar-OM" dirty="0" smtClean="0">
                <a:solidFill>
                  <a:schemeClr val="accent6">
                    <a:lumMod val="75000"/>
                  </a:schemeClr>
                </a:solidFill>
                <a:latin typeface="Arial" panose="020B0604020202020204" pitchFamily="34" charset="0"/>
                <a:cs typeface="Arial" panose="020B0604020202020204" pitchFamily="34" charset="0"/>
              </a:rPr>
              <a:t>مساحات الجزء الإداري السكني.</a:t>
            </a:r>
            <a:endParaRPr lang="ar-EG" dirty="0">
              <a:solidFill>
                <a:schemeClr val="accent6">
                  <a:lumMod val="75000"/>
                </a:schemeClr>
              </a:solidFill>
              <a:latin typeface="Arial" panose="020B0604020202020204" pitchFamily="34" charset="0"/>
              <a:cs typeface="Arial" panose="020B0604020202020204" pitchFamily="34" charset="0"/>
            </a:endParaRPr>
          </a:p>
        </p:txBody>
      </p:sp>
      <p:sp>
        <p:nvSpPr>
          <p:cNvPr id="10" name="مربع نص 5"/>
          <p:cNvSpPr txBox="1"/>
          <p:nvPr/>
        </p:nvSpPr>
        <p:spPr>
          <a:xfrm>
            <a:off x="6436311" y="3621538"/>
            <a:ext cx="3375560" cy="369332"/>
          </a:xfrm>
          <a:prstGeom prst="rect">
            <a:avLst/>
          </a:prstGeom>
          <a:noFill/>
          <a:ln w="9525">
            <a:noFill/>
            <a:miter lim="800000"/>
            <a:headEnd/>
            <a:tailEnd/>
          </a:ln>
          <a:effectLst/>
        </p:spPr>
        <p:txBody>
          <a:bodyPr wrap="square" rtlCol="1">
            <a:spAutoFit/>
          </a:bodyPr>
          <a:lstStyle/>
          <a:p>
            <a:pPr marL="342900" indent="-342900">
              <a:buFont typeface="Wingdings" panose="05000000000000000000" pitchFamily="2" charset="2"/>
              <a:buChar char="v"/>
            </a:pPr>
            <a:r>
              <a:rPr lang="ar-OM" dirty="0" smtClean="0">
                <a:solidFill>
                  <a:schemeClr val="accent6">
                    <a:lumMod val="75000"/>
                  </a:schemeClr>
                </a:solidFill>
                <a:latin typeface="Arial" panose="020B0604020202020204" pitchFamily="34" charset="0"/>
                <a:cs typeface="Arial" panose="020B0604020202020204" pitchFamily="34" charset="0"/>
              </a:rPr>
              <a:t>مساحات الغرف ودورات المياه .</a:t>
            </a:r>
            <a:endParaRPr lang="ar-EG" dirty="0">
              <a:solidFill>
                <a:schemeClr val="accent6">
                  <a:lumMod val="75000"/>
                </a:schemeClr>
              </a:solidFill>
              <a:latin typeface="Arial" panose="020B0604020202020204" pitchFamily="34" charset="0"/>
              <a:cs typeface="Arial" panose="020B0604020202020204" pitchFamily="34" charset="0"/>
            </a:endParaRPr>
          </a:p>
        </p:txBody>
      </p:sp>
      <p:sp>
        <p:nvSpPr>
          <p:cNvPr id="11" name="Rectangle 10"/>
          <p:cNvSpPr/>
          <p:nvPr/>
        </p:nvSpPr>
        <p:spPr>
          <a:xfrm>
            <a:off x="1743958" y="5414226"/>
            <a:ext cx="8162041" cy="646331"/>
          </a:xfrm>
          <a:prstGeom prst="rect">
            <a:avLst/>
          </a:prstGeom>
          <a:solidFill>
            <a:schemeClr val="bg1"/>
          </a:solidFill>
        </p:spPr>
        <p:txBody>
          <a:bodyPr wrap="square" lIns="91440" tIns="45720" rIns="91440" bIns="45720">
            <a:spAutoFit/>
          </a:bodyPr>
          <a:lstStyle/>
          <a:p>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المساحة الإجمالية لسكن الطلاب = 2521.4 م2 </a:t>
            </a:r>
          </a:p>
          <a:p>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ومع احتساب جزئية سكن الطالبات يصبح اجمالي الجزء السكني = 5042.7 م2</a:t>
            </a:r>
            <a:r>
              <a:rPr lang="ar-OM" b="1"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a:t>
            </a:r>
            <a:endPar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0604185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2"/>
          <p:cNvGraphicFramePr>
            <a:graphicFrameLocks noGrp="1"/>
          </p:cNvGraphicFramePr>
          <p:nvPr>
            <p:extLst>
              <p:ext uri="{D42A27DB-BD31-4B8C-83A1-F6EECF244321}">
                <p14:modId xmlns:p14="http://schemas.microsoft.com/office/powerpoint/2010/main" val="1672719908"/>
              </p:ext>
            </p:extLst>
          </p:nvPr>
        </p:nvGraphicFramePr>
        <p:xfrm>
          <a:off x="754145" y="1667272"/>
          <a:ext cx="8850337" cy="3333682"/>
        </p:xfrm>
        <a:graphic>
          <a:graphicData uri="http://schemas.openxmlformats.org/drawingml/2006/table">
            <a:tbl>
              <a:tblPr rtl="1" firstRow="1" bandRow="1">
                <a:tableStyleId>{E8B1032C-EA38-4F05-BA0D-38AFFFC7BED3}</a:tableStyleId>
              </a:tblPr>
              <a:tblGrid>
                <a:gridCol w="348607"/>
                <a:gridCol w="2006662"/>
                <a:gridCol w="1216058"/>
                <a:gridCol w="876692"/>
                <a:gridCol w="1055803"/>
                <a:gridCol w="1282045"/>
                <a:gridCol w="2064470"/>
              </a:tblGrid>
              <a:tr h="717309">
                <a:tc>
                  <a:txBody>
                    <a:bodyPr/>
                    <a:lstStyle/>
                    <a:p>
                      <a:pPr algn="ctr" rtl="1"/>
                      <a:r>
                        <a:rPr lang="ar-SA" sz="1400" b="1" dirty="0" smtClean="0">
                          <a:latin typeface="Arial" panose="020B0604020202020204" pitchFamily="34" charset="0"/>
                          <a:cs typeface="Arial" panose="020B0604020202020204" pitchFamily="34" charset="0"/>
                        </a:rPr>
                        <a:t>م</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b="1" dirty="0" smtClean="0">
                          <a:latin typeface="Arial" panose="020B0604020202020204" pitchFamily="34" charset="0"/>
                          <a:cs typeface="Arial" panose="020B0604020202020204" pitchFamily="34" charset="0"/>
                        </a:rPr>
                        <a:t>عناصر الفراغ</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b="1" dirty="0" smtClean="0">
                          <a:latin typeface="Arial" panose="020B0604020202020204" pitchFamily="34" charset="0"/>
                          <a:cs typeface="Arial" panose="020B0604020202020204" pitchFamily="34" charset="0"/>
                        </a:rPr>
                        <a:t>المساحة للمستخدم م2</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b="1" dirty="0" smtClean="0">
                          <a:latin typeface="Arial" panose="020B0604020202020204" pitchFamily="34" charset="0"/>
                          <a:cs typeface="Arial" panose="020B0604020202020204" pitchFamily="34" charset="0"/>
                        </a:rPr>
                        <a:t>عدد المستخدمين</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b="1" dirty="0" smtClean="0">
                          <a:latin typeface="Arial" panose="020B0604020202020204" pitchFamily="34" charset="0"/>
                          <a:cs typeface="Arial" panose="020B0604020202020204" pitchFamily="34" charset="0"/>
                        </a:rPr>
                        <a:t>مساحة الفراغ الواحد</a:t>
                      </a:r>
                      <a:r>
                        <a:rPr lang="ar-SA" sz="1400" b="1" baseline="0" dirty="0" smtClean="0">
                          <a:latin typeface="Arial" panose="020B0604020202020204" pitchFamily="34" charset="0"/>
                          <a:cs typeface="Arial" panose="020B0604020202020204" pitchFamily="34" charset="0"/>
                        </a:rPr>
                        <a:t> </a:t>
                      </a:r>
                      <a:r>
                        <a:rPr lang="ar-OM" sz="1400" b="1" baseline="0" dirty="0" smtClean="0">
                          <a:latin typeface="Arial" panose="020B0604020202020204" pitchFamily="34" charset="0"/>
                          <a:cs typeface="Arial" panose="020B0604020202020204" pitchFamily="34" charset="0"/>
                        </a:rPr>
                        <a:t>م2</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b="1" dirty="0" smtClean="0">
                          <a:latin typeface="Arial" panose="020B0604020202020204" pitchFamily="34" charset="0"/>
                          <a:cs typeface="Arial" panose="020B0604020202020204" pitchFamily="34" charset="0"/>
                        </a:rPr>
                        <a:t>عدد</a:t>
                      </a:r>
                      <a:r>
                        <a:rPr lang="ar-SA" sz="1400" b="1" baseline="0" dirty="0" smtClean="0">
                          <a:latin typeface="Arial" panose="020B0604020202020204" pitchFamily="34" charset="0"/>
                          <a:cs typeface="Arial" panose="020B0604020202020204" pitchFamily="34" charset="0"/>
                        </a:rPr>
                        <a:t> الفراغات</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b="1" dirty="0" smtClean="0">
                          <a:latin typeface="Arial" panose="020B0604020202020204" pitchFamily="34" charset="0"/>
                          <a:cs typeface="Arial" panose="020B0604020202020204" pitchFamily="34" charset="0"/>
                        </a:rPr>
                        <a:t>إجمالي المساحة </a:t>
                      </a:r>
                      <a:r>
                        <a:rPr lang="ar-OM" sz="1400" b="1" dirty="0" smtClean="0">
                          <a:latin typeface="Arial" panose="020B0604020202020204" pitchFamily="34" charset="0"/>
                          <a:cs typeface="Arial" panose="020B0604020202020204" pitchFamily="34" charset="0"/>
                        </a:rPr>
                        <a:t>م2</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r>
              <a:tr h="379446">
                <a:tc>
                  <a:txBody>
                    <a:bodyPr/>
                    <a:lstStyle/>
                    <a:p>
                      <a:pPr algn="ctr" rtl="1"/>
                      <a:r>
                        <a:rPr lang="ar-SA" sz="1400" b="1" dirty="0" smtClean="0">
                          <a:latin typeface="Arial" panose="020B0604020202020204" pitchFamily="34" charset="0"/>
                          <a:cs typeface="Arial" panose="020B0604020202020204" pitchFamily="34" charset="0"/>
                        </a:rPr>
                        <a:t>1</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مصلى الرجال</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1.2</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400</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480</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1</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480</a:t>
                      </a:r>
                      <a:endParaRPr lang="ar-SA" sz="1400" dirty="0">
                        <a:latin typeface="Arial" panose="020B0604020202020204" pitchFamily="34" charset="0"/>
                        <a:cs typeface="Arial" panose="020B0604020202020204" pitchFamily="34" charset="0"/>
                      </a:endParaRPr>
                    </a:p>
                  </a:txBody>
                  <a:tcPr anchor="ctr">
                    <a:noFill/>
                  </a:tcPr>
                </a:tc>
              </a:tr>
              <a:tr h="384526">
                <a:tc>
                  <a:txBody>
                    <a:bodyPr/>
                    <a:lstStyle/>
                    <a:p>
                      <a:pPr algn="ctr" rtl="1"/>
                      <a:r>
                        <a:rPr lang="ar-SA" sz="1400" b="1" dirty="0" smtClean="0">
                          <a:latin typeface="Arial" panose="020B0604020202020204" pitchFamily="34" charset="0"/>
                          <a:cs typeface="Arial" panose="020B0604020202020204" pitchFamily="34" charset="0"/>
                        </a:rPr>
                        <a:t>2</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مصلى النساء</a:t>
                      </a:r>
                      <a:endParaRPr lang="ar-SA" sz="1400" dirty="0">
                        <a:latin typeface="Arial" panose="020B0604020202020204" pitchFamily="34" charset="0"/>
                        <a:cs typeface="Arial" panose="020B0604020202020204" pitchFamily="34" charset="0"/>
                      </a:endParaRPr>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1400" dirty="0" smtClean="0">
                          <a:latin typeface="Arial" panose="020B0604020202020204" pitchFamily="34" charset="0"/>
                          <a:cs typeface="Arial" panose="020B0604020202020204" pitchFamily="34" charset="0"/>
                        </a:rPr>
                        <a:t>1.2</a:t>
                      </a:r>
                    </a:p>
                  </a:txBody>
                  <a:tcPr anchor="ctr"/>
                </a:tc>
                <a:tc>
                  <a:txBody>
                    <a:bodyPr/>
                    <a:lstStyle/>
                    <a:p>
                      <a:pPr algn="ctr" rtl="1"/>
                      <a:r>
                        <a:rPr lang="ar-SA" sz="1400" dirty="0" smtClean="0">
                          <a:latin typeface="Arial" panose="020B0604020202020204" pitchFamily="34" charset="0"/>
                          <a:cs typeface="Arial" panose="020B0604020202020204" pitchFamily="34" charset="0"/>
                        </a:rPr>
                        <a:t>300</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360</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1</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360</a:t>
                      </a:r>
                      <a:endParaRPr lang="ar-SA" sz="1400" dirty="0">
                        <a:latin typeface="Arial" panose="020B0604020202020204" pitchFamily="34" charset="0"/>
                        <a:cs typeface="Arial" panose="020B0604020202020204" pitchFamily="34" charset="0"/>
                      </a:endParaRPr>
                    </a:p>
                  </a:txBody>
                  <a:tcPr anchor="ctr"/>
                </a:tc>
              </a:tr>
              <a:tr h="379446">
                <a:tc>
                  <a:txBody>
                    <a:bodyPr/>
                    <a:lstStyle/>
                    <a:p>
                      <a:pPr algn="ctr" rtl="1"/>
                      <a:r>
                        <a:rPr lang="ar-SA" sz="1400" b="1" dirty="0" smtClean="0">
                          <a:latin typeface="Arial" panose="020B0604020202020204" pitchFamily="34" charset="0"/>
                          <a:cs typeface="Arial" panose="020B0604020202020204" pitchFamily="34" charset="0"/>
                        </a:rPr>
                        <a:t>3</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صحن المسجد</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OM" sz="1400" dirty="0" smtClean="0">
                          <a:latin typeface="Arial" panose="020B0604020202020204" pitchFamily="34" charset="0"/>
                          <a:cs typeface="Arial" panose="020B0604020202020204" pitchFamily="34" charset="0"/>
                        </a:rPr>
                        <a:t>ــــــــ</a:t>
                      </a:r>
                      <a:endParaRPr lang="ar-SA" sz="1400" dirty="0">
                        <a:latin typeface="Arial" panose="020B0604020202020204" pitchFamily="34" charset="0"/>
                        <a:cs typeface="Arial" panose="020B0604020202020204" pitchFamily="34" charset="0"/>
                      </a:endParaRPr>
                    </a:p>
                  </a:txBody>
                  <a:tcPr anchor="ctr">
                    <a:no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OM" sz="1400" dirty="0" smtClean="0">
                          <a:latin typeface="Arial" panose="020B0604020202020204" pitchFamily="34" charset="0"/>
                          <a:cs typeface="+mn-cs"/>
                        </a:rPr>
                        <a:t>ــــــــ</a:t>
                      </a:r>
                      <a:endParaRPr lang="ar-SA" sz="1400" dirty="0" smtClean="0">
                        <a:latin typeface="Arial" panose="020B0604020202020204" pitchFamily="34" charset="0"/>
                        <a:cs typeface="+mn-cs"/>
                      </a:endParaRPr>
                    </a:p>
                  </a:txBody>
                  <a:tcPr anchor="ctr">
                    <a:no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OM" sz="1400" dirty="0" smtClean="0">
                          <a:latin typeface="Arial" panose="020B0604020202020204" pitchFamily="34" charset="0"/>
                          <a:cs typeface="+mn-cs"/>
                        </a:rPr>
                        <a:t>ــــــــ</a:t>
                      </a:r>
                      <a:endParaRPr lang="ar-SA" sz="1400" dirty="0" smtClean="0">
                        <a:latin typeface="Arial" panose="020B0604020202020204" pitchFamily="34" charset="0"/>
                        <a:cs typeface="+mn-cs"/>
                      </a:endParaRPr>
                    </a:p>
                  </a:txBody>
                  <a:tcPr anchor="ctr">
                    <a:noFill/>
                  </a:tcPr>
                </a:tc>
                <a:tc>
                  <a:txBody>
                    <a:bodyPr/>
                    <a:lstStyle/>
                    <a:p>
                      <a:pPr algn="ctr" rtl="1"/>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300</a:t>
                      </a:r>
                      <a:endParaRPr lang="ar-SA" sz="1400" dirty="0">
                        <a:latin typeface="Arial" panose="020B0604020202020204" pitchFamily="34" charset="0"/>
                        <a:cs typeface="Arial" panose="020B0604020202020204" pitchFamily="34" charset="0"/>
                      </a:endParaRPr>
                    </a:p>
                  </a:txBody>
                  <a:tcPr anchor="ctr">
                    <a:noFill/>
                  </a:tcPr>
                </a:tc>
              </a:tr>
              <a:tr h="405435">
                <a:tc>
                  <a:txBody>
                    <a:bodyPr/>
                    <a:lstStyle/>
                    <a:p>
                      <a:pPr algn="ctr" rtl="1"/>
                      <a:r>
                        <a:rPr lang="ar-SA" sz="1400" b="1" dirty="0" smtClean="0">
                          <a:latin typeface="Arial" panose="020B0604020202020204" pitchFamily="34" charset="0"/>
                          <a:cs typeface="Arial" panose="020B0604020202020204" pitchFamily="34" charset="0"/>
                        </a:rPr>
                        <a:t>4</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دورات مياه و</a:t>
                      </a:r>
                      <a:r>
                        <a:rPr lang="ar-OM" sz="1400" dirty="0" smtClean="0">
                          <a:latin typeface="Arial" panose="020B0604020202020204" pitchFamily="34" charset="0"/>
                          <a:cs typeface="Arial" panose="020B0604020202020204" pitchFamily="34" charset="0"/>
                        </a:rPr>
                        <a:t> </a:t>
                      </a:r>
                      <a:r>
                        <a:rPr lang="ar-SA" sz="1400" dirty="0" smtClean="0">
                          <a:latin typeface="Arial" panose="020B0604020202020204" pitchFamily="34" charset="0"/>
                          <a:cs typeface="Arial" panose="020B0604020202020204" pitchFamily="34" charset="0"/>
                        </a:rPr>
                        <a:t>مواضئ</a:t>
                      </a:r>
                      <a:r>
                        <a:rPr lang="ar-SA" sz="1400" baseline="0" dirty="0" smtClean="0">
                          <a:latin typeface="Arial" panose="020B0604020202020204" pitchFamily="34" charset="0"/>
                          <a:cs typeface="Arial" panose="020B0604020202020204" pitchFamily="34" charset="0"/>
                        </a:rPr>
                        <a:t> </a:t>
                      </a:r>
                      <a:r>
                        <a:rPr lang="ar-OM" sz="1400" baseline="0" dirty="0" smtClean="0">
                          <a:latin typeface="Arial" panose="020B0604020202020204" pitchFamily="34" charset="0"/>
                          <a:cs typeface="Arial" panose="020B0604020202020204" pitchFamily="34" charset="0"/>
                        </a:rPr>
                        <a:t>ا</a:t>
                      </a:r>
                      <a:r>
                        <a:rPr lang="ar-SA" sz="1400" baseline="0" dirty="0" smtClean="0">
                          <a:latin typeface="Arial" panose="020B0604020202020204" pitchFamily="34" charset="0"/>
                          <a:cs typeface="Arial" panose="020B0604020202020204" pitchFamily="34" charset="0"/>
                        </a:rPr>
                        <a:t>لرجال</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3</a:t>
                      </a:r>
                      <a:endParaRPr lang="ar-SA"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OM" sz="1400" dirty="0" smtClean="0">
                          <a:latin typeface="Arial" panose="020B0604020202020204" pitchFamily="34" charset="0"/>
                          <a:cs typeface="+mn-cs"/>
                        </a:rPr>
                        <a:t>ــــــــ</a:t>
                      </a:r>
                      <a:endParaRPr lang="ar-SA" sz="1400" dirty="0" smtClean="0">
                        <a:latin typeface="Arial" panose="020B0604020202020204" pitchFamily="34" charset="0"/>
                        <a:cs typeface="+mn-cs"/>
                      </a:endParaRP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OM" sz="1400" dirty="0" smtClean="0">
                          <a:latin typeface="Arial" panose="020B0604020202020204" pitchFamily="34" charset="0"/>
                          <a:cs typeface="+mn-cs"/>
                        </a:rPr>
                        <a:t>ــــــــ</a:t>
                      </a:r>
                      <a:endParaRPr lang="ar-SA" sz="1400" dirty="0" smtClean="0">
                        <a:latin typeface="Arial" panose="020B0604020202020204" pitchFamily="34" charset="0"/>
                        <a:cs typeface="+mn-cs"/>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10</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30</a:t>
                      </a:r>
                      <a:endParaRPr lang="ar-SA" sz="1400" dirty="0">
                        <a:latin typeface="Arial" panose="020B0604020202020204" pitchFamily="34" charset="0"/>
                        <a:cs typeface="Arial" panose="020B0604020202020204" pitchFamily="34" charset="0"/>
                      </a:endParaRPr>
                    </a:p>
                  </a:txBody>
                  <a:tcPr anchor="ctr"/>
                </a:tc>
              </a:tr>
              <a:tr h="308628">
                <a:tc>
                  <a:txBody>
                    <a:bodyPr/>
                    <a:lstStyle/>
                    <a:p>
                      <a:pPr algn="ctr" rtl="1"/>
                      <a:r>
                        <a:rPr lang="ar-SA" sz="1400" b="1" dirty="0" smtClean="0">
                          <a:latin typeface="Arial" panose="020B0604020202020204" pitchFamily="34" charset="0"/>
                          <a:cs typeface="Arial" panose="020B0604020202020204" pitchFamily="34" charset="0"/>
                        </a:rPr>
                        <a:t>5</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1400" dirty="0" smtClean="0">
                          <a:latin typeface="Arial" panose="020B0604020202020204" pitchFamily="34" charset="0"/>
                          <a:cs typeface="Arial" panose="020B0604020202020204" pitchFamily="34" charset="0"/>
                        </a:rPr>
                        <a:t>دورات مياه و</a:t>
                      </a:r>
                      <a:r>
                        <a:rPr lang="ar-OM" sz="1400" dirty="0" smtClean="0">
                          <a:latin typeface="Arial" panose="020B0604020202020204" pitchFamily="34" charset="0"/>
                          <a:cs typeface="Arial" panose="020B0604020202020204" pitchFamily="34" charset="0"/>
                        </a:rPr>
                        <a:t> </a:t>
                      </a:r>
                      <a:r>
                        <a:rPr lang="ar-SA" sz="1400" dirty="0" smtClean="0">
                          <a:latin typeface="Arial" panose="020B0604020202020204" pitchFamily="34" charset="0"/>
                          <a:cs typeface="Arial" panose="020B0604020202020204" pitchFamily="34" charset="0"/>
                        </a:rPr>
                        <a:t>مواضئ</a:t>
                      </a:r>
                      <a:r>
                        <a:rPr lang="ar-OM" sz="1400" baseline="0" dirty="0" smtClean="0">
                          <a:latin typeface="Arial" panose="020B0604020202020204" pitchFamily="34" charset="0"/>
                          <a:cs typeface="Arial" panose="020B0604020202020204" pitchFamily="34" charset="0"/>
                        </a:rPr>
                        <a:t> النساء</a:t>
                      </a:r>
                      <a:endParaRPr lang="ar-SA" sz="1400" dirty="0" smtClean="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3</a:t>
                      </a:r>
                      <a:endParaRPr lang="ar-SA" sz="1400" dirty="0">
                        <a:latin typeface="Arial" panose="020B0604020202020204" pitchFamily="34" charset="0"/>
                        <a:cs typeface="Arial" panose="020B0604020202020204" pitchFamily="34" charset="0"/>
                      </a:endParaRPr>
                    </a:p>
                  </a:txBody>
                  <a:tcPr anchor="ctr">
                    <a:no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OM" sz="1400" dirty="0" smtClean="0">
                          <a:latin typeface="Arial" panose="020B0604020202020204" pitchFamily="34" charset="0"/>
                          <a:cs typeface="+mn-cs"/>
                        </a:rPr>
                        <a:t>ــــــــ</a:t>
                      </a:r>
                      <a:endParaRPr lang="ar-SA" sz="1400" dirty="0" smtClean="0">
                        <a:latin typeface="Arial" panose="020B0604020202020204" pitchFamily="34" charset="0"/>
                        <a:cs typeface="+mn-cs"/>
                      </a:endParaRPr>
                    </a:p>
                  </a:txBody>
                  <a:tcPr anchor="ctr">
                    <a:no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OM" sz="1400" dirty="0" smtClean="0">
                          <a:latin typeface="Arial" panose="020B0604020202020204" pitchFamily="34" charset="0"/>
                          <a:cs typeface="+mn-cs"/>
                        </a:rPr>
                        <a:t>ــــــــ</a:t>
                      </a:r>
                      <a:endParaRPr lang="ar-SA" sz="1400" dirty="0" smtClean="0">
                        <a:latin typeface="Arial" panose="020B0604020202020204" pitchFamily="34" charset="0"/>
                        <a:cs typeface="+mn-cs"/>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5</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15</a:t>
                      </a:r>
                      <a:endParaRPr lang="ar-SA" sz="1400" dirty="0">
                        <a:latin typeface="Arial" panose="020B0604020202020204" pitchFamily="34" charset="0"/>
                        <a:cs typeface="Arial" panose="020B0604020202020204" pitchFamily="34" charset="0"/>
                      </a:endParaRPr>
                    </a:p>
                  </a:txBody>
                  <a:tcPr anchor="ctr">
                    <a:noFill/>
                  </a:tcPr>
                </a:tc>
              </a:tr>
              <a:tr h="379446">
                <a:tc>
                  <a:txBody>
                    <a:bodyPr/>
                    <a:lstStyle/>
                    <a:p>
                      <a:pPr algn="ctr" rtl="1"/>
                      <a:r>
                        <a:rPr lang="ar-SA" sz="1400" b="1" dirty="0" smtClean="0">
                          <a:latin typeface="Arial" panose="020B0604020202020204" pitchFamily="34" charset="0"/>
                          <a:cs typeface="Arial" panose="020B0604020202020204" pitchFamily="34" charset="0"/>
                        </a:rPr>
                        <a:t>6</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مخزن</a:t>
                      </a:r>
                      <a:r>
                        <a:rPr lang="ar-SA" sz="1400" baseline="0" dirty="0" smtClean="0">
                          <a:latin typeface="Arial" panose="020B0604020202020204" pitchFamily="34" charset="0"/>
                          <a:cs typeface="Arial" panose="020B0604020202020204" pitchFamily="34" charset="0"/>
                        </a:rPr>
                        <a:t> المسجد</a:t>
                      </a:r>
                      <a:endParaRPr lang="ar-SA"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OM" sz="1400" dirty="0" smtClean="0">
                          <a:latin typeface="Arial" panose="020B0604020202020204" pitchFamily="34" charset="0"/>
                          <a:cs typeface="+mn-cs"/>
                        </a:rPr>
                        <a:t>ــــــــ</a:t>
                      </a:r>
                      <a:endParaRPr lang="ar-SA" sz="1400" dirty="0" smtClean="0">
                        <a:latin typeface="Arial" panose="020B0604020202020204" pitchFamily="34" charset="0"/>
                        <a:cs typeface="+mn-cs"/>
                      </a:endParaRP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OM" sz="1400" dirty="0" smtClean="0">
                          <a:latin typeface="Arial" panose="020B0604020202020204" pitchFamily="34" charset="0"/>
                          <a:cs typeface="+mn-cs"/>
                        </a:rPr>
                        <a:t>ــــــــ</a:t>
                      </a:r>
                      <a:endParaRPr lang="ar-SA" sz="1400" dirty="0" smtClean="0">
                        <a:latin typeface="Arial" panose="020B0604020202020204" pitchFamily="34" charset="0"/>
                        <a:cs typeface="+mn-cs"/>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40</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1</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40</a:t>
                      </a:r>
                      <a:endParaRPr lang="ar-SA" sz="1400" dirty="0">
                        <a:latin typeface="Arial" panose="020B0604020202020204" pitchFamily="34" charset="0"/>
                        <a:cs typeface="Arial" panose="020B0604020202020204" pitchFamily="34" charset="0"/>
                      </a:endParaRPr>
                    </a:p>
                  </a:txBody>
                  <a:tcPr anchor="ctr"/>
                </a:tc>
              </a:tr>
              <a:tr h="379446">
                <a:tc gridSpan="6">
                  <a:txBody>
                    <a:bodyPr/>
                    <a:lstStyle/>
                    <a:p>
                      <a:pPr algn="ctr" rtl="1"/>
                      <a:r>
                        <a:rPr lang="ar-SA" sz="1400" b="1" dirty="0" smtClean="0">
                          <a:latin typeface="Arial" panose="020B0604020202020204" pitchFamily="34" charset="0"/>
                          <a:cs typeface="Arial" panose="020B0604020202020204" pitchFamily="34" charset="0"/>
                        </a:rPr>
                        <a:t>الإجمــــــــــــــــــــــــــــالي</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hMerge="1">
                  <a:txBody>
                    <a:bodyPr/>
                    <a:lstStyle/>
                    <a:p>
                      <a:pPr rtl="1"/>
                      <a:endParaRPr lang="ar-SA" dirty="0"/>
                    </a:p>
                  </a:txBody>
                  <a:tcPr/>
                </a:tc>
                <a:tc hMerge="1">
                  <a:txBody>
                    <a:bodyPr/>
                    <a:lstStyle/>
                    <a:p>
                      <a:pPr rtl="1"/>
                      <a:endParaRPr lang="ar-SA" dirty="0"/>
                    </a:p>
                  </a:txBody>
                  <a:tcPr/>
                </a:tc>
                <a:tc hMerge="1">
                  <a:txBody>
                    <a:bodyPr/>
                    <a:lstStyle/>
                    <a:p>
                      <a:pPr rtl="1"/>
                      <a:endParaRPr lang="ar-SA" dirty="0"/>
                    </a:p>
                  </a:txBody>
                  <a:tcPr/>
                </a:tc>
                <a:tc hMerge="1">
                  <a:txBody>
                    <a:bodyPr/>
                    <a:lstStyle/>
                    <a:p>
                      <a:pPr rtl="1"/>
                      <a:endParaRPr lang="ar-SA" dirty="0"/>
                    </a:p>
                  </a:txBody>
                  <a:tcPr/>
                </a:tc>
                <a:tc hMerge="1">
                  <a:txBody>
                    <a:bodyPr/>
                    <a:lstStyle/>
                    <a:p>
                      <a:pPr rtl="1"/>
                      <a:endParaRPr lang="ar-SA" dirty="0"/>
                    </a:p>
                  </a:txBody>
                  <a:tcPr/>
                </a:tc>
                <a:tc>
                  <a:txBody>
                    <a:bodyPr/>
                    <a:lstStyle/>
                    <a:p>
                      <a:pPr algn="ctr" rtl="1"/>
                      <a:r>
                        <a:rPr lang="ar-OM" dirty="0" smtClean="0"/>
                        <a:t>1225</a:t>
                      </a:r>
                      <a:endParaRPr lang="ar-SA" dirty="0"/>
                    </a:p>
                  </a:txBody>
                  <a:tcPr anchor="ctr">
                    <a:solidFill>
                      <a:schemeClr val="accent6">
                        <a:lumMod val="20000"/>
                        <a:lumOff val="80000"/>
                      </a:schemeClr>
                    </a:solidFill>
                  </a:tcPr>
                </a:tc>
              </a:tr>
            </a:tbl>
          </a:graphicData>
        </a:graphic>
      </p:graphicFrame>
      <p:sp>
        <p:nvSpPr>
          <p:cNvPr id="5" name="Rectangle 4"/>
          <p:cNvSpPr/>
          <p:nvPr/>
        </p:nvSpPr>
        <p:spPr>
          <a:xfrm>
            <a:off x="6436311" y="109076"/>
            <a:ext cx="3469689"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رابعاً :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الجزء الخدمي</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
        <p:nvSpPr>
          <p:cNvPr id="6" name="مربع نص 5"/>
          <p:cNvSpPr txBox="1"/>
          <p:nvPr/>
        </p:nvSpPr>
        <p:spPr>
          <a:xfrm>
            <a:off x="6445738" y="726851"/>
            <a:ext cx="3375560" cy="369332"/>
          </a:xfrm>
          <a:prstGeom prst="rect">
            <a:avLst/>
          </a:prstGeom>
          <a:noFill/>
          <a:ln w="9525">
            <a:noFill/>
            <a:miter lim="800000"/>
            <a:headEnd/>
            <a:tailEnd/>
          </a:ln>
          <a:effectLst/>
        </p:spPr>
        <p:txBody>
          <a:bodyPr wrap="square" rtlCol="1">
            <a:spAutoFit/>
          </a:bodyPr>
          <a:lstStyle/>
          <a:p>
            <a:pPr marL="342900" indent="-342900">
              <a:buFont typeface="Wingdings" panose="05000000000000000000" pitchFamily="2" charset="2"/>
              <a:buChar char="v"/>
            </a:pPr>
            <a:r>
              <a:rPr lang="ar-OM" dirty="0" smtClean="0">
                <a:solidFill>
                  <a:schemeClr val="accent6">
                    <a:lumMod val="75000"/>
                  </a:schemeClr>
                </a:solidFill>
                <a:latin typeface="Arial" panose="020B0604020202020204" pitchFamily="34" charset="0"/>
                <a:cs typeface="Arial" panose="020B0604020202020204" pitchFamily="34" charset="0"/>
              </a:rPr>
              <a:t>مساحة المسجد.</a:t>
            </a:r>
            <a:endParaRPr lang="ar-EG"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98843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2"/>
          <p:cNvGraphicFramePr>
            <a:graphicFrameLocks noGrp="1"/>
          </p:cNvGraphicFramePr>
          <p:nvPr>
            <p:extLst>
              <p:ext uri="{D42A27DB-BD31-4B8C-83A1-F6EECF244321}">
                <p14:modId xmlns:p14="http://schemas.microsoft.com/office/powerpoint/2010/main" val="1450430239"/>
              </p:ext>
            </p:extLst>
          </p:nvPr>
        </p:nvGraphicFramePr>
        <p:xfrm>
          <a:off x="358219" y="2013209"/>
          <a:ext cx="9356905" cy="2636004"/>
        </p:xfrm>
        <a:graphic>
          <a:graphicData uri="http://schemas.openxmlformats.org/drawingml/2006/table">
            <a:tbl>
              <a:tblPr rtl="1" firstRow="1" bandRow="1">
                <a:tableStyleId>{E8B1032C-EA38-4F05-BA0D-38AFFFC7BED3}</a:tableStyleId>
              </a:tblPr>
              <a:tblGrid>
                <a:gridCol w="412058"/>
                <a:gridCol w="1874744"/>
                <a:gridCol w="1536569"/>
                <a:gridCol w="1206631"/>
                <a:gridCol w="1734532"/>
                <a:gridCol w="1084082"/>
                <a:gridCol w="1508289"/>
              </a:tblGrid>
              <a:tr h="635722">
                <a:tc>
                  <a:txBody>
                    <a:bodyPr/>
                    <a:lstStyle/>
                    <a:p>
                      <a:pPr algn="ctr" rtl="1"/>
                      <a:r>
                        <a:rPr lang="ar-SA" sz="1400" b="1" dirty="0" smtClean="0">
                          <a:latin typeface="Arial" panose="020B0604020202020204" pitchFamily="34" charset="0"/>
                          <a:cs typeface="Arial" panose="020B0604020202020204" pitchFamily="34" charset="0"/>
                        </a:rPr>
                        <a:t>م</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عناصر الفراغ</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المساحة للمستخدم </a:t>
                      </a:r>
                      <a:r>
                        <a:rPr lang="ar-OM" sz="1400" dirty="0" smtClean="0">
                          <a:latin typeface="Arial" panose="020B0604020202020204" pitchFamily="34" charset="0"/>
                          <a:cs typeface="Arial" panose="020B0604020202020204" pitchFamily="34" charset="0"/>
                        </a:rPr>
                        <a:t> </a:t>
                      </a:r>
                      <a:r>
                        <a:rPr lang="ar-SA" sz="1400" dirty="0" smtClean="0">
                          <a:latin typeface="Arial" panose="020B0604020202020204" pitchFamily="34" charset="0"/>
                          <a:cs typeface="Arial" panose="020B0604020202020204" pitchFamily="34" charset="0"/>
                        </a:rPr>
                        <a:t>م2</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عدد المستخدمين</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مساحة الفراغ الواحد</a:t>
                      </a:r>
                      <a:r>
                        <a:rPr lang="ar-SA" sz="1400" baseline="0" dirty="0" smtClean="0">
                          <a:latin typeface="Arial" panose="020B0604020202020204" pitchFamily="34" charset="0"/>
                          <a:cs typeface="Arial" panose="020B0604020202020204" pitchFamily="34" charset="0"/>
                        </a:rPr>
                        <a:t> م2</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عدد</a:t>
                      </a:r>
                      <a:r>
                        <a:rPr lang="ar-SA" sz="1400" baseline="0" dirty="0" smtClean="0">
                          <a:latin typeface="Arial" panose="020B0604020202020204" pitchFamily="34" charset="0"/>
                          <a:cs typeface="Arial" panose="020B0604020202020204" pitchFamily="34" charset="0"/>
                        </a:rPr>
                        <a:t> الفراغات</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إجمالي المساحة </a:t>
                      </a:r>
                      <a:r>
                        <a:rPr lang="ar-OM" sz="1400" dirty="0" smtClean="0">
                          <a:latin typeface="Arial" panose="020B0604020202020204" pitchFamily="34" charset="0"/>
                          <a:cs typeface="Arial" panose="020B0604020202020204" pitchFamily="34" charset="0"/>
                        </a:rPr>
                        <a:t>م2</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r>
              <a:tr h="235671">
                <a:tc>
                  <a:txBody>
                    <a:bodyPr/>
                    <a:lstStyle/>
                    <a:p>
                      <a:pPr algn="ctr" rtl="1"/>
                      <a:r>
                        <a:rPr lang="ar-SA" sz="1400" b="1" dirty="0" smtClean="0">
                          <a:latin typeface="Arial" panose="020B0604020202020204" pitchFamily="34" charset="0"/>
                          <a:cs typeface="Arial" panose="020B0604020202020204" pitchFamily="34" charset="0"/>
                        </a:rPr>
                        <a:t>1</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r>
                        <a:rPr lang="ar-SA" sz="1400" dirty="0" smtClean="0">
                          <a:latin typeface="Arial" panose="020B0604020202020204" pitchFamily="34" charset="0"/>
                          <a:cs typeface="Arial" panose="020B0604020202020204" pitchFamily="34" charset="0"/>
                        </a:rPr>
                        <a:t>مكاتب (المدير – الإعارة)</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ــــــ</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ـــــــ</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24</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2</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48</a:t>
                      </a:r>
                      <a:endParaRPr lang="ar-SA" sz="1400" dirty="0">
                        <a:latin typeface="Arial" panose="020B0604020202020204" pitchFamily="34" charset="0"/>
                        <a:cs typeface="Arial" panose="020B0604020202020204" pitchFamily="34" charset="0"/>
                      </a:endParaRPr>
                    </a:p>
                  </a:txBody>
                  <a:tcPr anchor="ctr">
                    <a:noFill/>
                  </a:tcPr>
                </a:tc>
              </a:tr>
              <a:tr h="254524">
                <a:tc>
                  <a:txBody>
                    <a:bodyPr/>
                    <a:lstStyle/>
                    <a:p>
                      <a:pPr algn="ctr" rtl="1"/>
                      <a:r>
                        <a:rPr lang="ar-SA" sz="1400" b="1" dirty="0" smtClean="0">
                          <a:latin typeface="Arial" panose="020B0604020202020204" pitchFamily="34" charset="0"/>
                          <a:cs typeface="Arial" panose="020B0604020202020204" pitchFamily="34" charset="0"/>
                        </a:rPr>
                        <a:t>2</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مخازن</a:t>
                      </a:r>
                      <a:r>
                        <a:rPr lang="ar-SA" sz="1400" baseline="0" dirty="0" smtClean="0">
                          <a:latin typeface="Arial" panose="020B0604020202020204" pitchFamily="34" charset="0"/>
                          <a:cs typeface="Arial" panose="020B0604020202020204" pitchFamily="34" charset="0"/>
                        </a:rPr>
                        <a:t> الكتب</a:t>
                      </a:r>
                      <a:endParaRPr lang="ar-SA" sz="1400" dirty="0">
                        <a:latin typeface="Arial" panose="020B0604020202020204" pitchFamily="34" charset="0"/>
                        <a:cs typeface="Arial" panose="020B0604020202020204" pitchFamily="34" charset="0"/>
                      </a:endParaRPr>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1400" dirty="0" smtClean="0">
                          <a:latin typeface="Arial" panose="020B0604020202020204" pitchFamily="34" charset="0"/>
                          <a:cs typeface="Arial" panose="020B0604020202020204" pitchFamily="34" charset="0"/>
                        </a:rPr>
                        <a:t>ــــــ</a:t>
                      </a:r>
                    </a:p>
                  </a:txBody>
                  <a:tcPr anchor="ctr"/>
                </a:tc>
                <a:tc>
                  <a:txBody>
                    <a:bodyPr/>
                    <a:lstStyle/>
                    <a:p>
                      <a:pPr algn="ctr" rtl="1"/>
                      <a:r>
                        <a:rPr lang="ar-SA" sz="1400" dirty="0" smtClean="0">
                          <a:latin typeface="Arial" panose="020B0604020202020204" pitchFamily="34" charset="0"/>
                          <a:cs typeface="Arial" panose="020B0604020202020204" pitchFamily="34" charset="0"/>
                        </a:rPr>
                        <a:t>ــــــــ</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35</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3</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105</a:t>
                      </a:r>
                      <a:endParaRPr lang="ar-SA" sz="1400" dirty="0">
                        <a:latin typeface="Arial" panose="020B0604020202020204" pitchFamily="34" charset="0"/>
                        <a:cs typeface="Arial" panose="020B0604020202020204" pitchFamily="34" charset="0"/>
                      </a:endParaRPr>
                    </a:p>
                  </a:txBody>
                  <a:tcPr anchor="ctr"/>
                </a:tc>
              </a:tr>
              <a:tr h="0">
                <a:tc>
                  <a:txBody>
                    <a:bodyPr/>
                    <a:lstStyle/>
                    <a:p>
                      <a:pPr algn="ctr" rtl="1"/>
                      <a:r>
                        <a:rPr lang="ar-SA" sz="1400" b="1" dirty="0" smtClean="0">
                          <a:latin typeface="Arial" panose="020B0604020202020204" pitchFamily="34" charset="0"/>
                          <a:cs typeface="Arial" panose="020B0604020202020204" pitchFamily="34" charset="0"/>
                        </a:rPr>
                        <a:t>3</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صالة مطالع</a:t>
                      </a:r>
                      <a:r>
                        <a:rPr lang="ar-SA" sz="1400" baseline="0" dirty="0" smtClean="0">
                          <a:latin typeface="Arial" panose="020B0604020202020204" pitchFamily="34" charset="0"/>
                          <a:cs typeface="Arial" panose="020B0604020202020204" pitchFamily="34" charset="0"/>
                        </a:rPr>
                        <a:t>ة رجال</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1.5</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150</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225</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1</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225</a:t>
                      </a:r>
                      <a:endParaRPr lang="ar-SA" sz="1400" dirty="0">
                        <a:latin typeface="Arial" panose="020B0604020202020204" pitchFamily="34" charset="0"/>
                        <a:cs typeface="Arial" panose="020B0604020202020204" pitchFamily="34" charset="0"/>
                      </a:endParaRPr>
                    </a:p>
                  </a:txBody>
                  <a:tcPr anchor="ctr">
                    <a:noFill/>
                  </a:tcPr>
                </a:tc>
              </a:tr>
              <a:tr h="251893">
                <a:tc>
                  <a:txBody>
                    <a:bodyPr/>
                    <a:lstStyle/>
                    <a:p>
                      <a:pPr algn="ctr" rtl="1"/>
                      <a:r>
                        <a:rPr lang="ar-SA" sz="1400" b="1" dirty="0" smtClean="0">
                          <a:latin typeface="Arial" panose="020B0604020202020204" pitchFamily="34" charset="0"/>
                          <a:cs typeface="Arial" panose="020B0604020202020204" pitchFamily="34" charset="0"/>
                        </a:rPr>
                        <a:t>4</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صالة مطالعة نساء</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1.5</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100</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150</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1</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150</a:t>
                      </a:r>
                      <a:endParaRPr lang="ar-SA" sz="1400" dirty="0">
                        <a:latin typeface="Arial" panose="020B0604020202020204" pitchFamily="34" charset="0"/>
                        <a:cs typeface="Arial" panose="020B0604020202020204" pitchFamily="34" charset="0"/>
                      </a:endParaRPr>
                    </a:p>
                  </a:txBody>
                  <a:tcPr anchor="ctr"/>
                </a:tc>
              </a:tr>
              <a:tr h="380923">
                <a:tc>
                  <a:txBody>
                    <a:bodyPr/>
                    <a:lstStyle/>
                    <a:p>
                      <a:pPr algn="ctr" rtl="1"/>
                      <a:r>
                        <a:rPr lang="ar-SA" sz="1400" b="1" dirty="0" smtClean="0">
                          <a:latin typeface="Arial" panose="020B0604020202020204" pitchFamily="34" charset="0"/>
                          <a:cs typeface="Arial" panose="020B0604020202020204" pitchFamily="34" charset="0"/>
                        </a:rPr>
                        <a:t>5</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مخازن لاستقبال الكتب</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ـــــــ</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ـــــــ</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30</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4</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120</a:t>
                      </a:r>
                      <a:endParaRPr lang="ar-SA" sz="1400" dirty="0">
                        <a:latin typeface="Arial" panose="020B0604020202020204" pitchFamily="34" charset="0"/>
                        <a:cs typeface="Arial" panose="020B0604020202020204" pitchFamily="34" charset="0"/>
                      </a:endParaRPr>
                    </a:p>
                  </a:txBody>
                  <a:tcPr anchor="ctr">
                    <a:noFill/>
                  </a:tcPr>
                </a:tc>
              </a:tr>
              <a:tr h="400159">
                <a:tc gridSpan="6">
                  <a:txBody>
                    <a:bodyPr/>
                    <a:lstStyle/>
                    <a:p>
                      <a:pPr algn="ctr" rtl="1"/>
                      <a:r>
                        <a:rPr lang="ar-SA" sz="1400" b="1" dirty="0" smtClean="0">
                          <a:latin typeface="Arial" panose="020B0604020202020204" pitchFamily="34" charset="0"/>
                          <a:cs typeface="Arial" panose="020B0604020202020204" pitchFamily="34" charset="0"/>
                        </a:rPr>
                        <a:t>الإجمــــــــــــــــــــــــــــالي</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hMerge="1">
                  <a:txBody>
                    <a:bodyPr/>
                    <a:lstStyle/>
                    <a:p>
                      <a:pPr rtl="1"/>
                      <a:endParaRPr lang="ar-SA" dirty="0"/>
                    </a:p>
                  </a:txBody>
                  <a:tcPr/>
                </a:tc>
                <a:tc hMerge="1">
                  <a:txBody>
                    <a:bodyPr/>
                    <a:lstStyle/>
                    <a:p>
                      <a:pPr rtl="1"/>
                      <a:endParaRPr lang="ar-SA" dirty="0"/>
                    </a:p>
                  </a:txBody>
                  <a:tcPr/>
                </a:tc>
                <a:tc hMerge="1">
                  <a:txBody>
                    <a:bodyPr/>
                    <a:lstStyle/>
                    <a:p>
                      <a:pPr rtl="1"/>
                      <a:endParaRPr lang="ar-SA" dirty="0"/>
                    </a:p>
                  </a:txBody>
                  <a:tcPr/>
                </a:tc>
                <a:tc hMerge="1">
                  <a:txBody>
                    <a:bodyPr/>
                    <a:lstStyle/>
                    <a:p>
                      <a:pPr rtl="1"/>
                      <a:endParaRPr lang="ar-SA" dirty="0"/>
                    </a:p>
                  </a:txBody>
                  <a:tcPr/>
                </a:tc>
                <a:tc hMerge="1">
                  <a:txBody>
                    <a:bodyPr/>
                    <a:lstStyle/>
                    <a:p>
                      <a:pPr rtl="1"/>
                      <a:endParaRPr lang="ar-SA" dirty="0"/>
                    </a:p>
                  </a:txBody>
                  <a:tcPr/>
                </a:tc>
                <a:tc>
                  <a:txBody>
                    <a:bodyPr/>
                    <a:lstStyle/>
                    <a:p>
                      <a:pPr algn="ctr" rtl="1"/>
                      <a:r>
                        <a:rPr lang="ar-OM" b="1" dirty="0" smtClean="0">
                          <a:latin typeface="Arial" panose="020B0604020202020204" pitchFamily="34" charset="0"/>
                          <a:cs typeface="Arial" panose="020B0604020202020204" pitchFamily="34" charset="0"/>
                        </a:rPr>
                        <a:t>648</a:t>
                      </a:r>
                      <a:endParaRPr lang="ar-SA"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r>
            </a:tbl>
          </a:graphicData>
        </a:graphic>
      </p:graphicFrame>
      <p:sp>
        <p:nvSpPr>
          <p:cNvPr id="5" name="مربع نص 5"/>
          <p:cNvSpPr txBox="1"/>
          <p:nvPr/>
        </p:nvSpPr>
        <p:spPr>
          <a:xfrm>
            <a:off x="6445738" y="726851"/>
            <a:ext cx="3375560" cy="369332"/>
          </a:xfrm>
          <a:prstGeom prst="rect">
            <a:avLst/>
          </a:prstGeom>
          <a:noFill/>
          <a:ln w="9525">
            <a:noFill/>
            <a:miter lim="800000"/>
            <a:headEnd/>
            <a:tailEnd/>
          </a:ln>
          <a:effectLst/>
        </p:spPr>
        <p:txBody>
          <a:bodyPr wrap="square" rtlCol="1">
            <a:spAutoFit/>
          </a:bodyPr>
          <a:lstStyle/>
          <a:p>
            <a:pPr marL="342900" indent="-342900">
              <a:buFont typeface="Wingdings" panose="05000000000000000000" pitchFamily="2" charset="2"/>
              <a:buChar char="v"/>
            </a:pPr>
            <a:r>
              <a:rPr lang="ar-OM" dirty="0" smtClean="0">
                <a:solidFill>
                  <a:schemeClr val="accent6">
                    <a:lumMod val="75000"/>
                  </a:schemeClr>
                </a:solidFill>
                <a:latin typeface="Arial" panose="020B0604020202020204" pitchFamily="34" charset="0"/>
                <a:cs typeface="Arial" panose="020B0604020202020204" pitchFamily="34" charset="0"/>
              </a:rPr>
              <a:t>مساحة المكتبة.</a:t>
            </a:r>
            <a:endParaRPr lang="ar-EG"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07685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4"/>
          <p:cNvGraphicFramePr>
            <a:graphicFrameLocks noGrp="1"/>
          </p:cNvGraphicFramePr>
          <p:nvPr>
            <p:extLst>
              <p:ext uri="{D42A27DB-BD31-4B8C-83A1-F6EECF244321}">
                <p14:modId xmlns:p14="http://schemas.microsoft.com/office/powerpoint/2010/main" val="3829205820"/>
              </p:ext>
            </p:extLst>
          </p:nvPr>
        </p:nvGraphicFramePr>
        <p:xfrm>
          <a:off x="1055803" y="2064323"/>
          <a:ext cx="8065091" cy="2893554"/>
        </p:xfrm>
        <a:graphic>
          <a:graphicData uri="http://schemas.openxmlformats.org/drawingml/2006/table">
            <a:tbl>
              <a:tblPr rtl="1" firstRow="1" bandRow="1">
                <a:tableStyleId>{E8B1032C-EA38-4F05-BA0D-38AFFFC7BED3}</a:tableStyleId>
              </a:tblPr>
              <a:tblGrid>
                <a:gridCol w="489615"/>
                <a:gridCol w="1547707"/>
                <a:gridCol w="1474623"/>
                <a:gridCol w="952107"/>
                <a:gridCol w="1036949"/>
                <a:gridCol w="1140643"/>
                <a:gridCol w="1423447"/>
              </a:tblGrid>
              <a:tr h="874993">
                <a:tc>
                  <a:txBody>
                    <a:bodyPr/>
                    <a:lstStyle/>
                    <a:p>
                      <a:pPr algn="ctr" rtl="1"/>
                      <a:r>
                        <a:rPr lang="ar-SA" sz="1400" dirty="0" smtClean="0">
                          <a:latin typeface="Arial" panose="020B0604020202020204" pitchFamily="34" charset="0"/>
                          <a:cs typeface="Arial" panose="020B0604020202020204" pitchFamily="34" charset="0"/>
                        </a:rPr>
                        <a:t>م</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عناصر الفراغ</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المساحة للمستخدم </a:t>
                      </a:r>
                      <a:r>
                        <a:rPr lang="ar-OM" sz="1400" dirty="0" smtClean="0">
                          <a:latin typeface="Arial" panose="020B0604020202020204" pitchFamily="34" charset="0"/>
                          <a:cs typeface="Arial" panose="020B0604020202020204" pitchFamily="34" charset="0"/>
                        </a:rPr>
                        <a:t>م2</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عدد المستخدمين</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مساحة الفراغ الواحد</a:t>
                      </a:r>
                      <a:r>
                        <a:rPr lang="ar-SA" sz="1400" baseline="0" dirty="0" smtClean="0">
                          <a:latin typeface="Arial" panose="020B0604020202020204" pitchFamily="34" charset="0"/>
                          <a:cs typeface="Arial" panose="020B0604020202020204" pitchFamily="34" charset="0"/>
                        </a:rPr>
                        <a:t> </a:t>
                      </a:r>
                      <a:r>
                        <a:rPr lang="ar-OM" sz="1400" baseline="0" dirty="0" smtClean="0">
                          <a:latin typeface="Arial" panose="020B0604020202020204" pitchFamily="34" charset="0"/>
                          <a:cs typeface="Arial" panose="020B0604020202020204" pitchFamily="34" charset="0"/>
                        </a:rPr>
                        <a:t>م2</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عدد</a:t>
                      </a:r>
                      <a:r>
                        <a:rPr lang="ar-SA" sz="1400" baseline="0" dirty="0" smtClean="0">
                          <a:latin typeface="Arial" panose="020B0604020202020204" pitchFamily="34" charset="0"/>
                          <a:cs typeface="Arial" panose="020B0604020202020204" pitchFamily="34" charset="0"/>
                        </a:rPr>
                        <a:t> الفراغات</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إجمالي المساحة </a:t>
                      </a:r>
                      <a:r>
                        <a:rPr lang="ar-OM" sz="1400" dirty="0" smtClean="0">
                          <a:latin typeface="Arial" panose="020B0604020202020204" pitchFamily="34" charset="0"/>
                          <a:cs typeface="Arial" panose="020B0604020202020204" pitchFamily="34" charset="0"/>
                        </a:rPr>
                        <a:t>م2</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r>
              <a:tr h="171530">
                <a:tc>
                  <a:txBody>
                    <a:bodyPr/>
                    <a:lstStyle/>
                    <a:p>
                      <a:pPr algn="ctr" rtl="1"/>
                      <a:r>
                        <a:rPr lang="ar-SA" sz="1400" dirty="0" smtClean="0">
                          <a:latin typeface="Arial" panose="020B0604020202020204" pitchFamily="34" charset="0"/>
                          <a:cs typeface="Arial" panose="020B0604020202020204" pitchFamily="34" charset="0"/>
                        </a:rPr>
                        <a:t>1</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r>
                        <a:rPr lang="ar-SA" sz="1400" dirty="0" smtClean="0">
                          <a:latin typeface="Arial" panose="020B0604020202020204" pitchFamily="34" charset="0"/>
                          <a:cs typeface="Arial" panose="020B0604020202020204" pitchFamily="34" charset="0"/>
                        </a:rPr>
                        <a:t>صالة طعام الرجال</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1.35</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150</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200</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1</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200</a:t>
                      </a:r>
                      <a:endParaRPr lang="ar-SA" sz="1400" dirty="0">
                        <a:latin typeface="Arial" panose="020B0604020202020204" pitchFamily="34" charset="0"/>
                        <a:cs typeface="Arial" panose="020B0604020202020204" pitchFamily="34" charset="0"/>
                      </a:endParaRPr>
                    </a:p>
                  </a:txBody>
                  <a:tcPr anchor="ctr">
                    <a:noFill/>
                  </a:tcPr>
                </a:tc>
              </a:tr>
              <a:tr h="0">
                <a:tc>
                  <a:txBody>
                    <a:bodyPr/>
                    <a:lstStyle/>
                    <a:p>
                      <a:pPr algn="ctr" rtl="1"/>
                      <a:r>
                        <a:rPr lang="ar-SA" sz="1400" dirty="0" smtClean="0">
                          <a:latin typeface="Arial" panose="020B0604020202020204" pitchFamily="34" charset="0"/>
                          <a:cs typeface="Arial" panose="020B0604020202020204" pitchFamily="34" charset="0"/>
                        </a:rPr>
                        <a:t>2</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صالة طعام النساء</a:t>
                      </a:r>
                      <a:endParaRPr lang="ar-SA" sz="1400" dirty="0">
                        <a:latin typeface="Arial" panose="020B0604020202020204" pitchFamily="34" charset="0"/>
                        <a:cs typeface="Arial" panose="020B0604020202020204" pitchFamily="34" charset="0"/>
                      </a:endParaRPr>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1400" dirty="0" smtClean="0">
                          <a:latin typeface="Arial" panose="020B0604020202020204" pitchFamily="34" charset="0"/>
                          <a:cs typeface="Arial" panose="020B0604020202020204" pitchFamily="34" charset="0"/>
                        </a:rPr>
                        <a:t>1.35</a:t>
                      </a:r>
                    </a:p>
                  </a:txBody>
                  <a:tcPr anchor="ctr"/>
                </a:tc>
                <a:tc>
                  <a:txBody>
                    <a:bodyPr/>
                    <a:lstStyle/>
                    <a:p>
                      <a:pPr algn="ctr" rtl="1"/>
                      <a:r>
                        <a:rPr lang="ar-SA" sz="1400" dirty="0" smtClean="0">
                          <a:latin typeface="Arial" panose="020B0604020202020204" pitchFamily="34" charset="0"/>
                          <a:cs typeface="Arial" panose="020B0604020202020204" pitchFamily="34" charset="0"/>
                        </a:rPr>
                        <a:t>100</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135</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1</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135</a:t>
                      </a:r>
                      <a:endParaRPr lang="ar-SA" sz="1400" dirty="0">
                        <a:latin typeface="Arial" panose="020B0604020202020204" pitchFamily="34" charset="0"/>
                        <a:cs typeface="Arial" panose="020B0604020202020204" pitchFamily="34" charset="0"/>
                      </a:endParaRPr>
                    </a:p>
                  </a:txBody>
                  <a:tcPr anchor="ctr"/>
                </a:tc>
              </a:tr>
              <a:tr h="240660">
                <a:tc>
                  <a:txBody>
                    <a:bodyPr/>
                    <a:lstStyle/>
                    <a:p>
                      <a:pPr algn="ctr" rtl="1"/>
                      <a:r>
                        <a:rPr lang="ar-SA" sz="1400" dirty="0" smtClean="0">
                          <a:latin typeface="Arial" panose="020B0604020202020204" pitchFamily="34" charset="0"/>
                          <a:cs typeface="Arial" panose="020B0604020202020204" pitchFamily="34" charset="0"/>
                        </a:rPr>
                        <a:t>3</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دورات مياه ومغاسل</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ـ</a:t>
                      </a:r>
                      <a:r>
                        <a:rPr lang="ar-OM" sz="1400" dirty="0" smtClean="0">
                          <a:latin typeface="Arial" panose="020B0604020202020204" pitchFamily="34" charset="0"/>
                          <a:cs typeface="Arial" panose="020B0604020202020204" pitchFamily="34" charset="0"/>
                        </a:rPr>
                        <a:t>ــــ</a:t>
                      </a:r>
                      <a:r>
                        <a:rPr lang="ar-SA" sz="1400" dirty="0" smtClean="0">
                          <a:latin typeface="Arial" panose="020B0604020202020204" pitchFamily="34" charset="0"/>
                          <a:cs typeface="Arial" panose="020B0604020202020204" pitchFamily="34" charset="0"/>
                        </a:rPr>
                        <a:t>ـ</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ـ</a:t>
                      </a:r>
                      <a:r>
                        <a:rPr lang="ar-OM" sz="1400" dirty="0" smtClean="0">
                          <a:latin typeface="Arial" panose="020B0604020202020204" pitchFamily="34" charset="0"/>
                          <a:cs typeface="Arial" panose="020B0604020202020204" pitchFamily="34" charset="0"/>
                        </a:rPr>
                        <a:t>ــــ</a:t>
                      </a:r>
                      <a:r>
                        <a:rPr lang="ar-SA" sz="1400" dirty="0" smtClean="0">
                          <a:latin typeface="Arial" panose="020B0604020202020204" pitchFamily="34" charset="0"/>
                          <a:cs typeface="Arial" panose="020B0604020202020204" pitchFamily="34" charset="0"/>
                        </a:rPr>
                        <a:t>ــ</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2</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6</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12</a:t>
                      </a:r>
                      <a:endParaRPr lang="ar-SA" sz="1400" dirty="0">
                        <a:latin typeface="Arial" panose="020B0604020202020204" pitchFamily="34" charset="0"/>
                        <a:cs typeface="Arial" panose="020B0604020202020204" pitchFamily="34" charset="0"/>
                      </a:endParaRPr>
                    </a:p>
                  </a:txBody>
                  <a:tcPr anchor="ctr">
                    <a:noFill/>
                  </a:tcPr>
                </a:tc>
              </a:tr>
              <a:tr h="0">
                <a:tc>
                  <a:txBody>
                    <a:bodyPr/>
                    <a:lstStyle/>
                    <a:p>
                      <a:pPr algn="ctr" rtl="1"/>
                      <a:r>
                        <a:rPr lang="ar-SA" sz="1400" dirty="0" smtClean="0">
                          <a:latin typeface="Arial" panose="020B0604020202020204" pitchFamily="34" charset="0"/>
                          <a:cs typeface="Arial" panose="020B0604020202020204" pitchFamily="34" charset="0"/>
                        </a:rPr>
                        <a:t>4</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المطبخ الرئيسي</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ـــ</a:t>
                      </a:r>
                      <a:r>
                        <a:rPr lang="ar-OM" sz="1400" dirty="0" smtClean="0">
                          <a:latin typeface="Arial" panose="020B0604020202020204" pitchFamily="34" charset="0"/>
                          <a:cs typeface="Arial" panose="020B0604020202020204" pitchFamily="34" charset="0"/>
                        </a:rPr>
                        <a:t>ــــ</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ــ</a:t>
                      </a:r>
                      <a:r>
                        <a:rPr lang="ar-OM" sz="1400" dirty="0" smtClean="0">
                          <a:latin typeface="Arial" panose="020B0604020202020204" pitchFamily="34" charset="0"/>
                          <a:cs typeface="Arial" panose="020B0604020202020204" pitchFamily="34" charset="0"/>
                        </a:rPr>
                        <a:t>ـــ</a:t>
                      </a:r>
                      <a:r>
                        <a:rPr lang="ar-SA" sz="1400" dirty="0" smtClean="0">
                          <a:latin typeface="Arial" panose="020B0604020202020204" pitchFamily="34" charset="0"/>
                          <a:cs typeface="Arial" panose="020B0604020202020204" pitchFamily="34" charset="0"/>
                        </a:rPr>
                        <a:t>ــ</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100</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1</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100</a:t>
                      </a:r>
                      <a:endParaRPr lang="ar-SA" sz="1400" dirty="0">
                        <a:latin typeface="Arial" panose="020B0604020202020204" pitchFamily="34" charset="0"/>
                        <a:cs typeface="Arial" panose="020B0604020202020204" pitchFamily="34" charset="0"/>
                      </a:endParaRPr>
                    </a:p>
                  </a:txBody>
                  <a:tcPr anchor="ctr"/>
                </a:tc>
              </a:tr>
              <a:tr h="140107">
                <a:tc>
                  <a:txBody>
                    <a:bodyPr/>
                    <a:lstStyle/>
                    <a:p>
                      <a:pPr algn="ctr" rtl="1"/>
                      <a:r>
                        <a:rPr lang="ar-SA" sz="1400" dirty="0" smtClean="0">
                          <a:latin typeface="Arial" panose="020B0604020202020204" pitchFamily="34" charset="0"/>
                          <a:cs typeface="Arial" panose="020B0604020202020204" pitchFamily="34" charset="0"/>
                        </a:rPr>
                        <a:t>5</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مخزن الأغذية</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ـــــــ</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ـــــــ</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30</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2</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60</a:t>
                      </a:r>
                      <a:endParaRPr lang="ar-SA" sz="1400" dirty="0">
                        <a:latin typeface="Arial" panose="020B0604020202020204" pitchFamily="34" charset="0"/>
                        <a:cs typeface="Arial" panose="020B0604020202020204" pitchFamily="34" charset="0"/>
                      </a:endParaRPr>
                    </a:p>
                  </a:txBody>
                  <a:tcPr anchor="ctr">
                    <a:noFill/>
                  </a:tcPr>
                </a:tc>
              </a:tr>
              <a:tr h="494561">
                <a:tc gridSpan="6">
                  <a:txBody>
                    <a:bodyPr/>
                    <a:lstStyle/>
                    <a:p>
                      <a:pPr algn="ctr" rtl="1"/>
                      <a:r>
                        <a:rPr lang="ar-SA" sz="1400" dirty="0" smtClean="0">
                          <a:latin typeface="Arial" panose="020B0604020202020204" pitchFamily="34" charset="0"/>
                          <a:cs typeface="Arial" panose="020B0604020202020204" pitchFamily="34" charset="0"/>
                        </a:rPr>
                        <a:t>الإجمــــــــــــــــــــــــــــالي</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hMerge="1">
                  <a:txBody>
                    <a:bodyPr/>
                    <a:lstStyle/>
                    <a:p>
                      <a:pPr rtl="1"/>
                      <a:endParaRPr lang="ar-SA" dirty="0"/>
                    </a:p>
                  </a:txBody>
                  <a:tcPr/>
                </a:tc>
                <a:tc hMerge="1">
                  <a:txBody>
                    <a:bodyPr/>
                    <a:lstStyle/>
                    <a:p>
                      <a:pPr rtl="1"/>
                      <a:endParaRPr lang="ar-SA" dirty="0"/>
                    </a:p>
                  </a:txBody>
                  <a:tcPr/>
                </a:tc>
                <a:tc hMerge="1">
                  <a:txBody>
                    <a:bodyPr/>
                    <a:lstStyle/>
                    <a:p>
                      <a:pPr rtl="1"/>
                      <a:endParaRPr lang="ar-SA" dirty="0"/>
                    </a:p>
                  </a:txBody>
                  <a:tcPr/>
                </a:tc>
                <a:tc hMerge="1">
                  <a:txBody>
                    <a:bodyPr/>
                    <a:lstStyle/>
                    <a:p>
                      <a:pPr rtl="1"/>
                      <a:endParaRPr lang="ar-SA" dirty="0"/>
                    </a:p>
                  </a:txBody>
                  <a:tcPr/>
                </a:tc>
                <a:tc hMerge="1">
                  <a:txBody>
                    <a:bodyPr/>
                    <a:lstStyle/>
                    <a:p>
                      <a:pPr rtl="1"/>
                      <a:endParaRPr lang="ar-SA" dirty="0"/>
                    </a:p>
                  </a:txBody>
                  <a:tcPr/>
                </a:tc>
                <a:tc>
                  <a:txBody>
                    <a:bodyPr/>
                    <a:lstStyle/>
                    <a:p>
                      <a:pPr algn="ctr" rtl="1"/>
                      <a:r>
                        <a:rPr lang="ar-OM" dirty="0" smtClean="0"/>
                        <a:t>507</a:t>
                      </a:r>
                      <a:endParaRPr lang="ar-SA" dirty="0"/>
                    </a:p>
                  </a:txBody>
                  <a:tcPr anchor="ctr">
                    <a:solidFill>
                      <a:schemeClr val="accent6">
                        <a:lumMod val="20000"/>
                        <a:lumOff val="80000"/>
                      </a:schemeClr>
                    </a:solidFill>
                  </a:tcPr>
                </a:tc>
              </a:tr>
            </a:tbl>
          </a:graphicData>
        </a:graphic>
      </p:graphicFrame>
      <p:sp>
        <p:nvSpPr>
          <p:cNvPr id="5" name="مربع نص 5"/>
          <p:cNvSpPr txBox="1"/>
          <p:nvPr/>
        </p:nvSpPr>
        <p:spPr>
          <a:xfrm>
            <a:off x="6445738" y="726851"/>
            <a:ext cx="3375560" cy="369332"/>
          </a:xfrm>
          <a:prstGeom prst="rect">
            <a:avLst/>
          </a:prstGeom>
          <a:noFill/>
          <a:ln w="9525">
            <a:noFill/>
            <a:miter lim="800000"/>
            <a:headEnd/>
            <a:tailEnd/>
          </a:ln>
          <a:effectLst/>
        </p:spPr>
        <p:txBody>
          <a:bodyPr wrap="square" rtlCol="1">
            <a:spAutoFit/>
          </a:bodyPr>
          <a:lstStyle/>
          <a:p>
            <a:pPr marL="342900" indent="-342900">
              <a:buFont typeface="Wingdings" panose="05000000000000000000" pitchFamily="2" charset="2"/>
              <a:buChar char="v"/>
            </a:pPr>
            <a:r>
              <a:rPr lang="ar-OM" dirty="0" smtClean="0">
                <a:solidFill>
                  <a:schemeClr val="accent6">
                    <a:lumMod val="75000"/>
                  </a:schemeClr>
                </a:solidFill>
                <a:latin typeface="Arial" panose="020B0604020202020204" pitchFamily="34" charset="0"/>
                <a:cs typeface="Arial" panose="020B0604020202020204" pitchFamily="34" charset="0"/>
              </a:rPr>
              <a:t>مساحة المطعم .</a:t>
            </a:r>
            <a:endParaRPr lang="ar-EG"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6353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4"/>
          <p:cNvGraphicFramePr>
            <a:graphicFrameLocks noGrp="1"/>
          </p:cNvGraphicFramePr>
          <p:nvPr>
            <p:extLst>
              <p:ext uri="{D42A27DB-BD31-4B8C-83A1-F6EECF244321}">
                <p14:modId xmlns:p14="http://schemas.microsoft.com/office/powerpoint/2010/main" val="1623035401"/>
              </p:ext>
            </p:extLst>
          </p:nvPr>
        </p:nvGraphicFramePr>
        <p:xfrm>
          <a:off x="650451" y="2014192"/>
          <a:ext cx="8917755" cy="1935639"/>
        </p:xfrm>
        <a:graphic>
          <a:graphicData uri="http://schemas.openxmlformats.org/drawingml/2006/table">
            <a:tbl>
              <a:tblPr rtl="1" firstRow="1" bandRow="1">
                <a:tableStyleId>{E8B1032C-EA38-4F05-BA0D-38AFFFC7BED3}</a:tableStyleId>
              </a:tblPr>
              <a:tblGrid>
                <a:gridCol w="461913"/>
                <a:gridCol w="1781666"/>
                <a:gridCol w="1578316"/>
                <a:gridCol w="1273965"/>
                <a:gridCol w="1273965"/>
                <a:gridCol w="1273965"/>
                <a:gridCol w="1273965"/>
              </a:tblGrid>
              <a:tr h="603318">
                <a:tc>
                  <a:txBody>
                    <a:bodyPr/>
                    <a:lstStyle/>
                    <a:p>
                      <a:pPr algn="ctr" rtl="1"/>
                      <a:r>
                        <a:rPr lang="ar-SA" sz="1400" b="1" dirty="0" smtClean="0">
                          <a:latin typeface="Arial" panose="020B0604020202020204" pitchFamily="34" charset="0"/>
                          <a:cs typeface="Arial" panose="020B0604020202020204" pitchFamily="34" charset="0"/>
                        </a:rPr>
                        <a:t>م</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عناصر الفراغ</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المساحة للمستخدم </a:t>
                      </a:r>
                      <a:r>
                        <a:rPr lang="ar-OM" sz="1400" dirty="0" smtClean="0">
                          <a:latin typeface="Arial" panose="020B0604020202020204" pitchFamily="34" charset="0"/>
                          <a:cs typeface="Arial" panose="020B0604020202020204" pitchFamily="34" charset="0"/>
                        </a:rPr>
                        <a:t>م2</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عدد المستخدمين</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مساحة الفراغ الواحد</a:t>
                      </a:r>
                      <a:r>
                        <a:rPr lang="ar-SA" sz="1400" baseline="0" dirty="0" smtClean="0">
                          <a:latin typeface="Arial" panose="020B0604020202020204" pitchFamily="34" charset="0"/>
                          <a:cs typeface="Arial" panose="020B0604020202020204" pitchFamily="34" charset="0"/>
                        </a:rPr>
                        <a:t> </a:t>
                      </a:r>
                      <a:r>
                        <a:rPr lang="ar-OM" sz="1400" baseline="0" dirty="0" smtClean="0">
                          <a:latin typeface="Arial" panose="020B0604020202020204" pitchFamily="34" charset="0"/>
                          <a:cs typeface="Arial" panose="020B0604020202020204" pitchFamily="34" charset="0"/>
                        </a:rPr>
                        <a:t>م2</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عدد</a:t>
                      </a:r>
                      <a:r>
                        <a:rPr lang="ar-SA" sz="1400" baseline="0" dirty="0" smtClean="0">
                          <a:latin typeface="Arial" panose="020B0604020202020204" pitchFamily="34" charset="0"/>
                          <a:cs typeface="Arial" panose="020B0604020202020204" pitchFamily="34" charset="0"/>
                        </a:rPr>
                        <a:t> الفراغات</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إجمالي المساحة </a:t>
                      </a:r>
                      <a:r>
                        <a:rPr lang="ar-OM" sz="1400" dirty="0" smtClean="0">
                          <a:latin typeface="Arial" panose="020B0604020202020204" pitchFamily="34" charset="0"/>
                          <a:cs typeface="Arial" panose="020B0604020202020204" pitchFamily="34" charset="0"/>
                        </a:rPr>
                        <a:t>م2</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r>
              <a:tr h="0">
                <a:tc>
                  <a:txBody>
                    <a:bodyPr/>
                    <a:lstStyle/>
                    <a:p>
                      <a:pPr algn="ctr" rtl="1"/>
                      <a:r>
                        <a:rPr lang="ar-SA" sz="1400" b="1" dirty="0" smtClean="0">
                          <a:latin typeface="Arial" panose="020B0604020202020204" pitchFamily="34" charset="0"/>
                          <a:cs typeface="Arial" panose="020B0604020202020204" pitchFamily="34" charset="0"/>
                        </a:rPr>
                        <a:t>1</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r>
                        <a:rPr lang="ar-SA" sz="1400" dirty="0" smtClean="0">
                          <a:latin typeface="Arial" panose="020B0604020202020204" pitchFamily="34" charset="0"/>
                          <a:cs typeface="Arial" panose="020B0604020202020204" pitchFamily="34" charset="0"/>
                        </a:rPr>
                        <a:t>مغسلة</a:t>
                      </a:r>
                      <a:r>
                        <a:rPr lang="ar-SA" sz="1400" baseline="0" dirty="0" smtClean="0">
                          <a:latin typeface="Arial" panose="020B0604020202020204" pitchFamily="34" charset="0"/>
                          <a:cs typeface="Arial" panose="020B0604020202020204" pitchFamily="34" charset="0"/>
                        </a:rPr>
                        <a:t> ملابس</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ــ</a:t>
                      </a:r>
                      <a:r>
                        <a:rPr lang="ar-OM" sz="1400" dirty="0" smtClean="0">
                          <a:latin typeface="Arial" panose="020B0604020202020204" pitchFamily="34" charset="0"/>
                          <a:cs typeface="Arial" panose="020B0604020202020204" pitchFamily="34" charset="0"/>
                        </a:rPr>
                        <a:t>ـــ</a:t>
                      </a:r>
                      <a:r>
                        <a:rPr lang="ar-SA" sz="1400" dirty="0" smtClean="0">
                          <a:latin typeface="Arial" panose="020B0604020202020204" pitchFamily="34" charset="0"/>
                          <a:cs typeface="Arial" panose="020B0604020202020204" pitchFamily="34" charset="0"/>
                        </a:rPr>
                        <a:t>ـ</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ـ</a:t>
                      </a:r>
                      <a:r>
                        <a:rPr lang="ar-OM" sz="1400" dirty="0" smtClean="0">
                          <a:latin typeface="Arial" panose="020B0604020202020204" pitchFamily="34" charset="0"/>
                          <a:cs typeface="Arial" panose="020B0604020202020204" pitchFamily="34" charset="0"/>
                        </a:rPr>
                        <a:t>ـــــ</a:t>
                      </a:r>
                      <a:r>
                        <a:rPr lang="ar-SA" sz="1400" dirty="0" smtClean="0">
                          <a:latin typeface="Arial" panose="020B0604020202020204" pitchFamily="34" charset="0"/>
                          <a:cs typeface="Arial" panose="020B0604020202020204" pitchFamily="34" charset="0"/>
                        </a:rPr>
                        <a:t>ــ</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36</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1</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36</a:t>
                      </a:r>
                      <a:endParaRPr lang="ar-SA" sz="1400" dirty="0">
                        <a:latin typeface="Arial" panose="020B0604020202020204" pitchFamily="34" charset="0"/>
                        <a:cs typeface="Arial" panose="020B0604020202020204" pitchFamily="34" charset="0"/>
                      </a:endParaRPr>
                    </a:p>
                  </a:txBody>
                  <a:tcPr anchor="ctr">
                    <a:noFill/>
                  </a:tcPr>
                </a:tc>
              </a:tr>
              <a:tr h="0">
                <a:tc>
                  <a:txBody>
                    <a:bodyPr/>
                    <a:lstStyle/>
                    <a:p>
                      <a:pPr algn="ctr" rtl="1"/>
                      <a:r>
                        <a:rPr lang="ar-SA" sz="1400" b="1" dirty="0" smtClean="0">
                          <a:latin typeface="Arial" panose="020B0604020202020204" pitchFamily="34" charset="0"/>
                          <a:cs typeface="Arial" panose="020B0604020202020204" pitchFamily="34" charset="0"/>
                        </a:rPr>
                        <a:t>2</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مين</a:t>
                      </a:r>
                      <a:r>
                        <a:rPr lang="ar-OM" sz="1400" dirty="0" smtClean="0">
                          <a:latin typeface="Arial" panose="020B0604020202020204" pitchFamily="34" charset="0"/>
                          <a:cs typeface="Arial" panose="020B0604020202020204" pitchFamily="34" charset="0"/>
                        </a:rPr>
                        <a:t>ي</a:t>
                      </a:r>
                      <a:r>
                        <a:rPr lang="ar-SA" sz="1400" dirty="0" smtClean="0">
                          <a:latin typeface="Arial" panose="020B0604020202020204" pitchFamily="34" charset="0"/>
                          <a:cs typeface="Arial" panose="020B0604020202020204" pitchFamily="34" charset="0"/>
                        </a:rPr>
                        <a:t> ماركت</a:t>
                      </a:r>
                      <a:endParaRPr lang="ar-SA" sz="1400" dirty="0">
                        <a:latin typeface="Arial" panose="020B0604020202020204" pitchFamily="34" charset="0"/>
                        <a:cs typeface="Arial" panose="020B0604020202020204" pitchFamily="34" charset="0"/>
                      </a:endParaRPr>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1400" dirty="0" smtClean="0">
                          <a:latin typeface="Arial" panose="020B0604020202020204" pitchFamily="34" charset="0"/>
                          <a:cs typeface="Arial" panose="020B0604020202020204" pitchFamily="34" charset="0"/>
                        </a:rPr>
                        <a:t>ـــ</a:t>
                      </a:r>
                      <a:r>
                        <a:rPr lang="ar-OM" sz="1400" dirty="0" smtClean="0">
                          <a:latin typeface="Arial" panose="020B0604020202020204" pitchFamily="34" charset="0"/>
                          <a:cs typeface="Arial" panose="020B0604020202020204" pitchFamily="34" charset="0"/>
                        </a:rPr>
                        <a:t>ـــ</a:t>
                      </a:r>
                      <a:endParaRPr lang="ar-SA" sz="1400" dirty="0" smtClean="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ـ</a:t>
                      </a:r>
                      <a:r>
                        <a:rPr lang="ar-OM" sz="1400" dirty="0" smtClean="0">
                          <a:latin typeface="Arial" panose="020B0604020202020204" pitchFamily="34" charset="0"/>
                          <a:cs typeface="Arial" panose="020B0604020202020204" pitchFamily="34" charset="0"/>
                        </a:rPr>
                        <a:t>ـــــ</a:t>
                      </a:r>
                      <a:r>
                        <a:rPr lang="ar-SA" sz="1400" dirty="0" smtClean="0">
                          <a:latin typeface="Arial" panose="020B0604020202020204" pitchFamily="34" charset="0"/>
                          <a:cs typeface="Arial" panose="020B0604020202020204" pitchFamily="34" charset="0"/>
                        </a:rPr>
                        <a:t>ــ</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100</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1</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100</a:t>
                      </a:r>
                      <a:endParaRPr lang="ar-SA" sz="1400" dirty="0">
                        <a:latin typeface="Arial" panose="020B0604020202020204" pitchFamily="34" charset="0"/>
                        <a:cs typeface="Arial" panose="020B0604020202020204" pitchFamily="34" charset="0"/>
                      </a:endParaRPr>
                    </a:p>
                  </a:txBody>
                  <a:tcPr anchor="ctr"/>
                </a:tc>
              </a:tr>
              <a:tr h="182251">
                <a:tc>
                  <a:txBody>
                    <a:bodyPr/>
                    <a:lstStyle/>
                    <a:p>
                      <a:pPr algn="ctr" rtl="1"/>
                      <a:r>
                        <a:rPr lang="ar-SA" sz="1400" b="1" dirty="0" smtClean="0">
                          <a:latin typeface="Arial" panose="020B0604020202020204" pitchFamily="34" charset="0"/>
                          <a:cs typeface="Arial" panose="020B0604020202020204" pitchFamily="34" charset="0"/>
                        </a:rPr>
                        <a:t>3</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مكتبة للخدمات الطلابية</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OM" sz="1400" dirty="0" smtClean="0">
                          <a:latin typeface="Arial" panose="020B0604020202020204" pitchFamily="34" charset="0"/>
                          <a:cs typeface="Arial" panose="020B0604020202020204" pitchFamily="34" charset="0"/>
                        </a:rPr>
                        <a:t>ـــــــ</a:t>
                      </a:r>
                      <a:r>
                        <a:rPr lang="ar-SA" sz="1400" dirty="0" smtClean="0">
                          <a:latin typeface="Arial" panose="020B0604020202020204" pitchFamily="34" charset="0"/>
                          <a:cs typeface="Arial" panose="020B0604020202020204" pitchFamily="34" charset="0"/>
                        </a:rPr>
                        <a:t>ــ</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ـ</a:t>
                      </a:r>
                      <a:r>
                        <a:rPr lang="ar-OM" sz="1400" dirty="0" smtClean="0">
                          <a:latin typeface="Arial" panose="020B0604020202020204" pitchFamily="34" charset="0"/>
                          <a:cs typeface="Arial" panose="020B0604020202020204" pitchFamily="34" charset="0"/>
                        </a:rPr>
                        <a:t>ـــــــ</a:t>
                      </a:r>
                      <a:r>
                        <a:rPr lang="ar-SA" sz="1400" dirty="0" smtClean="0">
                          <a:latin typeface="Arial" panose="020B0604020202020204" pitchFamily="34" charset="0"/>
                          <a:cs typeface="Arial" panose="020B0604020202020204" pitchFamily="34" charset="0"/>
                        </a:rPr>
                        <a:t>ــ</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35</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1</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35</a:t>
                      </a:r>
                      <a:endParaRPr lang="ar-SA" sz="1400" dirty="0">
                        <a:latin typeface="Arial" panose="020B0604020202020204" pitchFamily="34" charset="0"/>
                        <a:cs typeface="Arial" panose="020B0604020202020204" pitchFamily="34" charset="0"/>
                      </a:endParaRPr>
                    </a:p>
                  </a:txBody>
                  <a:tcPr anchor="ctr">
                    <a:noFill/>
                  </a:tcPr>
                </a:tc>
              </a:tr>
              <a:tr h="417921">
                <a:tc gridSpan="6">
                  <a:txBody>
                    <a:bodyPr/>
                    <a:lstStyle/>
                    <a:p>
                      <a:pPr algn="ctr" rtl="1"/>
                      <a:r>
                        <a:rPr lang="ar-SA" sz="1400" b="1" dirty="0" smtClean="0">
                          <a:latin typeface="Arial" panose="020B0604020202020204" pitchFamily="34" charset="0"/>
                          <a:cs typeface="Arial" panose="020B0604020202020204" pitchFamily="34" charset="0"/>
                        </a:rPr>
                        <a:t>الإجمــــــــــــــــــــــــــــالي</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hMerge="1">
                  <a:txBody>
                    <a:bodyPr/>
                    <a:lstStyle/>
                    <a:p>
                      <a:pPr rtl="1"/>
                      <a:endParaRPr lang="ar-SA" dirty="0"/>
                    </a:p>
                  </a:txBody>
                  <a:tcPr/>
                </a:tc>
                <a:tc hMerge="1">
                  <a:txBody>
                    <a:bodyPr/>
                    <a:lstStyle/>
                    <a:p>
                      <a:pPr rtl="1"/>
                      <a:endParaRPr lang="ar-SA" dirty="0"/>
                    </a:p>
                  </a:txBody>
                  <a:tcPr/>
                </a:tc>
                <a:tc hMerge="1">
                  <a:txBody>
                    <a:bodyPr/>
                    <a:lstStyle/>
                    <a:p>
                      <a:pPr rtl="1"/>
                      <a:endParaRPr lang="ar-SA" dirty="0"/>
                    </a:p>
                  </a:txBody>
                  <a:tcPr/>
                </a:tc>
                <a:tc hMerge="1">
                  <a:txBody>
                    <a:bodyPr/>
                    <a:lstStyle/>
                    <a:p>
                      <a:pPr rtl="1"/>
                      <a:endParaRPr lang="ar-SA" dirty="0"/>
                    </a:p>
                  </a:txBody>
                  <a:tcPr/>
                </a:tc>
                <a:tc hMerge="1">
                  <a:txBody>
                    <a:bodyPr/>
                    <a:lstStyle/>
                    <a:p>
                      <a:pPr rtl="1"/>
                      <a:endParaRPr lang="ar-SA" dirty="0"/>
                    </a:p>
                  </a:txBody>
                  <a:tcPr/>
                </a:tc>
                <a:tc>
                  <a:txBody>
                    <a:bodyPr/>
                    <a:lstStyle/>
                    <a:p>
                      <a:pPr algn="ctr" rtl="1"/>
                      <a:r>
                        <a:rPr lang="ar-OM" sz="1400" b="1" dirty="0" smtClean="0">
                          <a:latin typeface="Arial" panose="020B0604020202020204" pitchFamily="34" charset="0"/>
                          <a:cs typeface="Arial" panose="020B0604020202020204" pitchFamily="34" charset="0"/>
                        </a:rPr>
                        <a:t>170</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r>
            </a:tbl>
          </a:graphicData>
        </a:graphic>
      </p:graphicFrame>
      <p:sp>
        <p:nvSpPr>
          <p:cNvPr id="6" name="مربع نص 5"/>
          <p:cNvSpPr txBox="1"/>
          <p:nvPr/>
        </p:nvSpPr>
        <p:spPr>
          <a:xfrm>
            <a:off x="5260157" y="726851"/>
            <a:ext cx="4561141" cy="369332"/>
          </a:xfrm>
          <a:prstGeom prst="rect">
            <a:avLst/>
          </a:prstGeom>
          <a:noFill/>
          <a:ln w="9525">
            <a:noFill/>
            <a:miter lim="800000"/>
            <a:headEnd/>
            <a:tailEnd/>
          </a:ln>
          <a:effectLst/>
        </p:spPr>
        <p:txBody>
          <a:bodyPr wrap="square" rtlCol="1">
            <a:spAutoFit/>
          </a:bodyPr>
          <a:lstStyle/>
          <a:p>
            <a:pPr marL="342900" indent="-342900">
              <a:buFont typeface="Wingdings" panose="05000000000000000000" pitchFamily="2" charset="2"/>
              <a:buChar char="v"/>
            </a:pPr>
            <a:r>
              <a:rPr lang="ar-OM" dirty="0" smtClean="0">
                <a:solidFill>
                  <a:schemeClr val="accent6">
                    <a:lumMod val="75000"/>
                  </a:schemeClr>
                </a:solidFill>
                <a:latin typeface="Arial" panose="020B0604020202020204" pitchFamily="34" charset="0"/>
                <a:cs typeface="Arial" panose="020B0604020202020204" pitchFamily="34" charset="0"/>
              </a:rPr>
              <a:t>مساحة المغسلة – الماركت – مكتبة خدمات الطلاب  .</a:t>
            </a:r>
            <a:endParaRPr lang="ar-EG" dirty="0">
              <a:solidFill>
                <a:schemeClr val="accent6">
                  <a:lumMod val="75000"/>
                </a:schemeClr>
              </a:solidFill>
              <a:latin typeface="Arial" panose="020B0604020202020204" pitchFamily="34" charset="0"/>
              <a:cs typeface="Arial" panose="020B0604020202020204" pitchFamily="34" charset="0"/>
            </a:endParaRPr>
          </a:p>
        </p:txBody>
      </p:sp>
      <p:sp>
        <p:nvSpPr>
          <p:cNvPr id="7" name="Rectangle 6"/>
          <p:cNvSpPr/>
          <p:nvPr/>
        </p:nvSpPr>
        <p:spPr>
          <a:xfrm>
            <a:off x="5448693" y="4867840"/>
            <a:ext cx="4119513" cy="369332"/>
          </a:xfrm>
          <a:prstGeom prst="rect">
            <a:avLst/>
          </a:prstGeom>
          <a:solidFill>
            <a:schemeClr val="bg1"/>
          </a:solidFill>
        </p:spPr>
        <p:txBody>
          <a:bodyPr wrap="square" lIns="91440" tIns="45720" rIns="91440" bIns="45720">
            <a:spAutoFit/>
          </a:bodyPr>
          <a:lstStyle/>
          <a:p>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اجمالي مساحة الجزء الخدمي = 2550 م2</a:t>
            </a:r>
          </a:p>
        </p:txBody>
      </p:sp>
    </p:spTree>
    <p:extLst>
      <p:ext uri="{BB962C8B-B14F-4D97-AF65-F5344CB8AC3E}">
        <p14:creationId xmlns:p14="http://schemas.microsoft.com/office/powerpoint/2010/main" val="29337244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4"/>
          <p:cNvGraphicFramePr>
            <a:graphicFrameLocks noGrp="1"/>
          </p:cNvGraphicFramePr>
          <p:nvPr>
            <p:extLst>
              <p:ext uri="{D42A27DB-BD31-4B8C-83A1-F6EECF244321}">
                <p14:modId xmlns:p14="http://schemas.microsoft.com/office/powerpoint/2010/main" val="1636012759"/>
              </p:ext>
            </p:extLst>
          </p:nvPr>
        </p:nvGraphicFramePr>
        <p:xfrm>
          <a:off x="914400" y="1760312"/>
          <a:ext cx="8753589" cy="2118801"/>
        </p:xfrm>
        <a:graphic>
          <a:graphicData uri="http://schemas.openxmlformats.org/drawingml/2006/table">
            <a:tbl>
              <a:tblPr rtl="1" firstRow="1" bandRow="1">
                <a:tableStyleId>{E8B1032C-EA38-4F05-BA0D-38AFFFC7BED3}</a:tableStyleId>
              </a:tblPr>
              <a:tblGrid>
                <a:gridCol w="462930"/>
                <a:gridCol w="513546"/>
                <a:gridCol w="1545996"/>
                <a:gridCol w="1385740"/>
                <a:gridCol w="1244338"/>
                <a:gridCol w="820132"/>
                <a:gridCol w="1102936"/>
                <a:gridCol w="1677971"/>
              </a:tblGrid>
              <a:tr h="426427">
                <a:tc>
                  <a:txBody>
                    <a:bodyPr/>
                    <a:lstStyle/>
                    <a:p>
                      <a:pPr algn="ctr" rtl="1"/>
                      <a:r>
                        <a:rPr lang="ar-SA" sz="1400" dirty="0" smtClean="0">
                          <a:latin typeface="Arial" panose="020B0604020202020204" pitchFamily="34" charset="0"/>
                          <a:cs typeface="Arial" panose="020B0604020202020204" pitchFamily="34" charset="0"/>
                        </a:rPr>
                        <a:t>م</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gridSpan="2">
                  <a:txBody>
                    <a:bodyPr/>
                    <a:lstStyle/>
                    <a:p>
                      <a:pPr algn="ctr" rtl="1"/>
                      <a:r>
                        <a:rPr lang="ar-SA" sz="1400" dirty="0" smtClean="0">
                          <a:latin typeface="Arial" panose="020B0604020202020204" pitchFamily="34" charset="0"/>
                          <a:cs typeface="Arial" panose="020B0604020202020204" pitchFamily="34" charset="0"/>
                        </a:rPr>
                        <a:t>عناصر الفراغ</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hMerge="1">
                  <a:txBody>
                    <a:bodyPr/>
                    <a:lstStyle/>
                    <a:p>
                      <a:pPr rtl="1"/>
                      <a:endParaRPr lang="ar-OM"/>
                    </a:p>
                  </a:txBody>
                  <a:tcPr/>
                </a:tc>
                <a:tc>
                  <a:txBody>
                    <a:bodyPr/>
                    <a:lstStyle/>
                    <a:p>
                      <a:pPr algn="ctr" rtl="1"/>
                      <a:r>
                        <a:rPr lang="ar-SA" sz="1400" dirty="0" smtClean="0">
                          <a:latin typeface="Arial" panose="020B0604020202020204" pitchFamily="34" charset="0"/>
                          <a:cs typeface="Arial" panose="020B0604020202020204" pitchFamily="34" charset="0"/>
                        </a:rPr>
                        <a:t>الأبعاد</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المساحة</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العدد</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مساحة الأثاث</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rtl="1"/>
                      <a:r>
                        <a:rPr lang="ar-SA" sz="1400" dirty="0" smtClean="0">
                          <a:latin typeface="Arial" panose="020B0604020202020204" pitchFamily="34" charset="0"/>
                          <a:cs typeface="Arial" panose="020B0604020202020204" pitchFamily="34" charset="0"/>
                        </a:rPr>
                        <a:t>إجمالي المساحة </a:t>
                      </a:r>
                      <a:r>
                        <a:rPr lang="ar-OM" sz="1400" dirty="0" smtClean="0">
                          <a:latin typeface="Arial" panose="020B0604020202020204" pitchFamily="34" charset="0"/>
                          <a:cs typeface="Arial" panose="020B0604020202020204" pitchFamily="34" charset="0"/>
                        </a:rPr>
                        <a:t>م2</a:t>
                      </a:r>
                      <a:endParaRPr lang="ar-SA" sz="14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r>
              <a:tr h="520233">
                <a:tc>
                  <a:txBody>
                    <a:bodyPr/>
                    <a:lstStyle/>
                    <a:p>
                      <a:pPr algn="ctr" rtl="1"/>
                      <a:r>
                        <a:rPr lang="ar-SA" sz="1400" b="1" dirty="0" smtClean="0">
                          <a:latin typeface="Arial" panose="020B0604020202020204" pitchFamily="34" charset="0"/>
                          <a:cs typeface="Arial" panose="020B0604020202020204" pitchFamily="34" charset="0"/>
                        </a:rPr>
                        <a:t>1</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r>
                        <a:rPr lang="ar-SA" sz="1400" dirty="0" smtClean="0">
                          <a:latin typeface="Arial" panose="020B0604020202020204" pitchFamily="34" charset="0"/>
                          <a:cs typeface="Arial" panose="020B0604020202020204" pitchFamily="34" charset="0"/>
                        </a:rPr>
                        <a:t>صالة ألعاب</a:t>
                      </a:r>
                      <a:r>
                        <a:rPr lang="ar-SA" sz="1400" baseline="0" dirty="0" smtClean="0">
                          <a:latin typeface="Arial" panose="020B0604020202020204" pitchFamily="34" charset="0"/>
                          <a:cs typeface="Arial" panose="020B0604020202020204" pitchFamily="34" charset="0"/>
                        </a:rPr>
                        <a:t>         </a:t>
                      </a:r>
                      <a:endParaRPr lang="ar-SA" sz="1400" dirty="0" smtClean="0">
                        <a:latin typeface="Arial" panose="020B0604020202020204" pitchFamily="34" charset="0"/>
                        <a:cs typeface="Arial" panose="020B0604020202020204" pitchFamily="34" charset="0"/>
                      </a:endParaRPr>
                    </a:p>
                  </a:txBody>
                  <a:tcPr vert="vert270" anchor="ctr">
                    <a:noFill/>
                  </a:tcPr>
                </a:tc>
                <a:tc>
                  <a:txBody>
                    <a:bodyPr/>
                    <a:lstStyle/>
                    <a:p>
                      <a:pPr algn="ctr"/>
                      <a:r>
                        <a:rPr lang="ar-SA" sz="1400" smtClean="0">
                          <a:latin typeface="Arial" panose="020B0604020202020204" pitchFamily="34" charset="0"/>
                          <a:cs typeface="+mn-cs"/>
                        </a:rPr>
                        <a:t>طاولات</a:t>
                      </a:r>
                      <a:r>
                        <a:rPr lang="ar-SA" sz="1400" baseline="0" smtClean="0">
                          <a:latin typeface="Arial" panose="020B0604020202020204" pitchFamily="34" charset="0"/>
                          <a:cs typeface="+mn-cs"/>
                        </a:rPr>
                        <a:t> </a:t>
                      </a:r>
                      <a:r>
                        <a:rPr lang="ar-OM" sz="1400" baseline="0" smtClean="0">
                          <a:latin typeface="Arial" panose="020B0604020202020204" pitchFamily="34" charset="0"/>
                          <a:cs typeface="+mn-cs"/>
                        </a:rPr>
                        <a:t>ال</a:t>
                      </a:r>
                      <a:r>
                        <a:rPr lang="ar-SA" sz="1400" baseline="0" smtClean="0">
                          <a:latin typeface="Arial" panose="020B0604020202020204" pitchFamily="34" charset="0"/>
                          <a:cs typeface="+mn-cs"/>
                        </a:rPr>
                        <a:t>بليا</a:t>
                      </a:r>
                      <a:r>
                        <a:rPr lang="ar-OM" sz="1400" baseline="0" smtClean="0">
                          <a:latin typeface="Arial" panose="020B0604020202020204" pitchFamily="34" charset="0"/>
                          <a:cs typeface="+mn-cs"/>
                        </a:rPr>
                        <a:t>ر</a:t>
                      </a:r>
                      <a:r>
                        <a:rPr lang="ar-SA" sz="1400" baseline="0" smtClean="0">
                          <a:latin typeface="Arial" panose="020B0604020202020204" pitchFamily="34" charset="0"/>
                          <a:cs typeface="+mn-cs"/>
                        </a:rPr>
                        <a:t>دو</a:t>
                      </a:r>
                    </a:p>
                    <a:p>
                      <a:pPr algn="ctr"/>
                      <a:r>
                        <a:rPr lang="ar-SA" sz="1400" baseline="0" smtClean="0">
                          <a:latin typeface="Arial" panose="020B0604020202020204" pitchFamily="34" charset="0"/>
                          <a:cs typeface="+mn-cs"/>
                        </a:rPr>
                        <a:t>طاولات تنس </a:t>
                      </a:r>
                      <a:endParaRPr lang="ar-SA" sz="1400" dirty="0" smtClean="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140 * 300</a:t>
                      </a:r>
                    </a:p>
                    <a:p>
                      <a:pPr algn="ctr" rtl="1"/>
                      <a:r>
                        <a:rPr lang="ar-SA" sz="1400" dirty="0" smtClean="0">
                          <a:latin typeface="Arial" panose="020B0604020202020204" pitchFamily="34" charset="0"/>
                          <a:cs typeface="Arial" panose="020B0604020202020204" pitchFamily="34" charset="0"/>
                        </a:rPr>
                        <a:t>160*300 </a:t>
                      </a: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4.2</a:t>
                      </a:r>
                    </a:p>
                    <a:p>
                      <a:pPr algn="ctr" rtl="1"/>
                      <a:r>
                        <a:rPr lang="ar-SA" sz="1400" dirty="0" smtClean="0">
                          <a:latin typeface="Arial" panose="020B0604020202020204" pitchFamily="34" charset="0"/>
                          <a:cs typeface="Arial" panose="020B0604020202020204" pitchFamily="34" charset="0"/>
                        </a:rPr>
                        <a:t>4.8</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5</a:t>
                      </a:r>
                    </a:p>
                    <a:p>
                      <a:pPr algn="ctr" rtl="1"/>
                      <a:r>
                        <a:rPr lang="ar-SA" sz="1400" dirty="0" smtClean="0">
                          <a:latin typeface="Arial" panose="020B0604020202020204" pitchFamily="34" charset="0"/>
                          <a:cs typeface="Arial" panose="020B0604020202020204" pitchFamily="34" charset="0"/>
                        </a:rPr>
                        <a:t>5</a:t>
                      </a: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5.5</a:t>
                      </a:r>
                    </a:p>
                    <a:p>
                      <a:pPr algn="ctr" rtl="1"/>
                      <a:r>
                        <a:rPr lang="ar-SA" sz="1400" dirty="0" smtClean="0">
                          <a:latin typeface="Arial" panose="020B0604020202020204" pitchFamily="34" charset="0"/>
                          <a:cs typeface="Arial" panose="020B0604020202020204" pitchFamily="34" charset="0"/>
                        </a:rPr>
                        <a:t>6</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27.5</a:t>
                      </a:r>
                    </a:p>
                    <a:p>
                      <a:pPr algn="ctr" rtl="1"/>
                      <a:r>
                        <a:rPr lang="ar-SA" sz="1400" dirty="0" smtClean="0">
                          <a:latin typeface="Arial" panose="020B0604020202020204" pitchFamily="34" charset="0"/>
                          <a:cs typeface="Arial" panose="020B0604020202020204" pitchFamily="34" charset="0"/>
                        </a:rPr>
                        <a:t>30</a:t>
                      </a:r>
                    </a:p>
                  </a:txBody>
                  <a:tcPr anchor="ctr">
                    <a:noFill/>
                  </a:tcPr>
                </a:tc>
              </a:tr>
              <a:tr h="245097">
                <a:tc>
                  <a:txBody>
                    <a:bodyPr/>
                    <a:lstStyle/>
                    <a:p>
                      <a:pPr algn="ctr" rtl="1"/>
                      <a:r>
                        <a:rPr lang="ar-SA" sz="1400" b="1" dirty="0" smtClean="0">
                          <a:latin typeface="Arial" panose="020B0604020202020204" pitchFamily="34" charset="0"/>
                          <a:cs typeface="Arial" panose="020B0604020202020204" pitchFamily="34" charset="0"/>
                        </a:rPr>
                        <a:t>2</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gridSpan="2">
                  <a:txBody>
                    <a:bodyPr/>
                    <a:lstStyle/>
                    <a:p>
                      <a:pPr algn="ctr" rtl="1"/>
                      <a:r>
                        <a:rPr lang="ar-SA" sz="1400" dirty="0" smtClean="0">
                          <a:latin typeface="Arial" panose="020B0604020202020204" pitchFamily="34" charset="0"/>
                          <a:cs typeface="Arial" panose="020B0604020202020204" pitchFamily="34" charset="0"/>
                        </a:rPr>
                        <a:t>ملعب كرة قدم</a:t>
                      </a:r>
                      <a:endParaRPr lang="ar-SA" sz="1400" dirty="0">
                        <a:latin typeface="Arial" panose="020B0604020202020204" pitchFamily="34" charset="0"/>
                        <a:cs typeface="Arial" panose="020B0604020202020204" pitchFamily="34" charset="0"/>
                      </a:endParaRPr>
                    </a:p>
                  </a:txBody>
                  <a:tcPr anchor="ctr"/>
                </a:tc>
                <a:tc hMerge="1">
                  <a:txBody>
                    <a:bodyPr/>
                    <a:lstStyle/>
                    <a:p>
                      <a:pPr rtl="1"/>
                      <a:endParaRPr lang="ar-OM" dirty="0"/>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1400" dirty="0" smtClean="0">
                          <a:latin typeface="Arial" panose="020B0604020202020204" pitchFamily="34" charset="0"/>
                          <a:cs typeface="Arial" panose="020B0604020202020204" pitchFamily="34" charset="0"/>
                        </a:rPr>
                        <a:t>100 * 70</a:t>
                      </a:r>
                    </a:p>
                  </a:txBody>
                  <a:tcPr anchor="ctr"/>
                </a:tc>
                <a:tc>
                  <a:txBody>
                    <a:bodyPr/>
                    <a:lstStyle/>
                    <a:p>
                      <a:pPr algn="ctr" rtl="1"/>
                      <a:r>
                        <a:rPr lang="ar-SA" sz="1400" dirty="0" smtClean="0">
                          <a:latin typeface="Arial" panose="020B0604020202020204" pitchFamily="34" charset="0"/>
                          <a:cs typeface="Arial" panose="020B0604020202020204" pitchFamily="34" charset="0"/>
                        </a:rPr>
                        <a:t>7000</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1</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ــــ</a:t>
                      </a:r>
                      <a:endParaRPr lang="ar-SA" sz="1400" dirty="0">
                        <a:latin typeface="Arial" panose="020B0604020202020204" pitchFamily="34" charset="0"/>
                        <a:cs typeface="Arial" panose="020B0604020202020204" pitchFamily="34" charset="0"/>
                      </a:endParaRPr>
                    </a:p>
                  </a:txBody>
                  <a:tcPr anchor="ctr"/>
                </a:tc>
                <a:tc>
                  <a:txBody>
                    <a:bodyPr/>
                    <a:lstStyle/>
                    <a:p>
                      <a:pPr algn="ctr" rtl="1"/>
                      <a:r>
                        <a:rPr lang="ar-SA" sz="1400" dirty="0" smtClean="0">
                          <a:latin typeface="Arial" panose="020B0604020202020204" pitchFamily="34" charset="0"/>
                          <a:cs typeface="Arial" panose="020B0604020202020204" pitchFamily="34" charset="0"/>
                        </a:rPr>
                        <a:t>7000</a:t>
                      </a:r>
                      <a:endParaRPr lang="ar-SA" sz="1400" dirty="0">
                        <a:latin typeface="Arial" panose="020B0604020202020204" pitchFamily="34" charset="0"/>
                        <a:cs typeface="Arial" panose="020B0604020202020204" pitchFamily="34" charset="0"/>
                      </a:endParaRPr>
                    </a:p>
                  </a:txBody>
                  <a:tcPr anchor="ctr"/>
                </a:tc>
              </a:tr>
              <a:tr h="279662">
                <a:tc>
                  <a:txBody>
                    <a:bodyPr/>
                    <a:lstStyle/>
                    <a:p>
                      <a:pPr algn="ctr" rtl="1"/>
                      <a:r>
                        <a:rPr lang="ar-SA" sz="1400" b="1" dirty="0" smtClean="0">
                          <a:latin typeface="Arial" panose="020B0604020202020204" pitchFamily="34" charset="0"/>
                          <a:cs typeface="Arial" panose="020B0604020202020204" pitchFamily="34" charset="0"/>
                        </a:rPr>
                        <a:t>3</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gridSpan="2">
                  <a:txBody>
                    <a:bodyPr/>
                    <a:lstStyle/>
                    <a:p>
                      <a:pPr algn="ctr" rtl="1"/>
                      <a:r>
                        <a:rPr lang="ar-SA" sz="1400" dirty="0" smtClean="0">
                          <a:latin typeface="Arial" panose="020B0604020202020204" pitchFamily="34" charset="0"/>
                          <a:cs typeface="Arial" panose="020B0604020202020204" pitchFamily="34" charset="0"/>
                        </a:rPr>
                        <a:t>ملعب كرة طائرة</a:t>
                      </a:r>
                      <a:endParaRPr lang="ar-SA" sz="1400" dirty="0">
                        <a:latin typeface="Arial" panose="020B0604020202020204" pitchFamily="34" charset="0"/>
                        <a:cs typeface="Arial" panose="020B0604020202020204" pitchFamily="34" charset="0"/>
                      </a:endParaRPr>
                    </a:p>
                  </a:txBody>
                  <a:tcPr anchor="ctr">
                    <a:noFill/>
                  </a:tcPr>
                </a:tc>
                <a:tc hMerge="1">
                  <a:txBody>
                    <a:bodyPr/>
                    <a:lstStyle/>
                    <a:p>
                      <a:pPr rtl="1"/>
                      <a:endParaRPr lang="ar-OM"/>
                    </a:p>
                  </a:txBody>
                  <a:tcPr/>
                </a:tc>
                <a:tc>
                  <a:txBody>
                    <a:bodyPr/>
                    <a:lstStyle/>
                    <a:p>
                      <a:pPr algn="ctr" rtl="1"/>
                      <a:r>
                        <a:rPr lang="ar-SA" sz="1400" dirty="0" smtClean="0">
                          <a:latin typeface="Arial" panose="020B0604020202020204" pitchFamily="34" charset="0"/>
                          <a:cs typeface="Arial" panose="020B0604020202020204" pitchFamily="34" charset="0"/>
                        </a:rPr>
                        <a:t>60 * 45</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2700</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1</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ـــــ</a:t>
                      </a:r>
                      <a:endParaRPr lang="ar-SA" sz="1400" dirty="0">
                        <a:latin typeface="Arial" panose="020B0604020202020204" pitchFamily="34" charset="0"/>
                        <a:cs typeface="Arial" panose="020B0604020202020204" pitchFamily="34" charset="0"/>
                      </a:endParaRPr>
                    </a:p>
                  </a:txBody>
                  <a:tcPr anchor="ctr">
                    <a:noFill/>
                  </a:tcPr>
                </a:tc>
                <a:tc>
                  <a:txBody>
                    <a:bodyPr/>
                    <a:lstStyle/>
                    <a:p>
                      <a:pPr algn="ctr" rtl="1"/>
                      <a:r>
                        <a:rPr lang="ar-SA" sz="1400" dirty="0" smtClean="0">
                          <a:latin typeface="Arial" panose="020B0604020202020204" pitchFamily="34" charset="0"/>
                          <a:cs typeface="Arial" panose="020B0604020202020204" pitchFamily="34" charset="0"/>
                        </a:rPr>
                        <a:t>2700</a:t>
                      </a:r>
                      <a:endParaRPr lang="ar-SA" sz="1400" dirty="0">
                        <a:latin typeface="Arial" panose="020B0604020202020204" pitchFamily="34" charset="0"/>
                        <a:cs typeface="Arial" panose="020B0604020202020204" pitchFamily="34" charset="0"/>
                      </a:endParaRPr>
                    </a:p>
                  </a:txBody>
                  <a:tcPr anchor="ctr">
                    <a:noFill/>
                  </a:tcPr>
                </a:tc>
              </a:tr>
              <a:tr h="562541">
                <a:tc gridSpan="7">
                  <a:txBody>
                    <a:bodyPr/>
                    <a:lstStyle/>
                    <a:p>
                      <a:pPr algn="ctr" rtl="1"/>
                      <a:r>
                        <a:rPr lang="ar-SA" sz="1400" b="1" dirty="0" smtClean="0">
                          <a:latin typeface="Arial" panose="020B0604020202020204" pitchFamily="34" charset="0"/>
                          <a:cs typeface="Arial" panose="020B0604020202020204" pitchFamily="34" charset="0"/>
                        </a:rPr>
                        <a:t>الإجمــــــــــــــــــــــــــــالي</a:t>
                      </a:r>
                      <a:endParaRPr lang="ar-SA" sz="14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hMerge="1">
                  <a:txBody>
                    <a:bodyPr/>
                    <a:lstStyle/>
                    <a:p>
                      <a:pPr rtl="1"/>
                      <a:endParaRPr lang="ar-SA" dirty="0"/>
                    </a:p>
                  </a:txBody>
                  <a:tcPr/>
                </a:tc>
                <a:tc hMerge="1">
                  <a:txBody>
                    <a:bodyPr/>
                    <a:lstStyle/>
                    <a:p>
                      <a:pPr rtl="1"/>
                      <a:endParaRPr lang="ar-OM"/>
                    </a:p>
                  </a:txBody>
                  <a:tcPr/>
                </a:tc>
                <a:tc hMerge="1">
                  <a:txBody>
                    <a:bodyPr/>
                    <a:lstStyle/>
                    <a:p>
                      <a:pPr rtl="1"/>
                      <a:endParaRPr lang="ar-SA" dirty="0"/>
                    </a:p>
                  </a:txBody>
                  <a:tcPr/>
                </a:tc>
                <a:tc hMerge="1">
                  <a:txBody>
                    <a:bodyPr/>
                    <a:lstStyle/>
                    <a:p>
                      <a:pPr rtl="1"/>
                      <a:endParaRPr lang="ar-SA" dirty="0"/>
                    </a:p>
                  </a:txBody>
                  <a:tcPr/>
                </a:tc>
                <a:tc hMerge="1">
                  <a:txBody>
                    <a:bodyPr/>
                    <a:lstStyle/>
                    <a:p>
                      <a:pPr rtl="1"/>
                      <a:endParaRPr lang="ar-SA" dirty="0"/>
                    </a:p>
                  </a:txBody>
                  <a:tcPr/>
                </a:tc>
                <a:tc hMerge="1">
                  <a:txBody>
                    <a:bodyPr/>
                    <a:lstStyle/>
                    <a:p>
                      <a:pPr rtl="1"/>
                      <a:endParaRPr lang="ar-SA" dirty="0"/>
                    </a:p>
                  </a:txBody>
                  <a:tcPr/>
                </a:tc>
                <a:tc>
                  <a:txBody>
                    <a:bodyPr/>
                    <a:lstStyle/>
                    <a:p>
                      <a:pPr algn="ctr" rtl="1"/>
                      <a:r>
                        <a:rPr lang="ar-OM" dirty="0" smtClean="0"/>
                        <a:t>9757.5</a:t>
                      </a:r>
                      <a:endParaRPr lang="ar-SA" dirty="0"/>
                    </a:p>
                  </a:txBody>
                  <a:tcPr anchor="ctr">
                    <a:solidFill>
                      <a:schemeClr val="accent6">
                        <a:lumMod val="20000"/>
                        <a:lumOff val="80000"/>
                      </a:schemeClr>
                    </a:solidFill>
                  </a:tcPr>
                </a:tc>
              </a:tr>
            </a:tbl>
          </a:graphicData>
        </a:graphic>
      </p:graphicFrame>
      <p:sp>
        <p:nvSpPr>
          <p:cNvPr id="5" name="Rectangle 4"/>
          <p:cNvSpPr/>
          <p:nvPr/>
        </p:nvSpPr>
        <p:spPr>
          <a:xfrm>
            <a:off x="6436311" y="109076"/>
            <a:ext cx="3469689"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خامساً :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الجزء الترفيهي</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
        <p:nvSpPr>
          <p:cNvPr id="6" name="Rectangle 5"/>
          <p:cNvSpPr/>
          <p:nvPr/>
        </p:nvSpPr>
        <p:spPr>
          <a:xfrm>
            <a:off x="5548476" y="4858413"/>
            <a:ext cx="4119513" cy="923330"/>
          </a:xfrm>
          <a:prstGeom prst="rect">
            <a:avLst/>
          </a:prstGeom>
          <a:solidFill>
            <a:schemeClr val="bg1"/>
          </a:solidFill>
        </p:spPr>
        <p:txBody>
          <a:bodyPr wrap="square" lIns="91440" tIns="45720" rIns="91440" bIns="45720">
            <a:spAutoFit/>
          </a:bodyPr>
          <a:lstStyle/>
          <a:p>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اجمالي مساحة الجزء الترفيهي = 9757.5 م2</a:t>
            </a:r>
          </a:p>
          <a:p>
            <a:endPar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a:p>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الاجمالي الكلي لمساحة المشروع = 21252.3 م2</a:t>
            </a:r>
          </a:p>
        </p:txBody>
      </p:sp>
    </p:spTree>
    <p:extLst>
      <p:ext uri="{BB962C8B-B14F-4D97-AF65-F5344CB8AC3E}">
        <p14:creationId xmlns:p14="http://schemas.microsoft.com/office/powerpoint/2010/main" val="8344534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54187" y="2686946"/>
            <a:ext cx="6005221" cy="584775"/>
          </a:xfrm>
          <a:prstGeom prst="rect">
            <a:avLst/>
          </a:prstGeom>
          <a:solidFill>
            <a:schemeClr val="accent6">
              <a:lumMod val="60000"/>
              <a:lumOff val="4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endParaRPr lang="en-US" sz="32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2" name="Rectangle 1"/>
          <p:cNvSpPr/>
          <p:nvPr/>
        </p:nvSpPr>
        <p:spPr>
          <a:xfrm>
            <a:off x="6185647" y="2333003"/>
            <a:ext cx="3263153" cy="584775"/>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ar-OM" sz="3200"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العلاقات الوظيفية</a:t>
            </a:r>
            <a:endParaRPr lang="en-US" sz="32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450514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71725" y="2686946"/>
            <a:ext cx="6887684" cy="1569660"/>
          </a:xfrm>
          <a:prstGeom prst="rect">
            <a:avLst/>
          </a:prstGeom>
          <a:solidFill>
            <a:schemeClr val="accent6">
              <a:lumMod val="60000"/>
              <a:lumOff val="4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endParaRPr lang="ar-OM" sz="2400" b="1"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a:p>
            <a:r>
              <a:rPr lang="ar-OM" sz="2400"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                               أولا : دراسة المراكز الإسلامية </a:t>
            </a:r>
          </a:p>
          <a:p>
            <a:r>
              <a:rPr lang="ar-OM" sz="2400"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                               ثانياً : دراسة المساجد</a:t>
            </a:r>
          </a:p>
          <a:p>
            <a:r>
              <a:rPr lang="ar-OM" sz="2400"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                               ثالثاً : دراسة سكن الطلاب ودور الضيافة</a:t>
            </a:r>
            <a:endParaRPr lang="en-US" sz="24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2" name="Rectangle 1"/>
          <p:cNvSpPr/>
          <p:nvPr/>
        </p:nvSpPr>
        <p:spPr>
          <a:xfrm>
            <a:off x="6535271" y="2333003"/>
            <a:ext cx="2913529" cy="584775"/>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ar-OM" sz="3200"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الأمثلة المشابهة</a:t>
            </a:r>
            <a:endParaRPr lang="en-US" sz="32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2460929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p:cNvPicPr>
            <a:picLocks noChangeAspect="1"/>
          </p:cNvPicPr>
          <p:nvPr/>
        </p:nvPicPr>
        <p:blipFill>
          <a:blip r:embed="rId2"/>
          <a:stretch>
            <a:fillRect/>
          </a:stretch>
        </p:blipFill>
        <p:spPr>
          <a:xfrm>
            <a:off x="3631453" y="1854612"/>
            <a:ext cx="3401863" cy="3170195"/>
          </a:xfrm>
          <a:prstGeom prst="rect">
            <a:avLst/>
          </a:prstGeom>
        </p:spPr>
      </p:pic>
      <p:sp>
        <p:nvSpPr>
          <p:cNvPr id="2" name="مربع نص 9"/>
          <p:cNvSpPr txBox="1"/>
          <p:nvPr/>
        </p:nvSpPr>
        <p:spPr>
          <a:xfrm>
            <a:off x="7014853" y="1644829"/>
            <a:ext cx="1687970" cy="400110"/>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SA" sz="20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الجزء الإداري</a:t>
            </a:r>
          </a:p>
        </p:txBody>
      </p:sp>
      <p:sp>
        <p:nvSpPr>
          <p:cNvPr id="7" name="شكل بيضاوي 22"/>
          <p:cNvSpPr/>
          <p:nvPr/>
        </p:nvSpPr>
        <p:spPr>
          <a:xfrm>
            <a:off x="5596096" y="1947588"/>
            <a:ext cx="571504" cy="571504"/>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8" name="شكل بيضاوي 23"/>
          <p:cNvSpPr/>
          <p:nvPr/>
        </p:nvSpPr>
        <p:spPr>
          <a:xfrm>
            <a:off x="4857903" y="2338116"/>
            <a:ext cx="571504" cy="571504"/>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9" name="شكل بيضاوي 24"/>
          <p:cNvSpPr/>
          <p:nvPr/>
        </p:nvSpPr>
        <p:spPr>
          <a:xfrm>
            <a:off x="4114948" y="2733406"/>
            <a:ext cx="571504" cy="571504"/>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10" name="شكل بيضاوي 25"/>
          <p:cNvSpPr/>
          <p:nvPr/>
        </p:nvSpPr>
        <p:spPr>
          <a:xfrm>
            <a:off x="3357705" y="3128696"/>
            <a:ext cx="571504" cy="571504"/>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11" name="شكل بيضاوي 26"/>
          <p:cNvSpPr/>
          <p:nvPr/>
        </p:nvSpPr>
        <p:spPr>
          <a:xfrm>
            <a:off x="5605621" y="2723881"/>
            <a:ext cx="571504" cy="571504"/>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12" name="شكل بيضاوي 27"/>
          <p:cNvSpPr/>
          <p:nvPr/>
        </p:nvSpPr>
        <p:spPr>
          <a:xfrm>
            <a:off x="4867428" y="3128696"/>
            <a:ext cx="571504" cy="571504"/>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13" name="شكل بيضاوي 28"/>
          <p:cNvSpPr/>
          <p:nvPr/>
        </p:nvSpPr>
        <p:spPr>
          <a:xfrm>
            <a:off x="4124473" y="3500174"/>
            <a:ext cx="571504" cy="571504"/>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14" name="شكل بيضاوي 29"/>
          <p:cNvSpPr/>
          <p:nvPr/>
        </p:nvSpPr>
        <p:spPr>
          <a:xfrm>
            <a:off x="5615146" y="3528749"/>
            <a:ext cx="571504" cy="571504"/>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15" name="شكل بيضاوي 30"/>
          <p:cNvSpPr/>
          <p:nvPr/>
        </p:nvSpPr>
        <p:spPr>
          <a:xfrm>
            <a:off x="4867428" y="3914514"/>
            <a:ext cx="571504" cy="571504"/>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16" name="شكل بيضاوي 31"/>
          <p:cNvSpPr/>
          <p:nvPr/>
        </p:nvSpPr>
        <p:spPr>
          <a:xfrm>
            <a:off x="5615146" y="4300279"/>
            <a:ext cx="571504" cy="571504"/>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24" name="عنصر نائب لرقم الشريحة 39"/>
          <p:cNvSpPr>
            <a:spLocks noGrp="1"/>
          </p:cNvSpPr>
          <p:nvPr>
            <p:ph type="sldNum" sz="quarter" idx="12"/>
          </p:nvPr>
        </p:nvSpPr>
        <p:spPr>
          <a:xfrm>
            <a:off x="457200" y="6356350"/>
            <a:ext cx="2133600" cy="365125"/>
          </a:xfrm>
        </p:spPr>
        <p:txBody>
          <a:bodyPr/>
          <a:lstStyle/>
          <a:p>
            <a:fld id="{25020E0D-E327-4DC2-9A02-966B1AAAEEE7}" type="slidenum">
              <a:rPr lang="ar-SA" smtClean="0"/>
              <a:pPr/>
              <a:t>90</a:t>
            </a:fld>
            <a:endParaRPr lang="ar-SA"/>
          </a:p>
        </p:txBody>
      </p:sp>
      <p:sp>
        <p:nvSpPr>
          <p:cNvPr id="26" name="Rectangle 25"/>
          <p:cNvSpPr/>
          <p:nvPr/>
        </p:nvSpPr>
        <p:spPr>
          <a:xfrm>
            <a:off x="5901179" y="109076"/>
            <a:ext cx="4004821"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العلاقات الوظيفية لعناصر المشروع</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
        <p:nvSpPr>
          <p:cNvPr id="32" name="مربع نص 9"/>
          <p:cNvSpPr txBox="1"/>
          <p:nvPr/>
        </p:nvSpPr>
        <p:spPr>
          <a:xfrm>
            <a:off x="6997971" y="2442105"/>
            <a:ext cx="1687970" cy="400110"/>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SA" sz="20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الجزء </a:t>
            </a:r>
            <a:r>
              <a:rPr lang="ar-OM" sz="20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التعليمي</a:t>
            </a:r>
            <a:endParaRPr lang="ar-SA" sz="20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33" name="مربع نص 9"/>
          <p:cNvSpPr txBox="1"/>
          <p:nvPr/>
        </p:nvSpPr>
        <p:spPr>
          <a:xfrm>
            <a:off x="7021783" y="3204920"/>
            <a:ext cx="1687970" cy="400110"/>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SA" sz="20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الجزء </a:t>
            </a:r>
            <a:r>
              <a:rPr lang="ar-OM" sz="20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السكني</a:t>
            </a:r>
            <a:endParaRPr lang="ar-SA" sz="20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34" name="مربع نص 9"/>
          <p:cNvSpPr txBox="1"/>
          <p:nvPr/>
        </p:nvSpPr>
        <p:spPr>
          <a:xfrm>
            <a:off x="7021783" y="4008292"/>
            <a:ext cx="1687970" cy="400110"/>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SA" sz="20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الجزء </a:t>
            </a:r>
            <a:r>
              <a:rPr lang="ar-OM" sz="20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الخدمي</a:t>
            </a:r>
            <a:endParaRPr lang="ar-SA" sz="20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35" name="مربع نص 9"/>
          <p:cNvSpPr txBox="1"/>
          <p:nvPr/>
        </p:nvSpPr>
        <p:spPr>
          <a:xfrm>
            <a:off x="7021783" y="4784852"/>
            <a:ext cx="1687970" cy="400110"/>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SA" sz="20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الجزء </a:t>
            </a:r>
            <a:r>
              <a:rPr lang="ar-OM" sz="20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الترفيهي</a:t>
            </a:r>
            <a:endParaRPr lang="ar-SA" sz="20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80" name="شكل بيضاوي 32"/>
          <p:cNvSpPr/>
          <p:nvPr/>
        </p:nvSpPr>
        <p:spPr>
          <a:xfrm>
            <a:off x="217669" y="3948067"/>
            <a:ext cx="415288" cy="415288"/>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rtl="0"/>
            <a:endParaRPr lang="ar-SA"/>
          </a:p>
        </p:txBody>
      </p:sp>
      <p:sp>
        <p:nvSpPr>
          <p:cNvPr id="81" name="شكل بيضاوي 33"/>
          <p:cNvSpPr/>
          <p:nvPr/>
        </p:nvSpPr>
        <p:spPr>
          <a:xfrm>
            <a:off x="217669" y="4733885"/>
            <a:ext cx="415288" cy="415288"/>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rtl="0"/>
            <a:endParaRPr lang="ar-SA"/>
          </a:p>
        </p:txBody>
      </p:sp>
      <p:sp>
        <p:nvSpPr>
          <p:cNvPr id="82" name="شكل بيضاوي 34"/>
          <p:cNvSpPr/>
          <p:nvPr/>
        </p:nvSpPr>
        <p:spPr>
          <a:xfrm>
            <a:off x="217669" y="5519703"/>
            <a:ext cx="415288" cy="415288"/>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rtl="0"/>
            <a:endParaRPr lang="ar-SA"/>
          </a:p>
        </p:txBody>
      </p:sp>
      <p:sp>
        <p:nvSpPr>
          <p:cNvPr id="83" name="Rectangle 82"/>
          <p:cNvSpPr/>
          <p:nvPr/>
        </p:nvSpPr>
        <p:spPr>
          <a:xfrm>
            <a:off x="875291" y="4000517"/>
            <a:ext cx="1210362" cy="369332"/>
          </a:xfrm>
          <a:prstGeom prst="rect">
            <a:avLst/>
          </a:prstGeom>
          <a:noFill/>
        </p:spPr>
        <p:txBody>
          <a:bodyPr wrap="square" lIns="91440" tIns="45720" rIns="91440" bIns="45720">
            <a:spAutoFit/>
          </a:bodyPr>
          <a:lstStyle/>
          <a:p>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علاقة قــــوية</a:t>
            </a:r>
          </a:p>
        </p:txBody>
      </p:sp>
      <p:sp>
        <p:nvSpPr>
          <p:cNvPr id="84" name="Rectangle 83"/>
          <p:cNvSpPr/>
          <p:nvPr/>
        </p:nvSpPr>
        <p:spPr>
          <a:xfrm>
            <a:off x="818760" y="4749266"/>
            <a:ext cx="1275361" cy="369332"/>
          </a:xfrm>
          <a:prstGeom prst="rect">
            <a:avLst/>
          </a:prstGeom>
          <a:noFill/>
        </p:spPr>
        <p:txBody>
          <a:bodyPr wrap="square" lIns="91440" tIns="45720" rIns="91440" bIns="45720">
            <a:spAutoFit/>
          </a:bodyPr>
          <a:lstStyle/>
          <a:p>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علاقة متوسطة</a:t>
            </a:r>
          </a:p>
        </p:txBody>
      </p:sp>
      <p:sp>
        <p:nvSpPr>
          <p:cNvPr id="85" name="Rectangle 84"/>
          <p:cNvSpPr/>
          <p:nvPr/>
        </p:nvSpPr>
        <p:spPr>
          <a:xfrm>
            <a:off x="818760" y="5547298"/>
            <a:ext cx="1299987" cy="369332"/>
          </a:xfrm>
          <a:prstGeom prst="rect">
            <a:avLst/>
          </a:prstGeom>
          <a:noFill/>
        </p:spPr>
        <p:txBody>
          <a:bodyPr wrap="square" lIns="91440" tIns="45720" rIns="91440" bIns="45720">
            <a:spAutoFit/>
          </a:bodyPr>
          <a:lstStyle/>
          <a:p>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علاقة ضعيفــة</a:t>
            </a:r>
          </a:p>
        </p:txBody>
      </p:sp>
    </p:spTree>
    <p:extLst>
      <p:ext uri="{BB962C8B-B14F-4D97-AF65-F5344CB8AC3E}">
        <p14:creationId xmlns:p14="http://schemas.microsoft.com/office/powerpoint/2010/main" val="31403825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176"/>
          <p:cNvPicPr>
            <a:picLocks noChangeAspect="1"/>
          </p:cNvPicPr>
          <p:nvPr/>
        </p:nvPicPr>
        <p:blipFill>
          <a:blip r:embed="rId2"/>
          <a:stretch>
            <a:fillRect/>
          </a:stretch>
        </p:blipFill>
        <p:spPr>
          <a:xfrm>
            <a:off x="2895601" y="1341157"/>
            <a:ext cx="4871126" cy="4615072"/>
          </a:xfrm>
          <a:prstGeom prst="rect">
            <a:avLst/>
          </a:prstGeom>
        </p:spPr>
      </p:pic>
      <p:sp>
        <p:nvSpPr>
          <p:cNvPr id="66" name="مربع نص 9"/>
          <p:cNvSpPr txBox="1"/>
          <p:nvPr/>
        </p:nvSpPr>
        <p:spPr>
          <a:xfrm>
            <a:off x="7520755" y="1217605"/>
            <a:ext cx="1687970" cy="307777"/>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4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مكتب العميد</a:t>
            </a:r>
            <a:endParaRPr lang="ar-SA" sz="14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70" name="مربع نص 9"/>
          <p:cNvSpPr txBox="1"/>
          <p:nvPr/>
        </p:nvSpPr>
        <p:spPr>
          <a:xfrm>
            <a:off x="7520755" y="1653167"/>
            <a:ext cx="1687970" cy="461665"/>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2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مكتب نائب العميد للشؤون الأكاديمية</a:t>
            </a:r>
            <a:endParaRPr lang="ar-SA" sz="12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71" name="مربع نص 9"/>
          <p:cNvSpPr txBox="1"/>
          <p:nvPr/>
        </p:nvSpPr>
        <p:spPr>
          <a:xfrm>
            <a:off x="7520755" y="2152713"/>
            <a:ext cx="1687970" cy="461665"/>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2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مكتب نائب العميد لشؤون الطلاب</a:t>
            </a:r>
            <a:endParaRPr lang="ar-SA" sz="12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72" name="مربع نص 9"/>
          <p:cNvSpPr txBox="1"/>
          <p:nvPr/>
        </p:nvSpPr>
        <p:spPr>
          <a:xfrm>
            <a:off x="7527526" y="2678179"/>
            <a:ext cx="1687970" cy="507831"/>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35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مكاتب أعضاء هيئة التدريس</a:t>
            </a:r>
            <a:endParaRPr lang="ar-SA" sz="135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73" name="مربع نص 9"/>
          <p:cNvSpPr txBox="1"/>
          <p:nvPr/>
        </p:nvSpPr>
        <p:spPr>
          <a:xfrm>
            <a:off x="7534025" y="3249536"/>
            <a:ext cx="1687970" cy="300082"/>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35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صالة إجتماعات</a:t>
            </a:r>
            <a:endParaRPr lang="ar-SA" sz="135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74" name="مربع نص 9"/>
          <p:cNvSpPr txBox="1"/>
          <p:nvPr/>
        </p:nvSpPr>
        <p:spPr>
          <a:xfrm>
            <a:off x="7532759" y="3597732"/>
            <a:ext cx="1687970" cy="507831"/>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35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مكتب مسؤول شؤون الطلاب</a:t>
            </a:r>
            <a:endParaRPr lang="ar-SA" sz="135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75" name="مربع نص 9"/>
          <p:cNvSpPr txBox="1"/>
          <p:nvPr/>
        </p:nvSpPr>
        <p:spPr>
          <a:xfrm>
            <a:off x="7543820" y="4150933"/>
            <a:ext cx="1687970" cy="507831"/>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35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مكتب مسؤول الشؤون المالية</a:t>
            </a:r>
            <a:endParaRPr lang="ar-SA" sz="135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76" name="مربع نص 9"/>
          <p:cNvSpPr txBox="1"/>
          <p:nvPr/>
        </p:nvSpPr>
        <p:spPr>
          <a:xfrm>
            <a:off x="7549061" y="4713862"/>
            <a:ext cx="1687970" cy="507831"/>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35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مكتب مسؤول الشؤون الإدارية</a:t>
            </a:r>
            <a:endParaRPr lang="ar-SA" sz="135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77" name="مربع نص 9"/>
          <p:cNvSpPr txBox="1"/>
          <p:nvPr/>
        </p:nvSpPr>
        <p:spPr>
          <a:xfrm>
            <a:off x="7543820" y="5320354"/>
            <a:ext cx="1687970" cy="300082"/>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35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مكتب طباعة وتصوير</a:t>
            </a:r>
            <a:endParaRPr lang="ar-SA" sz="135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78" name="مربع نص 9"/>
          <p:cNvSpPr txBox="1"/>
          <p:nvPr/>
        </p:nvSpPr>
        <p:spPr>
          <a:xfrm>
            <a:off x="7543820" y="5783291"/>
            <a:ext cx="1687970" cy="307777"/>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4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استراحة وبوفيه للموظفين</a:t>
            </a:r>
            <a:endParaRPr lang="ar-SA" sz="14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19" name="شكل بيضاوي 27"/>
          <p:cNvSpPr/>
          <p:nvPr/>
        </p:nvSpPr>
        <p:spPr>
          <a:xfrm>
            <a:off x="6686564" y="1448730"/>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20" name="شكل بيضاوي 31"/>
          <p:cNvSpPr/>
          <p:nvPr/>
        </p:nvSpPr>
        <p:spPr>
          <a:xfrm>
            <a:off x="6199198" y="1688444"/>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21" name="شكل بيضاوي 32"/>
          <p:cNvSpPr/>
          <p:nvPr/>
        </p:nvSpPr>
        <p:spPr>
          <a:xfrm>
            <a:off x="5711832" y="1948796"/>
            <a:ext cx="357190" cy="357190"/>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22" name="شكل بيضاوي 33"/>
          <p:cNvSpPr/>
          <p:nvPr/>
        </p:nvSpPr>
        <p:spPr>
          <a:xfrm>
            <a:off x="5224466" y="2201210"/>
            <a:ext cx="357190" cy="357190"/>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23" name="شكل بيضاوي 35"/>
          <p:cNvSpPr/>
          <p:nvPr/>
        </p:nvSpPr>
        <p:spPr>
          <a:xfrm>
            <a:off x="4732338" y="2461562"/>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24" name="شكل بيضاوي 36"/>
          <p:cNvSpPr/>
          <p:nvPr/>
        </p:nvSpPr>
        <p:spPr>
          <a:xfrm>
            <a:off x="4244972" y="2713976"/>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25" name="شكل بيضاوي 37"/>
          <p:cNvSpPr/>
          <p:nvPr/>
        </p:nvSpPr>
        <p:spPr>
          <a:xfrm>
            <a:off x="3757606" y="2961628"/>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26" name="شكل بيضاوي 38"/>
          <p:cNvSpPr/>
          <p:nvPr/>
        </p:nvSpPr>
        <p:spPr>
          <a:xfrm>
            <a:off x="3257540" y="3234680"/>
            <a:ext cx="357190" cy="357190"/>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27" name="شكل بيضاوي 39"/>
          <p:cNvSpPr/>
          <p:nvPr/>
        </p:nvSpPr>
        <p:spPr>
          <a:xfrm>
            <a:off x="2757474" y="3487094"/>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28" name="شكل بيضاوي 40"/>
          <p:cNvSpPr/>
          <p:nvPr/>
        </p:nvSpPr>
        <p:spPr>
          <a:xfrm>
            <a:off x="6686564" y="1961496"/>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29" name="شكل بيضاوي 41"/>
          <p:cNvSpPr/>
          <p:nvPr/>
        </p:nvSpPr>
        <p:spPr>
          <a:xfrm>
            <a:off x="6199198" y="2201210"/>
            <a:ext cx="357190" cy="357190"/>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30" name="شكل بيضاوي 42"/>
          <p:cNvSpPr/>
          <p:nvPr/>
        </p:nvSpPr>
        <p:spPr>
          <a:xfrm>
            <a:off x="5711832" y="2461562"/>
            <a:ext cx="357190" cy="357190"/>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31" name="شكل بيضاوي 44"/>
          <p:cNvSpPr/>
          <p:nvPr/>
        </p:nvSpPr>
        <p:spPr>
          <a:xfrm>
            <a:off x="5224466" y="2726676"/>
            <a:ext cx="357190" cy="357190"/>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32" name="شكل بيضاوي 45"/>
          <p:cNvSpPr/>
          <p:nvPr/>
        </p:nvSpPr>
        <p:spPr>
          <a:xfrm>
            <a:off x="4737100" y="2987028"/>
            <a:ext cx="357190" cy="357190"/>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33" name="شكل بيضاوي 47"/>
          <p:cNvSpPr/>
          <p:nvPr/>
        </p:nvSpPr>
        <p:spPr>
          <a:xfrm>
            <a:off x="4244972" y="3234680"/>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34" name="شكل بيضاوي 48"/>
          <p:cNvSpPr/>
          <p:nvPr/>
        </p:nvSpPr>
        <p:spPr>
          <a:xfrm>
            <a:off x="3757606" y="3487094"/>
            <a:ext cx="357190" cy="357190"/>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35" name="شكل بيضاوي 49"/>
          <p:cNvSpPr/>
          <p:nvPr/>
        </p:nvSpPr>
        <p:spPr>
          <a:xfrm>
            <a:off x="3257540" y="3747446"/>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36" name="شكل بيضاوي 50"/>
          <p:cNvSpPr/>
          <p:nvPr/>
        </p:nvSpPr>
        <p:spPr>
          <a:xfrm>
            <a:off x="6686564" y="2461562"/>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37" name="شكل بيضاوي 51"/>
          <p:cNvSpPr/>
          <p:nvPr/>
        </p:nvSpPr>
        <p:spPr>
          <a:xfrm>
            <a:off x="6186498" y="2713976"/>
            <a:ext cx="357190" cy="357190"/>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38" name="شكل بيضاوي 52"/>
          <p:cNvSpPr/>
          <p:nvPr/>
        </p:nvSpPr>
        <p:spPr>
          <a:xfrm>
            <a:off x="5699132" y="2974328"/>
            <a:ext cx="357190" cy="357190"/>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39" name="شكل بيضاوي 53"/>
          <p:cNvSpPr/>
          <p:nvPr/>
        </p:nvSpPr>
        <p:spPr>
          <a:xfrm>
            <a:off x="5211766" y="3234680"/>
            <a:ext cx="357190" cy="357190"/>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40" name="شكل بيضاوي 54"/>
          <p:cNvSpPr/>
          <p:nvPr/>
        </p:nvSpPr>
        <p:spPr>
          <a:xfrm>
            <a:off x="4745038" y="3482332"/>
            <a:ext cx="357190" cy="357190"/>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41" name="شكل بيضاوي 55"/>
          <p:cNvSpPr/>
          <p:nvPr/>
        </p:nvSpPr>
        <p:spPr>
          <a:xfrm>
            <a:off x="4257672" y="3747446"/>
            <a:ext cx="357190" cy="357190"/>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42" name="شكل بيضاوي 56"/>
          <p:cNvSpPr/>
          <p:nvPr/>
        </p:nvSpPr>
        <p:spPr>
          <a:xfrm>
            <a:off x="3757606" y="3987160"/>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43" name="شكل بيضاوي 57"/>
          <p:cNvSpPr/>
          <p:nvPr/>
        </p:nvSpPr>
        <p:spPr>
          <a:xfrm>
            <a:off x="6686564" y="2961628"/>
            <a:ext cx="357190" cy="357190"/>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44" name="شكل بيضاوي 58"/>
          <p:cNvSpPr/>
          <p:nvPr/>
        </p:nvSpPr>
        <p:spPr>
          <a:xfrm>
            <a:off x="6199198" y="3221980"/>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45" name="شكل بيضاوي 59"/>
          <p:cNvSpPr/>
          <p:nvPr/>
        </p:nvSpPr>
        <p:spPr>
          <a:xfrm>
            <a:off x="5707070" y="3474394"/>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46" name="شكل بيضاوي 60"/>
          <p:cNvSpPr/>
          <p:nvPr/>
        </p:nvSpPr>
        <p:spPr>
          <a:xfrm>
            <a:off x="5211766" y="3734746"/>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47" name="شكل بيضاوي 61"/>
          <p:cNvSpPr/>
          <p:nvPr/>
        </p:nvSpPr>
        <p:spPr>
          <a:xfrm>
            <a:off x="4732338" y="3999860"/>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48" name="شكل بيضاوي 62"/>
          <p:cNvSpPr/>
          <p:nvPr/>
        </p:nvSpPr>
        <p:spPr>
          <a:xfrm>
            <a:off x="4257672" y="4247512"/>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49" name="شكل بيضاوي 63"/>
          <p:cNvSpPr/>
          <p:nvPr/>
        </p:nvSpPr>
        <p:spPr>
          <a:xfrm>
            <a:off x="6686564" y="3461694"/>
            <a:ext cx="357190" cy="357190"/>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50" name="شكل بيضاوي 64"/>
          <p:cNvSpPr/>
          <p:nvPr/>
        </p:nvSpPr>
        <p:spPr>
          <a:xfrm>
            <a:off x="6186498" y="3747446"/>
            <a:ext cx="357190" cy="357190"/>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51" name="شكل بيضاوي 65"/>
          <p:cNvSpPr/>
          <p:nvPr/>
        </p:nvSpPr>
        <p:spPr>
          <a:xfrm>
            <a:off x="5699132" y="3987160"/>
            <a:ext cx="357190" cy="357190"/>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52" name="شكل بيضاوي 66"/>
          <p:cNvSpPr/>
          <p:nvPr/>
        </p:nvSpPr>
        <p:spPr>
          <a:xfrm>
            <a:off x="5211766" y="4247512"/>
            <a:ext cx="357190" cy="357190"/>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53" name="شكل بيضاوي 67"/>
          <p:cNvSpPr/>
          <p:nvPr/>
        </p:nvSpPr>
        <p:spPr>
          <a:xfrm>
            <a:off x="4732338" y="4512626"/>
            <a:ext cx="357190" cy="357190"/>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54" name="شكل بيضاوي 68"/>
          <p:cNvSpPr/>
          <p:nvPr/>
        </p:nvSpPr>
        <p:spPr>
          <a:xfrm>
            <a:off x="6686564" y="3995098"/>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55" name="شكل بيضاوي 69"/>
          <p:cNvSpPr/>
          <p:nvPr/>
        </p:nvSpPr>
        <p:spPr>
          <a:xfrm>
            <a:off x="6199198" y="4234812"/>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56" name="شكل بيضاوي 70"/>
          <p:cNvSpPr/>
          <p:nvPr/>
        </p:nvSpPr>
        <p:spPr>
          <a:xfrm>
            <a:off x="5699132" y="4507864"/>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57" name="شكل بيضاوي 71"/>
          <p:cNvSpPr/>
          <p:nvPr/>
        </p:nvSpPr>
        <p:spPr>
          <a:xfrm>
            <a:off x="5211766" y="4760278"/>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58" name="شكل بيضاوي 72"/>
          <p:cNvSpPr/>
          <p:nvPr/>
        </p:nvSpPr>
        <p:spPr>
          <a:xfrm>
            <a:off x="6686564" y="4499926"/>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59" name="شكل بيضاوي 73"/>
          <p:cNvSpPr/>
          <p:nvPr/>
        </p:nvSpPr>
        <p:spPr>
          <a:xfrm>
            <a:off x="6199198" y="4760278"/>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60" name="شكل بيضاوي 74"/>
          <p:cNvSpPr/>
          <p:nvPr/>
        </p:nvSpPr>
        <p:spPr>
          <a:xfrm>
            <a:off x="5686432" y="5020630"/>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61" name="شكل بيضاوي 75"/>
          <p:cNvSpPr/>
          <p:nvPr/>
        </p:nvSpPr>
        <p:spPr>
          <a:xfrm>
            <a:off x="6686564" y="5020630"/>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62" name="شكل بيضاوي 76"/>
          <p:cNvSpPr/>
          <p:nvPr/>
        </p:nvSpPr>
        <p:spPr>
          <a:xfrm>
            <a:off x="6186498" y="5260344"/>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63" name="شكل بيضاوي 77"/>
          <p:cNvSpPr/>
          <p:nvPr/>
        </p:nvSpPr>
        <p:spPr>
          <a:xfrm>
            <a:off x="6686564" y="5533396"/>
            <a:ext cx="357190" cy="35719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65" name="عنصر نائب لرقم الشريحة 79"/>
          <p:cNvSpPr>
            <a:spLocks noGrp="1"/>
          </p:cNvSpPr>
          <p:nvPr>
            <p:ph type="sldNum" sz="quarter" idx="12"/>
          </p:nvPr>
        </p:nvSpPr>
        <p:spPr>
          <a:xfrm>
            <a:off x="457200" y="6356350"/>
            <a:ext cx="2133600" cy="365125"/>
          </a:xfrm>
        </p:spPr>
        <p:txBody>
          <a:bodyPr/>
          <a:lstStyle/>
          <a:p>
            <a:fld id="{25020E0D-E327-4DC2-9A02-966B1AAAEEE7}" type="slidenum">
              <a:rPr lang="ar-SA" smtClean="0"/>
              <a:pPr/>
              <a:t>91</a:t>
            </a:fld>
            <a:endParaRPr lang="ar-SA"/>
          </a:p>
        </p:txBody>
      </p:sp>
      <p:sp>
        <p:nvSpPr>
          <p:cNvPr id="239" name="Rectangle 238"/>
          <p:cNvSpPr/>
          <p:nvPr/>
        </p:nvSpPr>
        <p:spPr>
          <a:xfrm>
            <a:off x="5699133" y="109076"/>
            <a:ext cx="4206868"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أولاً :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العلاقات الوظيفية للجزء الإداري</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
        <p:nvSpPr>
          <p:cNvPr id="240" name="شكل بيضاوي 32"/>
          <p:cNvSpPr/>
          <p:nvPr/>
        </p:nvSpPr>
        <p:spPr>
          <a:xfrm>
            <a:off x="217669" y="3948067"/>
            <a:ext cx="415288" cy="415288"/>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rtl="0"/>
            <a:endParaRPr lang="ar-SA"/>
          </a:p>
        </p:txBody>
      </p:sp>
      <p:sp>
        <p:nvSpPr>
          <p:cNvPr id="241" name="شكل بيضاوي 33"/>
          <p:cNvSpPr/>
          <p:nvPr/>
        </p:nvSpPr>
        <p:spPr>
          <a:xfrm>
            <a:off x="217669" y="4733885"/>
            <a:ext cx="415288" cy="415288"/>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rtl="0"/>
            <a:endParaRPr lang="ar-SA"/>
          </a:p>
        </p:txBody>
      </p:sp>
      <p:sp>
        <p:nvSpPr>
          <p:cNvPr id="242" name="شكل بيضاوي 34"/>
          <p:cNvSpPr/>
          <p:nvPr/>
        </p:nvSpPr>
        <p:spPr>
          <a:xfrm>
            <a:off x="217669" y="5519703"/>
            <a:ext cx="415288" cy="415288"/>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rtl="0"/>
            <a:endParaRPr lang="ar-SA"/>
          </a:p>
        </p:txBody>
      </p:sp>
      <p:sp>
        <p:nvSpPr>
          <p:cNvPr id="243" name="Rectangle 242"/>
          <p:cNvSpPr/>
          <p:nvPr/>
        </p:nvSpPr>
        <p:spPr>
          <a:xfrm>
            <a:off x="875291" y="4000517"/>
            <a:ext cx="1210362" cy="369332"/>
          </a:xfrm>
          <a:prstGeom prst="rect">
            <a:avLst/>
          </a:prstGeom>
          <a:noFill/>
        </p:spPr>
        <p:txBody>
          <a:bodyPr wrap="square" lIns="91440" tIns="45720" rIns="91440" bIns="45720">
            <a:spAutoFit/>
          </a:bodyPr>
          <a:lstStyle/>
          <a:p>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علاقة قــــوية</a:t>
            </a:r>
          </a:p>
        </p:txBody>
      </p:sp>
      <p:sp>
        <p:nvSpPr>
          <p:cNvPr id="244" name="Rectangle 243"/>
          <p:cNvSpPr/>
          <p:nvPr/>
        </p:nvSpPr>
        <p:spPr>
          <a:xfrm>
            <a:off x="818760" y="4749266"/>
            <a:ext cx="1275361" cy="369332"/>
          </a:xfrm>
          <a:prstGeom prst="rect">
            <a:avLst/>
          </a:prstGeom>
          <a:noFill/>
        </p:spPr>
        <p:txBody>
          <a:bodyPr wrap="square" lIns="91440" tIns="45720" rIns="91440" bIns="45720">
            <a:spAutoFit/>
          </a:bodyPr>
          <a:lstStyle/>
          <a:p>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علاقة متوسطة</a:t>
            </a:r>
          </a:p>
        </p:txBody>
      </p:sp>
      <p:sp>
        <p:nvSpPr>
          <p:cNvPr id="245" name="Rectangle 244"/>
          <p:cNvSpPr/>
          <p:nvPr/>
        </p:nvSpPr>
        <p:spPr>
          <a:xfrm>
            <a:off x="818760" y="5547298"/>
            <a:ext cx="1299987" cy="369332"/>
          </a:xfrm>
          <a:prstGeom prst="rect">
            <a:avLst/>
          </a:prstGeom>
          <a:noFill/>
        </p:spPr>
        <p:txBody>
          <a:bodyPr wrap="square" lIns="91440" tIns="45720" rIns="91440" bIns="45720">
            <a:spAutoFit/>
          </a:bodyPr>
          <a:lstStyle/>
          <a:p>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علاقة ضعيفــة</a:t>
            </a:r>
          </a:p>
        </p:txBody>
      </p:sp>
    </p:spTree>
    <p:extLst>
      <p:ext uri="{BB962C8B-B14F-4D97-AF65-F5344CB8AC3E}">
        <p14:creationId xmlns:p14="http://schemas.microsoft.com/office/powerpoint/2010/main" val="36102342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p:cNvPicPr>
            <a:picLocks noChangeAspect="1"/>
          </p:cNvPicPr>
          <p:nvPr/>
        </p:nvPicPr>
        <p:blipFill>
          <a:blip r:embed="rId2"/>
          <a:stretch>
            <a:fillRect/>
          </a:stretch>
        </p:blipFill>
        <p:spPr>
          <a:xfrm>
            <a:off x="3023813" y="1574538"/>
            <a:ext cx="4334632" cy="3926164"/>
          </a:xfrm>
          <a:prstGeom prst="rect">
            <a:avLst/>
          </a:prstGeom>
        </p:spPr>
      </p:pic>
      <p:sp>
        <p:nvSpPr>
          <p:cNvPr id="74" name="مربع نص 9"/>
          <p:cNvSpPr txBox="1"/>
          <p:nvPr/>
        </p:nvSpPr>
        <p:spPr>
          <a:xfrm>
            <a:off x="7166076" y="1404601"/>
            <a:ext cx="1687970" cy="338554"/>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قاعات دراسية</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76" name="مربع نص 9"/>
          <p:cNvSpPr txBox="1"/>
          <p:nvPr/>
        </p:nvSpPr>
        <p:spPr>
          <a:xfrm>
            <a:off x="7176104" y="2061454"/>
            <a:ext cx="1687970" cy="338554"/>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معامل حاسوب</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77" name="مربع نص 9"/>
          <p:cNvSpPr txBox="1"/>
          <p:nvPr/>
        </p:nvSpPr>
        <p:spPr>
          <a:xfrm>
            <a:off x="7175267" y="2709999"/>
            <a:ext cx="1687970" cy="338554"/>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غرف تحضير لكل قاعة</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78" name="مربع نص 9"/>
          <p:cNvSpPr txBox="1"/>
          <p:nvPr/>
        </p:nvSpPr>
        <p:spPr>
          <a:xfrm>
            <a:off x="7174981" y="3348190"/>
            <a:ext cx="1687970" cy="338554"/>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مكتب المحاضر</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79" name="مربع نص 9"/>
          <p:cNvSpPr txBox="1"/>
          <p:nvPr/>
        </p:nvSpPr>
        <p:spPr>
          <a:xfrm>
            <a:off x="7176221" y="4013945"/>
            <a:ext cx="1687970" cy="338554"/>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استراحة المعلمين</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80" name="مربع نص 9"/>
          <p:cNvSpPr txBox="1"/>
          <p:nvPr/>
        </p:nvSpPr>
        <p:spPr>
          <a:xfrm>
            <a:off x="7176221" y="4633915"/>
            <a:ext cx="1687970" cy="338554"/>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قاعة متعددة الأغراض</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81" name="مربع نص 9"/>
          <p:cNvSpPr txBox="1"/>
          <p:nvPr/>
        </p:nvSpPr>
        <p:spPr>
          <a:xfrm>
            <a:off x="7176221" y="5268603"/>
            <a:ext cx="1687970" cy="338554"/>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مدرج </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16" name="شكل بيضاوي 18"/>
          <p:cNvSpPr/>
          <p:nvPr/>
        </p:nvSpPr>
        <p:spPr>
          <a:xfrm>
            <a:off x="6026160" y="1684900"/>
            <a:ext cx="428628" cy="428628"/>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17" name="شكل بيضاوي 19"/>
          <p:cNvSpPr/>
          <p:nvPr/>
        </p:nvSpPr>
        <p:spPr>
          <a:xfrm>
            <a:off x="5421318" y="2008752"/>
            <a:ext cx="428628" cy="428628"/>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18" name="شكل بيضاوي 21"/>
          <p:cNvSpPr/>
          <p:nvPr/>
        </p:nvSpPr>
        <p:spPr>
          <a:xfrm>
            <a:off x="4803776" y="2327842"/>
            <a:ext cx="428628" cy="428628"/>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19" name="شكل بيضاوي 22"/>
          <p:cNvSpPr/>
          <p:nvPr/>
        </p:nvSpPr>
        <p:spPr>
          <a:xfrm>
            <a:off x="4194172" y="2651694"/>
            <a:ext cx="428628" cy="428628"/>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20" name="شكل بيضاوي 23"/>
          <p:cNvSpPr/>
          <p:nvPr/>
        </p:nvSpPr>
        <p:spPr>
          <a:xfrm>
            <a:off x="3568692" y="2970784"/>
            <a:ext cx="428628" cy="428628"/>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21" name="شكل بيضاوي 24"/>
          <p:cNvSpPr/>
          <p:nvPr/>
        </p:nvSpPr>
        <p:spPr>
          <a:xfrm>
            <a:off x="2954326" y="3294636"/>
            <a:ext cx="428628" cy="428628"/>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22" name="شكل بيضاوي 25"/>
          <p:cNvSpPr/>
          <p:nvPr/>
        </p:nvSpPr>
        <p:spPr>
          <a:xfrm>
            <a:off x="6038860" y="2327842"/>
            <a:ext cx="428628" cy="428628"/>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23" name="شكل بيضاوي 26"/>
          <p:cNvSpPr/>
          <p:nvPr/>
        </p:nvSpPr>
        <p:spPr>
          <a:xfrm>
            <a:off x="5416556" y="2651694"/>
            <a:ext cx="428628" cy="428628"/>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24" name="شكل بيضاوي 27"/>
          <p:cNvSpPr/>
          <p:nvPr/>
        </p:nvSpPr>
        <p:spPr>
          <a:xfrm>
            <a:off x="4803776" y="2975546"/>
            <a:ext cx="428628" cy="428628"/>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25" name="شكل بيضاوي 28"/>
          <p:cNvSpPr/>
          <p:nvPr/>
        </p:nvSpPr>
        <p:spPr>
          <a:xfrm>
            <a:off x="4181472" y="3307336"/>
            <a:ext cx="428628" cy="428628"/>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26" name="شكل بيضاوي 29"/>
          <p:cNvSpPr/>
          <p:nvPr/>
        </p:nvSpPr>
        <p:spPr>
          <a:xfrm>
            <a:off x="3563930" y="3613726"/>
            <a:ext cx="428628" cy="428628"/>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27" name="شكل بيضاوي 30"/>
          <p:cNvSpPr/>
          <p:nvPr/>
        </p:nvSpPr>
        <p:spPr>
          <a:xfrm>
            <a:off x="6038860" y="2970784"/>
            <a:ext cx="428628" cy="428628"/>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28" name="شكل بيضاوي 31"/>
          <p:cNvSpPr/>
          <p:nvPr/>
        </p:nvSpPr>
        <p:spPr>
          <a:xfrm>
            <a:off x="5421318" y="3294636"/>
            <a:ext cx="428628" cy="428628"/>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29" name="شكل بيضاوي 32"/>
          <p:cNvSpPr/>
          <p:nvPr/>
        </p:nvSpPr>
        <p:spPr>
          <a:xfrm>
            <a:off x="4791076" y="3626426"/>
            <a:ext cx="428628" cy="428628"/>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30" name="شكل بيضاوي 33"/>
          <p:cNvSpPr/>
          <p:nvPr/>
        </p:nvSpPr>
        <p:spPr>
          <a:xfrm>
            <a:off x="4181472" y="3950278"/>
            <a:ext cx="428628" cy="428628"/>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31" name="شكل بيضاوي 34"/>
          <p:cNvSpPr/>
          <p:nvPr/>
        </p:nvSpPr>
        <p:spPr>
          <a:xfrm>
            <a:off x="6038860" y="3613726"/>
            <a:ext cx="428628" cy="428628"/>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32" name="شكل بيضاوي 35"/>
          <p:cNvSpPr/>
          <p:nvPr/>
        </p:nvSpPr>
        <p:spPr>
          <a:xfrm>
            <a:off x="5421318" y="3937578"/>
            <a:ext cx="428628" cy="428628"/>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33" name="شكل بيضاوي 36"/>
          <p:cNvSpPr/>
          <p:nvPr/>
        </p:nvSpPr>
        <p:spPr>
          <a:xfrm>
            <a:off x="4811714" y="4261430"/>
            <a:ext cx="428628" cy="428628"/>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34" name="شكل بيضاوي 37"/>
          <p:cNvSpPr/>
          <p:nvPr/>
        </p:nvSpPr>
        <p:spPr>
          <a:xfrm>
            <a:off x="6038860" y="4256668"/>
            <a:ext cx="428628" cy="428628"/>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35" name="شكل بيضاوي 38"/>
          <p:cNvSpPr/>
          <p:nvPr/>
        </p:nvSpPr>
        <p:spPr>
          <a:xfrm>
            <a:off x="5421318" y="4580520"/>
            <a:ext cx="428628" cy="428628"/>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36" name="شكل بيضاوي 39"/>
          <p:cNvSpPr/>
          <p:nvPr/>
        </p:nvSpPr>
        <p:spPr>
          <a:xfrm>
            <a:off x="6038860" y="4912310"/>
            <a:ext cx="428628" cy="428628"/>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38" name="عنصر نائب لرقم الشريحة 41"/>
          <p:cNvSpPr>
            <a:spLocks noGrp="1"/>
          </p:cNvSpPr>
          <p:nvPr>
            <p:ph type="sldNum" sz="quarter" idx="12"/>
          </p:nvPr>
        </p:nvSpPr>
        <p:spPr>
          <a:xfrm>
            <a:off x="457200" y="6356350"/>
            <a:ext cx="2133600" cy="365125"/>
          </a:xfrm>
        </p:spPr>
        <p:txBody>
          <a:bodyPr/>
          <a:lstStyle/>
          <a:p>
            <a:fld id="{25020E0D-E327-4DC2-9A02-966B1AAAEEE7}" type="slidenum">
              <a:rPr lang="ar-SA" smtClean="0"/>
              <a:pPr/>
              <a:t>92</a:t>
            </a:fld>
            <a:endParaRPr lang="ar-SA"/>
          </a:p>
        </p:txBody>
      </p:sp>
      <p:sp>
        <p:nvSpPr>
          <p:cNvPr id="73" name="Rectangle 72"/>
          <p:cNvSpPr/>
          <p:nvPr/>
        </p:nvSpPr>
        <p:spPr>
          <a:xfrm>
            <a:off x="5699133" y="109076"/>
            <a:ext cx="4206868"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ثانياً :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العلاقات الوظيفية للجزء التعليمي</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
        <p:nvSpPr>
          <p:cNvPr id="98" name="شكل بيضاوي 32"/>
          <p:cNvSpPr/>
          <p:nvPr/>
        </p:nvSpPr>
        <p:spPr>
          <a:xfrm>
            <a:off x="217669" y="3948067"/>
            <a:ext cx="415288" cy="415288"/>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rtl="0"/>
            <a:endParaRPr lang="ar-SA"/>
          </a:p>
        </p:txBody>
      </p:sp>
      <p:sp>
        <p:nvSpPr>
          <p:cNvPr id="99" name="شكل بيضاوي 33"/>
          <p:cNvSpPr/>
          <p:nvPr/>
        </p:nvSpPr>
        <p:spPr>
          <a:xfrm>
            <a:off x="217669" y="4733885"/>
            <a:ext cx="415288" cy="415288"/>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rtl="0"/>
            <a:endParaRPr lang="ar-SA"/>
          </a:p>
        </p:txBody>
      </p:sp>
      <p:sp>
        <p:nvSpPr>
          <p:cNvPr id="100" name="شكل بيضاوي 34"/>
          <p:cNvSpPr/>
          <p:nvPr/>
        </p:nvSpPr>
        <p:spPr>
          <a:xfrm>
            <a:off x="217669" y="5519703"/>
            <a:ext cx="415288" cy="415288"/>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rtl="0"/>
            <a:endParaRPr lang="ar-SA"/>
          </a:p>
        </p:txBody>
      </p:sp>
      <p:sp>
        <p:nvSpPr>
          <p:cNvPr id="101" name="Rectangle 100"/>
          <p:cNvSpPr/>
          <p:nvPr/>
        </p:nvSpPr>
        <p:spPr>
          <a:xfrm>
            <a:off x="875291" y="4000517"/>
            <a:ext cx="1210362" cy="369332"/>
          </a:xfrm>
          <a:prstGeom prst="rect">
            <a:avLst/>
          </a:prstGeom>
          <a:noFill/>
        </p:spPr>
        <p:txBody>
          <a:bodyPr wrap="square" lIns="91440" tIns="45720" rIns="91440" bIns="45720">
            <a:spAutoFit/>
          </a:bodyPr>
          <a:lstStyle/>
          <a:p>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علاقة قــــوية</a:t>
            </a:r>
          </a:p>
        </p:txBody>
      </p:sp>
      <p:sp>
        <p:nvSpPr>
          <p:cNvPr id="102" name="Rectangle 101"/>
          <p:cNvSpPr/>
          <p:nvPr/>
        </p:nvSpPr>
        <p:spPr>
          <a:xfrm>
            <a:off x="818760" y="4749266"/>
            <a:ext cx="1275361" cy="369332"/>
          </a:xfrm>
          <a:prstGeom prst="rect">
            <a:avLst/>
          </a:prstGeom>
          <a:noFill/>
        </p:spPr>
        <p:txBody>
          <a:bodyPr wrap="square" lIns="91440" tIns="45720" rIns="91440" bIns="45720">
            <a:spAutoFit/>
          </a:bodyPr>
          <a:lstStyle/>
          <a:p>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علاقة متوسطة</a:t>
            </a:r>
          </a:p>
        </p:txBody>
      </p:sp>
      <p:sp>
        <p:nvSpPr>
          <p:cNvPr id="103" name="Rectangle 102"/>
          <p:cNvSpPr/>
          <p:nvPr/>
        </p:nvSpPr>
        <p:spPr>
          <a:xfrm>
            <a:off x="818760" y="5547298"/>
            <a:ext cx="1299987" cy="369332"/>
          </a:xfrm>
          <a:prstGeom prst="rect">
            <a:avLst/>
          </a:prstGeom>
          <a:noFill/>
        </p:spPr>
        <p:txBody>
          <a:bodyPr wrap="square" lIns="91440" tIns="45720" rIns="91440" bIns="45720">
            <a:spAutoFit/>
          </a:bodyPr>
          <a:lstStyle/>
          <a:p>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علاقة ضعيفــة</a:t>
            </a:r>
          </a:p>
        </p:txBody>
      </p:sp>
    </p:spTree>
    <p:extLst>
      <p:ext uri="{BB962C8B-B14F-4D97-AF65-F5344CB8AC3E}">
        <p14:creationId xmlns:p14="http://schemas.microsoft.com/office/powerpoint/2010/main" val="21506497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مربع نص 9"/>
          <p:cNvSpPr txBox="1"/>
          <p:nvPr/>
        </p:nvSpPr>
        <p:spPr>
          <a:xfrm>
            <a:off x="6310927" y="5091117"/>
            <a:ext cx="1687970" cy="338554"/>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القسم الإداري</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52" name="مربع نص 9"/>
          <p:cNvSpPr txBox="1"/>
          <p:nvPr/>
        </p:nvSpPr>
        <p:spPr>
          <a:xfrm>
            <a:off x="6310927" y="5831491"/>
            <a:ext cx="1687970" cy="338554"/>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القسم السكني</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pic>
        <p:nvPicPr>
          <p:cNvPr id="88" name="Picture 87"/>
          <p:cNvPicPr>
            <a:picLocks noChangeAspect="1"/>
          </p:cNvPicPr>
          <p:nvPr/>
        </p:nvPicPr>
        <p:blipFill>
          <a:blip r:embed="rId2"/>
          <a:stretch>
            <a:fillRect/>
          </a:stretch>
        </p:blipFill>
        <p:spPr>
          <a:xfrm>
            <a:off x="5229176" y="5282101"/>
            <a:ext cx="1109568" cy="768163"/>
          </a:xfrm>
          <a:prstGeom prst="rect">
            <a:avLst/>
          </a:prstGeom>
        </p:spPr>
      </p:pic>
      <p:pic>
        <p:nvPicPr>
          <p:cNvPr id="87" name="Picture 86"/>
          <p:cNvPicPr>
            <a:picLocks noChangeAspect="1"/>
          </p:cNvPicPr>
          <p:nvPr/>
        </p:nvPicPr>
        <p:blipFill>
          <a:blip r:embed="rId3"/>
          <a:stretch>
            <a:fillRect/>
          </a:stretch>
        </p:blipFill>
        <p:spPr>
          <a:xfrm>
            <a:off x="3890196" y="1765106"/>
            <a:ext cx="3170195" cy="2908044"/>
          </a:xfrm>
          <a:prstGeom prst="rect">
            <a:avLst/>
          </a:prstGeom>
        </p:spPr>
      </p:pic>
      <p:sp>
        <p:nvSpPr>
          <p:cNvPr id="9" name="مربع نص 11"/>
          <p:cNvSpPr txBox="1"/>
          <p:nvPr/>
        </p:nvSpPr>
        <p:spPr>
          <a:xfrm>
            <a:off x="7000892" y="1601774"/>
            <a:ext cx="1143008" cy="276999"/>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SA" sz="1200" dirty="0" smtClean="0"/>
              <a:t>مكتب المدير</a:t>
            </a:r>
            <a:endParaRPr lang="ar-SA" sz="1200" dirty="0"/>
          </a:p>
        </p:txBody>
      </p:sp>
      <p:sp>
        <p:nvSpPr>
          <p:cNvPr id="10" name="مربع نص 12"/>
          <p:cNvSpPr txBox="1"/>
          <p:nvPr/>
        </p:nvSpPr>
        <p:spPr>
          <a:xfrm>
            <a:off x="7000892" y="2173278"/>
            <a:ext cx="1143008" cy="276999"/>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SA" sz="1200" dirty="0" smtClean="0"/>
              <a:t>مكتب المراقب العام</a:t>
            </a:r>
            <a:endParaRPr lang="ar-SA" sz="1200" dirty="0"/>
          </a:p>
        </p:txBody>
      </p:sp>
      <p:sp>
        <p:nvSpPr>
          <p:cNvPr id="11" name="مربع نص 13"/>
          <p:cNvSpPr txBox="1"/>
          <p:nvPr/>
        </p:nvSpPr>
        <p:spPr>
          <a:xfrm>
            <a:off x="7000892" y="2655882"/>
            <a:ext cx="1143008"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SA" sz="1200" dirty="0" smtClean="0"/>
              <a:t>مكتب المختص بالشكاوى</a:t>
            </a:r>
            <a:endParaRPr lang="ar-SA" sz="1200" dirty="0"/>
          </a:p>
        </p:txBody>
      </p:sp>
      <p:sp>
        <p:nvSpPr>
          <p:cNvPr id="12" name="مربع نص 14"/>
          <p:cNvSpPr txBox="1"/>
          <p:nvPr/>
        </p:nvSpPr>
        <p:spPr>
          <a:xfrm>
            <a:off x="7000892" y="3328986"/>
            <a:ext cx="1143008" cy="276999"/>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SA" sz="1200" dirty="0" smtClean="0"/>
              <a:t>مكتب الأمن</a:t>
            </a:r>
            <a:endParaRPr lang="ar-SA" sz="1200" dirty="0"/>
          </a:p>
        </p:txBody>
      </p:sp>
      <p:sp>
        <p:nvSpPr>
          <p:cNvPr id="13" name="مربع نص 15"/>
          <p:cNvSpPr txBox="1"/>
          <p:nvPr/>
        </p:nvSpPr>
        <p:spPr>
          <a:xfrm>
            <a:off x="7000892" y="3900490"/>
            <a:ext cx="1143008" cy="276999"/>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SA" sz="1200" dirty="0" smtClean="0"/>
              <a:t>غرفة التحكم</a:t>
            </a:r>
            <a:endParaRPr lang="ar-SA" sz="1200" dirty="0"/>
          </a:p>
        </p:txBody>
      </p:sp>
      <p:sp>
        <p:nvSpPr>
          <p:cNvPr id="14" name="مربع نص 16"/>
          <p:cNvSpPr txBox="1"/>
          <p:nvPr/>
        </p:nvSpPr>
        <p:spPr>
          <a:xfrm>
            <a:off x="7000892" y="4484694"/>
            <a:ext cx="1143008" cy="276999"/>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ar-SA" sz="1200" dirty="0" smtClean="0"/>
              <a:t>غرفة الصيانة</a:t>
            </a:r>
            <a:endParaRPr lang="ar-SA" sz="1200" dirty="0"/>
          </a:p>
        </p:txBody>
      </p:sp>
      <p:sp>
        <p:nvSpPr>
          <p:cNvPr id="15" name="شكل بيضاوي 17"/>
          <p:cNvSpPr/>
          <p:nvPr/>
        </p:nvSpPr>
        <p:spPr>
          <a:xfrm>
            <a:off x="6030922" y="1824026"/>
            <a:ext cx="428628" cy="428628"/>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16" name="شكل بيضاوي 18"/>
          <p:cNvSpPr/>
          <p:nvPr/>
        </p:nvSpPr>
        <p:spPr>
          <a:xfrm>
            <a:off x="5454656" y="2097078"/>
            <a:ext cx="428628" cy="428628"/>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17" name="شكل بيضاوي 19"/>
          <p:cNvSpPr/>
          <p:nvPr/>
        </p:nvSpPr>
        <p:spPr>
          <a:xfrm>
            <a:off x="4929190" y="2395530"/>
            <a:ext cx="428628" cy="428628"/>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18" name="شكل بيضاوي 20"/>
          <p:cNvSpPr/>
          <p:nvPr/>
        </p:nvSpPr>
        <p:spPr>
          <a:xfrm>
            <a:off x="4357686" y="2681282"/>
            <a:ext cx="428628" cy="428628"/>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19" name="شكل بيضاوي 21"/>
          <p:cNvSpPr/>
          <p:nvPr/>
        </p:nvSpPr>
        <p:spPr>
          <a:xfrm>
            <a:off x="3798882" y="2962272"/>
            <a:ext cx="428628" cy="428628"/>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20" name="شكل بيضاوي 22"/>
          <p:cNvSpPr/>
          <p:nvPr/>
        </p:nvSpPr>
        <p:spPr>
          <a:xfrm>
            <a:off x="6026160" y="2395530"/>
            <a:ext cx="428628" cy="428628"/>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21" name="شكل بيضاوي 27"/>
          <p:cNvSpPr/>
          <p:nvPr/>
        </p:nvSpPr>
        <p:spPr>
          <a:xfrm>
            <a:off x="5462594" y="2681282"/>
            <a:ext cx="428628" cy="428628"/>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22" name="شكل بيضاوي 28"/>
          <p:cNvSpPr/>
          <p:nvPr/>
        </p:nvSpPr>
        <p:spPr>
          <a:xfrm>
            <a:off x="4929190" y="2967034"/>
            <a:ext cx="428628" cy="428628"/>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23" name="شكل بيضاوي 29"/>
          <p:cNvSpPr/>
          <p:nvPr/>
        </p:nvSpPr>
        <p:spPr>
          <a:xfrm>
            <a:off x="4357686" y="3252786"/>
            <a:ext cx="428628" cy="428628"/>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24" name="شكل بيضاوي 30"/>
          <p:cNvSpPr/>
          <p:nvPr/>
        </p:nvSpPr>
        <p:spPr>
          <a:xfrm>
            <a:off x="6026160" y="2979734"/>
            <a:ext cx="428628" cy="428628"/>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25" name="شكل بيضاوي 31"/>
          <p:cNvSpPr/>
          <p:nvPr/>
        </p:nvSpPr>
        <p:spPr>
          <a:xfrm>
            <a:off x="5475294" y="3265486"/>
            <a:ext cx="428628" cy="428628"/>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26" name="شكل بيضاوي 32"/>
          <p:cNvSpPr/>
          <p:nvPr/>
        </p:nvSpPr>
        <p:spPr>
          <a:xfrm>
            <a:off x="4916490" y="3551238"/>
            <a:ext cx="428628" cy="428628"/>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27" name="شكل بيضاوي 33"/>
          <p:cNvSpPr/>
          <p:nvPr/>
        </p:nvSpPr>
        <p:spPr>
          <a:xfrm>
            <a:off x="6013460" y="4122742"/>
            <a:ext cx="428628" cy="428628"/>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28" name="شكل بيضاوي 34"/>
          <p:cNvSpPr/>
          <p:nvPr/>
        </p:nvSpPr>
        <p:spPr>
          <a:xfrm>
            <a:off x="6000760" y="3538538"/>
            <a:ext cx="428628" cy="428628"/>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29" name="شكل بيضاوي 35"/>
          <p:cNvSpPr/>
          <p:nvPr/>
        </p:nvSpPr>
        <p:spPr>
          <a:xfrm>
            <a:off x="5475294" y="3844928"/>
            <a:ext cx="428628" cy="428628"/>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32" name="شكل بيضاوي 38"/>
          <p:cNvSpPr/>
          <p:nvPr/>
        </p:nvSpPr>
        <p:spPr>
          <a:xfrm>
            <a:off x="4988769" y="5345126"/>
            <a:ext cx="571504" cy="571504"/>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33" name="مربع نص 39"/>
          <p:cNvSpPr txBox="1"/>
          <p:nvPr/>
        </p:nvSpPr>
        <p:spPr>
          <a:xfrm>
            <a:off x="4071934" y="529070"/>
            <a:ext cx="4357718" cy="523220"/>
          </a:xfrm>
          <a:prstGeom prst="rect">
            <a:avLst/>
          </a:prstGeom>
          <a:noFill/>
        </p:spPr>
        <p:txBody>
          <a:bodyPr wrap="square" rtlCol="1">
            <a:spAutoFit/>
          </a:bodyPr>
          <a:lstStyle/>
          <a:p>
            <a:pPr algn="ctr"/>
            <a:r>
              <a:rPr lang="ar-SA" sz="2800" dirty="0" smtClean="0">
                <a:solidFill>
                  <a:schemeClr val="bg1"/>
                </a:solidFill>
              </a:rPr>
              <a:t>4- العلاقات الوظيفية للجزء السكني:</a:t>
            </a:r>
            <a:endParaRPr lang="ar-SA" sz="2800" dirty="0">
              <a:solidFill>
                <a:schemeClr val="bg1"/>
              </a:solidFill>
            </a:endParaRPr>
          </a:p>
        </p:txBody>
      </p:sp>
      <p:sp>
        <p:nvSpPr>
          <p:cNvPr id="36" name="عنصر نائب لرقم الشريحة 42"/>
          <p:cNvSpPr>
            <a:spLocks noGrp="1"/>
          </p:cNvSpPr>
          <p:nvPr>
            <p:ph type="sldNum" sz="quarter" idx="12"/>
          </p:nvPr>
        </p:nvSpPr>
        <p:spPr>
          <a:xfrm>
            <a:off x="457200" y="6356350"/>
            <a:ext cx="2133600" cy="365125"/>
          </a:xfrm>
        </p:spPr>
        <p:txBody>
          <a:bodyPr/>
          <a:lstStyle/>
          <a:p>
            <a:fld id="{25020E0D-E327-4DC2-9A02-966B1AAAEEE7}" type="slidenum">
              <a:rPr lang="ar-SA" smtClean="0"/>
              <a:pPr/>
              <a:t>93</a:t>
            </a:fld>
            <a:endParaRPr lang="ar-SA"/>
          </a:p>
        </p:txBody>
      </p:sp>
      <p:sp>
        <p:nvSpPr>
          <p:cNvPr id="38" name="شكل بيضاوي 32"/>
          <p:cNvSpPr/>
          <p:nvPr/>
        </p:nvSpPr>
        <p:spPr>
          <a:xfrm>
            <a:off x="217669" y="3948067"/>
            <a:ext cx="415288" cy="415288"/>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rtl="0"/>
            <a:endParaRPr lang="ar-SA"/>
          </a:p>
        </p:txBody>
      </p:sp>
      <p:sp>
        <p:nvSpPr>
          <p:cNvPr id="39" name="شكل بيضاوي 33"/>
          <p:cNvSpPr/>
          <p:nvPr/>
        </p:nvSpPr>
        <p:spPr>
          <a:xfrm>
            <a:off x="217669" y="4733885"/>
            <a:ext cx="415288" cy="415288"/>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rtl="0"/>
            <a:endParaRPr lang="ar-SA"/>
          </a:p>
        </p:txBody>
      </p:sp>
      <p:sp>
        <p:nvSpPr>
          <p:cNvPr id="40" name="شكل بيضاوي 34"/>
          <p:cNvSpPr/>
          <p:nvPr/>
        </p:nvSpPr>
        <p:spPr>
          <a:xfrm>
            <a:off x="217669" y="5519703"/>
            <a:ext cx="415288" cy="415288"/>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rtl="0"/>
            <a:endParaRPr lang="ar-SA"/>
          </a:p>
        </p:txBody>
      </p:sp>
      <p:sp>
        <p:nvSpPr>
          <p:cNvPr id="41" name="Rectangle 40"/>
          <p:cNvSpPr/>
          <p:nvPr/>
        </p:nvSpPr>
        <p:spPr>
          <a:xfrm>
            <a:off x="875291" y="4000517"/>
            <a:ext cx="1210362" cy="369332"/>
          </a:xfrm>
          <a:prstGeom prst="rect">
            <a:avLst/>
          </a:prstGeom>
          <a:noFill/>
        </p:spPr>
        <p:txBody>
          <a:bodyPr wrap="square" lIns="91440" tIns="45720" rIns="91440" bIns="45720">
            <a:spAutoFit/>
          </a:bodyPr>
          <a:lstStyle/>
          <a:p>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علاقة قــــوية</a:t>
            </a:r>
          </a:p>
        </p:txBody>
      </p:sp>
      <p:sp>
        <p:nvSpPr>
          <p:cNvPr id="42" name="Rectangle 41"/>
          <p:cNvSpPr/>
          <p:nvPr/>
        </p:nvSpPr>
        <p:spPr>
          <a:xfrm>
            <a:off x="818760" y="4749266"/>
            <a:ext cx="1275361" cy="369332"/>
          </a:xfrm>
          <a:prstGeom prst="rect">
            <a:avLst/>
          </a:prstGeom>
          <a:noFill/>
        </p:spPr>
        <p:txBody>
          <a:bodyPr wrap="square" lIns="91440" tIns="45720" rIns="91440" bIns="45720">
            <a:spAutoFit/>
          </a:bodyPr>
          <a:lstStyle/>
          <a:p>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علاقة متوسطة</a:t>
            </a:r>
          </a:p>
        </p:txBody>
      </p:sp>
      <p:sp>
        <p:nvSpPr>
          <p:cNvPr id="43" name="Rectangle 42"/>
          <p:cNvSpPr/>
          <p:nvPr/>
        </p:nvSpPr>
        <p:spPr>
          <a:xfrm>
            <a:off x="818760" y="5547298"/>
            <a:ext cx="1299987" cy="369332"/>
          </a:xfrm>
          <a:prstGeom prst="rect">
            <a:avLst/>
          </a:prstGeom>
          <a:noFill/>
        </p:spPr>
        <p:txBody>
          <a:bodyPr wrap="square" lIns="91440" tIns="45720" rIns="91440" bIns="45720">
            <a:spAutoFit/>
          </a:bodyPr>
          <a:lstStyle/>
          <a:p>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علاقة ضعيفــة</a:t>
            </a:r>
          </a:p>
        </p:txBody>
      </p:sp>
      <p:sp>
        <p:nvSpPr>
          <p:cNvPr id="44" name="Rectangle 43"/>
          <p:cNvSpPr/>
          <p:nvPr/>
        </p:nvSpPr>
        <p:spPr>
          <a:xfrm>
            <a:off x="5699133" y="109076"/>
            <a:ext cx="4206868"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ثالثاً: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العلاقات الوظيفية للجزء السكني</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
        <p:nvSpPr>
          <p:cNvPr id="45" name="مربع نص 9"/>
          <p:cNvSpPr txBox="1"/>
          <p:nvPr/>
        </p:nvSpPr>
        <p:spPr>
          <a:xfrm>
            <a:off x="6991464" y="1570996"/>
            <a:ext cx="1687970" cy="338554"/>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مكتب المدير</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46" name="مربع نص 9"/>
          <p:cNvSpPr txBox="1"/>
          <p:nvPr/>
        </p:nvSpPr>
        <p:spPr>
          <a:xfrm>
            <a:off x="6991463" y="2153084"/>
            <a:ext cx="1687970" cy="338554"/>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مكتب المراقب العام</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47" name="مربع نص 9"/>
          <p:cNvSpPr txBox="1"/>
          <p:nvPr/>
        </p:nvSpPr>
        <p:spPr>
          <a:xfrm>
            <a:off x="6991463" y="2607178"/>
            <a:ext cx="1687970" cy="584775"/>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مكتب المختص بالشكاوى</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48" name="مربع نص 9"/>
          <p:cNvSpPr txBox="1"/>
          <p:nvPr/>
        </p:nvSpPr>
        <p:spPr>
          <a:xfrm>
            <a:off x="6989881" y="3313215"/>
            <a:ext cx="1687970" cy="338554"/>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مكتب الأمن</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49" name="مربع نص 9"/>
          <p:cNvSpPr txBox="1"/>
          <p:nvPr/>
        </p:nvSpPr>
        <p:spPr>
          <a:xfrm>
            <a:off x="6991463" y="3871917"/>
            <a:ext cx="1687970" cy="338554"/>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غرفة التحكم</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50" name="مربع نص 9"/>
          <p:cNvSpPr txBox="1"/>
          <p:nvPr/>
        </p:nvSpPr>
        <p:spPr>
          <a:xfrm>
            <a:off x="6991463" y="4481517"/>
            <a:ext cx="1687970" cy="338554"/>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غرفة الصيانة</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89" name="Rectangle 88"/>
          <p:cNvSpPr/>
          <p:nvPr/>
        </p:nvSpPr>
        <p:spPr>
          <a:xfrm>
            <a:off x="3887191" y="4474674"/>
            <a:ext cx="1799412" cy="369332"/>
          </a:xfrm>
          <a:prstGeom prst="rect">
            <a:avLst/>
          </a:prstGeom>
          <a:solidFill>
            <a:schemeClr val="bg1"/>
          </a:solidFill>
        </p:spPr>
        <p:txBody>
          <a:bodyPr wrap="square" lIns="91440" tIns="45720" rIns="91440" bIns="45720">
            <a:spAutoFit/>
          </a:bodyPr>
          <a:lstStyle/>
          <a:p>
            <a:r>
              <a:rPr lang="ar-OM" b="1" dirty="0" smtClean="0">
                <a:ln w="10160">
                  <a:solidFill>
                    <a:schemeClr val="accent6">
                      <a:lumMod val="60000"/>
                      <a:lumOff val="4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علاقات القسم الإداري</a:t>
            </a:r>
          </a:p>
        </p:txBody>
      </p:sp>
      <p:sp>
        <p:nvSpPr>
          <p:cNvPr id="90" name="Rectangle 89"/>
          <p:cNvSpPr/>
          <p:nvPr/>
        </p:nvSpPr>
        <p:spPr>
          <a:xfrm>
            <a:off x="3798882" y="6034350"/>
            <a:ext cx="1799412" cy="369332"/>
          </a:xfrm>
          <a:prstGeom prst="rect">
            <a:avLst/>
          </a:prstGeom>
          <a:solidFill>
            <a:schemeClr val="bg1"/>
          </a:solidFill>
        </p:spPr>
        <p:txBody>
          <a:bodyPr wrap="square" lIns="91440" tIns="45720" rIns="91440" bIns="45720">
            <a:spAutoFit/>
          </a:bodyPr>
          <a:lstStyle/>
          <a:p>
            <a:r>
              <a:rPr lang="ar-OM" b="1" dirty="0" smtClean="0">
                <a:ln w="10160">
                  <a:solidFill>
                    <a:schemeClr val="accent6">
                      <a:lumMod val="60000"/>
                      <a:lumOff val="4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علاقات الجزء السكني</a:t>
            </a:r>
          </a:p>
        </p:txBody>
      </p:sp>
    </p:spTree>
    <p:extLst>
      <p:ext uri="{BB962C8B-B14F-4D97-AF65-F5344CB8AC3E}">
        <p14:creationId xmlns:p14="http://schemas.microsoft.com/office/powerpoint/2010/main" val="25633185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2"/>
          <a:stretch>
            <a:fillRect/>
          </a:stretch>
        </p:blipFill>
        <p:spPr>
          <a:xfrm>
            <a:off x="3058459" y="1472284"/>
            <a:ext cx="4369500" cy="4008176"/>
          </a:xfrm>
          <a:prstGeom prst="rect">
            <a:avLst/>
          </a:prstGeom>
        </p:spPr>
      </p:pic>
      <p:sp>
        <p:nvSpPr>
          <p:cNvPr id="15" name="شكل بيضاوي 22"/>
          <p:cNvSpPr/>
          <p:nvPr/>
        </p:nvSpPr>
        <p:spPr>
          <a:xfrm>
            <a:off x="5956053" y="1606603"/>
            <a:ext cx="571504" cy="571504"/>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16" name="شكل بيضاوي 23"/>
          <p:cNvSpPr/>
          <p:nvPr/>
        </p:nvSpPr>
        <p:spPr>
          <a:xfrm>
            <a:off x="5198131" y="2006203"/>
            <a:ext cx="571504" cy="571504"/>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17" name="شكل بيضاوي 24"/>
          <p:cNvSpPr/>
          <p:nvPr/>
        </p:nvSpPr>
        <p:spPr>
          <a:xfrm>
            <a:off x="4454723" y="2392421"/>
            <a:ext cx="571504" cy="571504"/>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18" name="شكل بيضاوي 25"/>
          <p:cNvSpPr/>
          <p:nvPr/>
        </p:nvSpPr>
        <p:spPr>
          <a:xfrm>
            <a:off x="3697933" y="2792021"/>
            <a:ext cx="571504" cy="571504"/>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19" name="شكل بيضاوي 26"/>
          <p:cNvSpPr/>
          <p:nvPr/>
        </p:nvSpPr>
        <p:spPr>
          <a:xfrm>
            <a:off x="2912115" y="3191621"/>
            <a:ext cx="571504" cy="571504"/>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20" name="شكل بيضاوي 27"/>
          <p:cNvSpPr/>
          <p:nvPr/>
        </p:nvSpPr>
        <p:spPr>
          <a:xfrm>
            <a:off x="5969435" y="2377907"/>
            <a:ext cx="571504" cy="571504"/>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21" name="شكل بيضاوي 28"/>
          <p:cNvSpPr/>
          <p:nvPr/>
        </p:nvSpPr>
        <p:spPr>
          <a:xfrm>
            <a:off x="5198131" y="2777507"/>
            <a:ext cx="571504" cy="571504"/>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22" name="شكل بيضاوي 29"/>
          <p:cNvSpPr/>
          <p:nvPr/>
        </p:nvSpPr>
        <p:spPr>
          <a:xfrm>
            <a:off x="4454723" y="3178239"/>
            <a:ext cx="571504" cy="571504"/>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23" name="شكل بيضاوي 30"/>
          <p:cNvSpPr/>
          <p:nvPr/>
        </p:nvSpPr>
        <p:spPr>
          <a:xfrm>
            <a:off x="3697933" y="3577839"/>
            <a:ext cx="571504" cy="571504"/>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24" name="شكل بيضاوي 31"/>
          <p:cNvSpPr/>
          <p:nvPr/>
        </p:nvSpPr>
        <p:spPr>
          <a:xfrm>
            <a:off x="5969435" y="3163725"/>
            <a:ext cx="571504" cy="571504"/>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25" name="شكل بيضاوي 32"/>
          <p:cNvSpPr/>
          <p:nvPr/>
        </p:nvSpPr>
        <p:spPr>
          <a:xfrm>
            <a:off x="5212645" y="3592353"/>
            <a:ext cx="571504" cy="571504"/>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26" name="شكل بيضاوي 33"/>
          <p:cNvSpPr/>
          <p:nvPr/>
        </p:nvSpPr>
        <p:spPr>
          <a:xfrm>
            <a:off x="4454723" y="3977439"/>
            <a:ext cx="571504" cy="571504"/>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27" name="شكل بيضاوي 35"/>
          <p:cNvSpPr/>
          <p:nvPr/>
        </p:nvSpPr>
        <p:spPr>
          <a:xfrm>
            <a:off x="5969435" y="3978571"/>
            <a:ext cx="571504" cy="571504"/>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28" name="شكل بيضاوي 36"/>
          <p:cNvSpPr/>
          <p:nvPr/>
        </p:nvSpPr>
        <p:spPr>
          <a:xfrm>
            <a:off x="5198131" y="4363657"/>
            <a:ext cx="571504" cy="571504"/>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29" name="شكل بيضاوي 37"/>
          <p:cNvSpPr/>
          <p:nvPr/>
        </p:nvSpPr>
        <p:spPr>
          <a:xfrm>
            <a:off x="5983949" y="4792285"/>
            <a:ext cx="571504" cy="571504"/>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30" name="مربع نص 38"/>
          <p:cNvSpPr txBox="1"/>
          <p:nvPr/>
        </p:nvSpPr>
        <p:spPr>
          <a:xfrm>
            <a:off x="4071934" y="529070"/>
            <a:ext cx="4357718" cy="523220"/>
          </a:xfrm>
          <a:prstGeom prst="rect">
            <a:avLst/>
          </a:prstGeom>
          <a:noFill/>
        </p:spPr>
        <p:txBody>
          <a:bodyPr wrap="square" rtlCol="1">
            <a:spAutoFit/>
          </a:bodyPr>
          <a:lstStyle/>
          <a:p>
            <a:pPr algn="ctr"/>
            <a:r>
              <a:rPr lang="ar-SA" sz="2800" dirty="0" smtClean="0">
                <a:solidFill>
                  <a:schemeClr val="bg1"/>
                </a:solidFill>
              </a:rPr>
              <a:t>5- العلاقات الوظيفية للجزء الخدمي:</a:t>
            </a:r>
            <a:endParaRPr lang="ar-SA" sz="2800" dirty="0">
              <a:solidFill>
                <a:schemeClr val="bg1"/>
              </a:solidFill>
            </a:endParaRPr>
          </a:p>
        </p:txBody>
      </p:sp>
      <p:sp>
        <p:nvSpPr>
          <p:cNvPr id="31" name="عنصر نائب لرقم الشريحة 34"/>
          <p:cNvSpPr>
            <a:spLocks noGrp="1"/>
          </p:cNvSpPr>
          <p:nvPr>
            <p:ph type="sldNum" sz="quarter" idx="12"/>
          </p:nvPr>
        </p:nvSpPr>
        <p:spPr>
          <a:xfrm>
            <a:off x="457200" y="6356350"/>
            <a:ext cx="2133600" cy="365125"/>
          </a:xfrm>
        </p:spPr>
        <p:txBody>
          <a:bodyPr/>
          <a:lstStyle/>
          <a:p>
            <a:fld id="{25020E0D-E327-4DC2-9A02-966B1AAAEEE7}" type="slidenum">
              <a:rPr lang="ar-SA" smtClean="0"/>
              <a:pPr/>
              <a:t>94</a:t>
            </a:fld>
            <a:endParaRPr lang="ar-SA"/>
          </a:p>
        </p:txBody>
      </p:sp>
      <p:sp>
        <p:nvSpPr>
          <p:cNvPr id="36" name="شكل بيضاوي 32"/>
          <p:cNvSpPr/>
          <p:nvPr/>
        </p:nvSpPr>
        <p:spPr>
          <a:xfrm>
            <a:off x="217669" y="3948067"/>
            <a:ext cx="415288" cy="415288"/>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rtl="0"/>
            <a:endParaRPr lang="ar-SA"/>
          </a:p>
        </p:txBody>
      </p:sp>
      <p:sp>
        <p:nvSpPr>
          <p:cNvPr id="37" name="شكل بيضاوي 33"/>
          <p:cNvSpPr/>
          <p:nvPr/>
        </p:nvSpPr>
        <p:spPr>
          <a:xfrm>
            <a:off x="217669" y="4733885"/>
            <a:ext cx="415288" cy="415288"/>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rtl="0"/>
            <a:endParaRPr lang="ar-SA"/>
          </a:p>
        </p:txBody>
      </p:sp>
      <p:sp>
        <p:nvSpPr>
          <p:cNvPr id="38" name="شكل بيضاوي 34"/>
          <p:cNvSpPr/>
          <p:nvPr/>
        </p:nvSpPr>
        <p:spPr>
          <a:xfrm>
            <a:off x="217669" y="5519703"/>
            <a:ext cx="415288" cy="415288"/>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rtl="0"/>
            <a:endParaRPr lang="ar-SA"/>
          </a:p>
        </p:txBody>
      </p:sp>
      <p:sp>
        <p:nvSpPr>
          <p:cNvPr id="39" name="Rectangle 38"/>
          <p:cNvSpPr/>
          <p:nvPr/>
        </p:nvSpPr>
        <p:spPr>
          <a:xfrm>
            <a:off x="875291" y="4000517"/>
            <a:ext cx="1210362" cy="369332"/>
          </a:xfrm>
          <a:prstGeom prst="rect">
            <a:avLst/>
          </a:prstGeom>
          <a:noFill/>
        </p:spPr>
        <p:txBody>
          <a:bodyPr wrap="square" lIns="91440" tIns="45720" rIns="91440" bIns="45720">
            <a:spAutoFit/>
          </a:bodyPr>
          <a:lstStyle/>
          <a:p>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علاقة قــــوية</a:t>
            </a:r>
          </a:p>
        </p:txBody>
      </p:sp>
      <p:sp>
        <p:nvSpPr>
          <p:cNvPr id="40" name="Rectangle 39"/>
          <p:cNvSpPr/>
          <p:nvPr/>
        </p:nvSpPr>
        <p:spPr>
          <a:xfrm>
            <a:off x="818760" y="4749266"/>
            <a:ext cx="1275361" cy="369332"/>
          </a:xfrm>
          <a:prstGeom prst="rect">
            <a:avLst/>
          </a:prstGeom>
          <a:noFill/>
        </p:spPr>
        <p:txBody>
          <a:bodyPr wrap="square" lIns="91440" tIns="45720" rIns="91440" bIns="45720">
            <a:spAutoFit/>
          </a:bodyPr>
          <a:lstStyle/>
          <a:p>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علاقة متوسطة</a:t>
            </a:r>
          </a:p>
        </p:txBody>
      </p:sp>
      <p:sp>
        <p:nvSpPr>
          <p:cNvPr id="41" name="Rectangle 40"/>
          <p:cNvSpPr/>
          <p:nvPr/>
        </p:nvSpPr>
        <p:spPr>
          <a:xfrm>
            <a:off x="818760" y="5547298"/>
            <a:ext cx="1299987" cy="369332"/>
          </a:xfrm>
          <a:prstGeom prst="rect">
            <a:avLst/>
          </a:prstGeom>
          <a:noFill/>
        </p:spPr>
        <p:txBody>
          <a:bodyPr wrap="square" lIns="91440" tIns="45720" rIns="91440" bIns="45720">
            <a:spAutoFit/>
          </a:bodyPr>
          <a:lstStyle/>
          <a:p>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علاقة ضعيفــة</a:t>
            </a:r>
          </a:p>
        </p:txBody>
      </p:sp>
      <p:sp>
        <p:nvSpPr>
          <p:cNvPr id="42" name="Rectangle 41"/>
          <p:cNvSpPr/>
          <p:nvPr/>
        </p:nvSpPr>
        <p:spPr>
          <a:xfrm>
            <a:off x="5699133" y="109076"/>
            <a:ext cx="4206868"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رابعاً: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العلاقات الوظيفية للجزء الخدمي</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
        <p:nvSpPr>
          <p:cNvPr id="43" name="مربع نص 9"/>
          <p:cNvSpPr txBox="1"/>
          <p:nvPr/>
        </p:nvSpPr>
        <p:spPr>
          <a:xfrm>
            <a:off x="7363395" y="1303007"/>
            <a:ext cx="1687970" cy="338554"/>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المسجد</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45" name="مربع نص 9"/>
          <p:cNvSpPr txBox="1"/>
          <p:nvPr/>
        </p:nvSpPr>
        <p:spPr>
          <a:xfrm>
            <a:off x="7363395" y="2124603"/>
            <a:ext cx="1687970" cy="338554"/>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المكتبة</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46" name="مربع نص 9"/>
          <p:cNvSpPr txBox="1"/>
          <p:nvPr/>
        </p:nvSpPr>
        <p:spPr>
          <a:xfrm>
            <a:off x="7369681" y="2905788"/>
            <a:ext cx="1687970" cy="338554"/>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المطعم</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47" name="مربع نص 9"/>
          <p:cNvSpPr txBox="1"/>
          <p:nvPr/>
        </p:nvSpPr>
        <p:spPr>
          <a:xfrm>
            <a:off x="7368510" y="3674745"/>
            <a:ext cx="1687970" cy="338554"/>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المغسلة</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48" name="مربع نص 9"/>
          <p:cNvSpPr txBox="1"/>
          <p:nvPr/>
        </p:nvSpPr>
        <p:spPr>
          <a:xfrm>
            <a:off x="7363395" y="4483738"/>
            <a:ext cx="1687970" cy="338554"/>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ميني ماركت</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49" name="مربع نص 9"/>
          <p:cNvSpPr txBox="1"/>
          <p:nvPr/>
        </p:nvSpPr>
        <p:spPr>
          <a:xfrm>
            <a:off x="7363395" y="5302218"/>
            <a:ext cx="1687970" cy="338554"/>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مكتبة الخدمات</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2091873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2"/>
          <a:stretch>
            <a:fillRect/>
          </a:stretch>
        </p:blipFill>
        <p:spPr>
          <a:xfrm>
            <a:off x="4469987" y="3013898"/>
            <a:ext cx="2347163" cy="1676545"/>
          </a:xfrm>
          <a:prstGeom prst="rect">
            <a:avLst/>
          </a:prstGeom>
        </p:spPr>
      </p:pic>
      <p:sp>
        <p:nvSpPr>
          <p:cNvPr id="12" name="شكل بيضاوي 14"/>
          <p:cNvSpPr/>
          <p:nvPr/>
        </p:nvSpPr>
        <p:spPr>
          <a:xfrm>
            <a:off x="5072066" y="3157762"/>
            <a:ext cx="571504" cy="571504"/>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13" name="شكل بيضاوي 15"/>
          <p:cNvSpPr/>
          <p:nvPr/>
        </p:nvSpPr>
        <p:spPr>
          <a:xfrm>
            <a:off x="4286248" y="3571876"/>
            <a:ext cx="571504" cy="571504"/>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
        <p:nvSpPr>
          <p:cNvPr id="14" name="شكل بيضاوي 16"/>
          <p:cNvSpPr/>
          <p:nvPr/>
        </p:nvSpPr>
        <p:spPr>
          <a:xfrm>
            <a:off x="5085448" y="3985990"/>
            <a:ext cx="571504" cy="571504"/>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15" name="مربع نص 17"/>
          <p:cNvSpPr txBox="1"/>
          <p:nvPr/>
        </p:nvSpPr>
        <p:spPr>
          <a:xfrm>
            <a:off x="4071934" y="529070"/>
            <a:ext cx="4357718" cy="461665"/>
          </a:xfrm>
          <a:prstGeom prst="rect">
            <a:avLst/>
          </a:prstGeom>
          <a:noFill/>
        </p:spPr>
        <p:txBody>
          <a:bodyPr wrap="square" rtlCol="1">
            <a:spAutoFit/>
          </a:bodyPr>
          <a:lstStyle/>
          <a:p>
            <a:pPr algn="ctr"/>
            <a:r>
              <a:rPr lang="ar-SA" sz="2400" dirty="0" smtClean="0">
                <a:solidFill>
                  <a:schemeClr val="bg1"/>
                </a:solidFill>
              </a:rPr>
              <a:t>6- العلاقات الوظيفية للجزء الترفيهي:</a:t>
            </a:r>
            <a:endParaRPr lang="ar-SA" sz="2400" dirty="0">
              <a:solidFill>
                <a:schemeClr val="bg1"/>
              </a:solidFill>
            </a:endParaRPr>
          </a:p>
        </p:txBody>
      </p:sp>
      <p:sp>
        <p:nvSpPr>
          <p:cNvPr id="16" name="عنصر نائب لرقم الشريحة 18"/>
          <p:cNvSpPr>
            <a:spLocks noGrp="1"/>
          </p:cNvSpPr>
          <p:nvPr>
            <p:ph type="sldNum" sz="quarter" idx="12"/>
          </p:nvPr>
        </p:nvSpPr>
        <p:spPr>
          <a:xfrm>
            <a:off x="457200" y="6356350"/>
            <a:ext cx="2133600" cy="365125"/>
          </a:xfrm>
        </p:spPr>
        <p:txBody>
          <a:bodyPr/>
          <a:lstStyle/>
          <a:p>
            <a:fld id="{25020E0D-E327-4DC2-9A02-966B1AAAEEE7}" type="slidenum">
              <a:rPr lang="ar-SA" smtClean="0"/>
              <a:pPr/>
              <a:t>95</a:t>
            </a:fld>
            <a:endParaRPr lang="ar-SA"/>
          </a:p>
        </p:txBody>
      </p:sp>
      <p:sp>
        <p:nvSpPr>
          <p:cNvPr id="18" name="شكل بيضاوي 32"/>
          <p:cNvSpPr/>
          <p:nvPr/>
        </p:nvSpPr>
        <p:spPr>
          <a:xfrm>
            <a:off x="217669" y="3948067"/>
            <a:ext cx="415288" cy="415288"/>
          </a:xfrm>
          <a:prstGeom prst="ellipse">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rtl="0"/>
            <a:endParaRPr lang="ar-SA"/>
          </a:p>
        </p:txBody>
      </p:sp>
      <p:sp>
        <p:nvSpPr>
          <p:cNvPr id="19" name="شكل بيضاوي 33"/>
          <p:cNvSpPr/>
          <p:nvPr/>
        </p:nvSpPr>
        <p:spPr>
          <a:xfrm>
            <a:off x="217669" y="4733885"/>
            <a:ext cx="415288" cy="415288"/>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1" anchor="ctr"/>
          <a:lstStyle/>
          <a:p>
            <a:pPr algn="ctr" rtl="0"/>
            <a:endParaRPr lang="ar-SA"/>
          </a:p>
        </p:txBody>
      </p:sp>
      <p:sp>
        <p:nvSpPr>
          <p:cNvPr id="20" name="شكل بيضاوي 34"/>
          <p:cNvSpPr/>
          <p:nvPr/>
        </p:nvSpPr>
        <p:spPr>
          <a:xfrm>
            <a:off x="217669" y="5519703"/>
            <a:ext cx="415288" cy="415288"/>
          </a:xfrm>
          <a:prstGeom prst="ellipse">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rtlCol="1" anchor="ctr"/>
          <a:lstStyle/>
          <a:p>
            <a:pPr algn="ctr" rtl="0"/>
            <a:endParaRPr lang="ar-SA"/>
          </a:p>
        </p:txBody>
      </p:sp>
      <p:sp>
        <p:nvSpPr>
          <p:cNvPr id="21" name="Rectangle 20"/>
          <p:cNvSpPr/>
          <p:nvPr/>
        </p:nvSpPr>
        <p:spPr>
          <a:xfrm>
            <a:off x="875291" y="4000517"/>
            <a:ext cx="1210362" cy="369332"/>
          </a:xfrm>
          <a:prstGeom prst="rect">
            <a:avLst/>
          </a:prstGeom>
          <a:noFill/>
        </p:spPr>
        <p:txBody>
          <a:bodyPr wrap="square" lIns="91440" tIns="45720" rIns="91440" bIns="45720">
            <a:spAutoFit/>
          </a:bodyPr>
          <a:lstStyle/>
          <a:p>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علاقة قــــوية</a:t>
            </a:r>
          </a:p>
        </p:txBody>
      </p:sp>
      <p:sp>
        <p:nvSpPr>
          <p:cNvPr id="22" name="Rectangle 21"/>
          <p:cNvSpPr/>
          <p:nvPr/>
        </p:nvSpPr>
        <p:spPr>
          <a:xfrm>
            <a:off x="818760" y="4749266"/>
            <a:ext cx="1275361" cy="369332"/>
          </a:xfrm>
          <a:prstGeom prst="rect">
            <a:avLst/>
          </a:prstGeom>
          <a:noFill/>
        </p:spPr>
        <p:txBody>
          <a:bodyPr wrap="square" lIns="91440" tIns="45720" rIns="91440" bIns="45720">
            <a:spAutoFit/>
          </a:bodyPr>
          <a:lstStyle/>
          <a:p>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علاقة متوسطة</a:t>
            </a:r>
          </a:p>
        </p:txBody>
      </p:sp>
      <p:sp>
        <p:nvSpPr>
          <p:cNvPr id="23" name="Rectangle 22"/>
          <p:cNvSpPr/>
          <p:nvPr/>
        </p:nvSpPr>
        <p:spPr>
          <a:xfrm>
            <a:off x="818760" y="5547298"/>
            <a:ext cx="1299987" cy="369332"/>
          </a:xfrm>
          <a:prstGeom prst="rect">
            <a:avLst/>
          </a:prstGeom>
          <a:noFill/>
        </p:spPr>
        <p:txBody>
          <a:bodyPr wrap="square" lIns="91440" tIns="45720" rIns="91440" bIns="45720">
            <a:spAutoFit/>
          </a:bodyPr>
          <a:lstStyle/>
          <a:p>
            <a:r>
              <a:rPr lang="ar-OM" b="1"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علاقة ضعيفــة</a:t>
            </a:r>
          </a:p>
        </p:txBody>
      </p:sp>
      <p:sp>
        <p:nvSpPr>
          <p:cNvPr id="24" name="Rectangle 23"/>
          <p:cNvSpPr/>
          <p:nvPr/>
        </p:nvSpPr>
        <p:spPr>
          <a:xfrm>
            <a:off x="5643570" y="109076"/>
            <a:ext cx="4262431"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خامساً: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العلاقات الوظيفية للجزء الترفيهي</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
        <p:nvSpPr>
          <p:cNvPr id="25" name="مربع نص 9"/>
          <p:cNvSpPr txBox="1"/>
          <p:nvPr/>
        </p:nvSpPr>
        <p:spPr>
          <a:xfrm>
            <a:off x="6529596" y="2823928"/>
            <a:ext cx="1687970" cy="338554"/>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الصالة المغلقة</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26" name="مربع نص 9"/>
          <p:cNvSpPr txBox="1"/>
          <p:nvPr/>
        </p:nvSpPr>
        <p:spPr>
          <a:xfrm>
            <a:off x="6529596" y="3666670"/>
            <a:ext cx="1687970" cy="338554"/>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ملعب كرة القدم</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27" name="مربع نص 9"/>
          <p:cNvSpPr txBox="1"/>
          <p:nvPr/>
        </p:nvSpPr>
        <p:spPr>
          <a:xfrm>
            <a:off x="6529596" y="4494739"/>
            <a:ext cx="1687970" cy="338554"/>
          </a:xfrm>
          <a:prstGeom prst="rect">
            <a:avLst/>
          </a:prstGeom>
          <a:effectLst>
            <a:innerShdw blurRad="114300">
              <a:schemeClr val="accent6">
                <a:lumMod val="60000"/>
                <a:lumOff val="40000"/>
              </a:schemeClr>
            </a:innerShdw>
          </a:effectLst>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OM" sz="1600" b="1" dirty="0" smtClean="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ملعب كرة طائرة</a:t>
            </a:r>
            <a:endParaRPr lang="ar-SA" sz="1600" b="1" dirty="0">
              <a:ln w="10160">
                <a:solidFill>
                  <a:schemeClr val="accent6">
                    <a:lumMod val="75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511968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54187" y="2686946"/>
            <a:ext cx="6005221" cy="1323439"/>
          </a:xfrm>
          <a:prstGeom prst="rect">
            <a:avLst/>
          </a:prstGeom>
          <a:solidFill>
            <a:schemeClr val="accent6">
              <a:lumMod val="60000"/>
              <a:lumOff val="4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endParaRPr lang="en-US" sz="80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2" name="Rectangle 1"/>
          <p:cNvSpPr/>
          <p:nvPr/>
        </p:nvSpPr>
        <p:spPr>
          <a:xfrm>
            <a:off x="6151418" y="2333003"/>
            <a:ext cx="3297384" cy="1077218"/>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ar-OM" sz="3200"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القرارات </a:t>
            </a:r>
            <a:r>
              <a:rPr lang="ar-OM" sz="3200"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التخطيطية والتصميمية</a:t>
            </a:r>
            <a:endParaRPr lang="en-US" sz="32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5164381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5"/>
          <p:cNvSpPr txBox="1"/>
          <p:nvPr/>
        </p:nvSpPr>
        <p:spPr>
          <a:xfrm>
            <a:off x="2715491" y="1617956"/>
            <a:ext cx="6977091" cy="3170099"/>
          </a:xfrm>
          <a:prstGeom prst="rect">
            <a:avLst/>
          </a:prstGeom>
          <a:noFill/>
        </p:spPr>
        <p:txBody>
          <a:bodyPr wrap="square" rtlCol="1">
            <a:spAutoFit/>
          </a:bodyPr>
          <a:lstStyle/>
          <a:p>
            <a:pPr marL="342900" lvl="0" indent="-342900" algn="justLow">
              <a:buFontTx/>
              <a:buChar char="-"/>
            </a:pPr>
            <a:r>
              <a:rPr lang="ar-OM" sz="2000" dirty="0" smtClean="0">
                <a:latin typeface="Arial" panose="020B0604020202020204" pitchFamily="34" charset="0"/>
                <a:cs typeface="Arial" panose="020B0604020202020204" pitchFamily="34" charset="0"/>
              </a:rPr>
              <a:t>مرعاة أن تكون</a:t>
            </a:r>
            <a:r>
              <a:rPr lang="ar-SA" sz="2000" dirty="0" smtClean="0">
                <a:latin typeface="Arial" panose="020B0604020202020204" pitchFamily="34" charset="0"/>
                <a:cs typeface="Arial" panose="020B0604020202020204" pitchFamily="34" charset="0"/>
              </a:rPr>
              <a:t> </a:t>
            </a:r>
            <a:r>
              <a:rPr lang="ar-SA" sz="2000" dirty="0">
                <a:latin typeface="Arial" panose="020B0604020202020204" pitchFamily="34" charset="0"/>
                <a:cs typeface="Arial" panose="020B0604020202020204" pitchFamily="34" charset="0"/>
              </a:rPr>
              <a:t>المداخل واضحة ومباشرة ومطلة على الشوارع الرئيسية.</a:t>
            </a:r>
            <a:endParaRPr lang="en-US" sz="2000" dirty="0">
              <a:latin typeface="Arial" panose="020B0604020202020204" pitchFamily="34" charset="0"/>
              <a:cs typeface="Arial" panose="020B0604020202020204" pitchFamily="34" charset="0"/>
            </a:endParaRPr>
          </a:p>
          <a:p>
            <a:pPr marL="342900" lvl="0" indent="-342900" algn="justLow">
              <a:buFontTx/>
              <a:buChar char="-"/>
            </a:pPr>
            <a:r>
              <a:rPr lang="ar-OM" sz="2000" dirty="0" smtClean="0">
                <a:latin typeface="Arial" panose="020B0604020202020204" pitchFamily="34" charset="0"/>
                <a:cs typeface="Arial" panose="020B0604020202020204" pitchFamily="34" charset="0"/>
              </a:rPr>
              <a:t>مراعاة أن تكون </a:t>
            </a:r>
            <a:r>
              <a:rPr lang="ar-SA" sz="2000" dirty="0" smtClean="0">
                <a:latin typeface="Arial" panose="020B0604020202020204" pitchFamily="34" charset="0"/>
                <a:cs typeface="Arial" panose="020B0604020202020204" pitchFamily="34" charset="0"/>
              </a:rPr>
              <a:t>المداخل </a:t>
            </a:r>
            <a:r>
              <a:rPr lang="ar-SA" sz="2000" dirty="0">
                <a:latin typeface="Arial" panose="020B0604020202020204" pitchFamily="34" charset="0"/>
                <a:cs typeface="Arial" panose="020B0604020202020204" pitchFamily="34" charset="0"/>
              </a:rPr>
              <a:t>الخدمية غير مباشرة ومطلة على الشوارع الفرعية.</a:t>
            </a:r>
            <a:endParaRPr lang="en-US" sz="2000" dirty="0">
              <a:latin typeface="Arial" panose="020B0604020202020204" pitchFamily="34" charset="0"/>
              <a:cs typeface="Arial" panose="020B0604020202020204" pitchFamily="34" charset="0"/>
            </a:endParaRPr>
          </a:p>
          <a:p>
            <a:pPr marL="342900" lvl="0" indent="-342900" algn="justLow">
              <a:buFontTx/>
              <a:buChar char="-"/>
            </a:pPr>
            <a:r>
              <a:rPr lang="ar-SA" sz="2000" dirty="0" smtClean="0">
                <a:latin typeface="Arial" panose="020B0604020202020204" pitchFamily="34" charset="0"/>
                <a:cs typeface="Arial" panose="020B0604020202020204" pitchFamily="34" charset="0"/>
              </a:rPr>
              <a:t>الالتزام </a:t>
            </a:r>
            <a:r>
              <a:rPr lang="ar-SA" sz="2000" dirty="0">
                <a:latin typeface="Arial" panose="020B0604020202020204" pitchFamily="34" charset="0"/>
                <a:cs typeface="Arial" panose="020B0604020202020204" pitchFamily="34" charset="0"/>
              </a:rPr>
              <a:t>بالطابع المحلي التقليدي للمدينة وتجسيدها في المبنى.</a:t>
            </a:r>
            <a:endParaRPr lang="en-US" sz="2000" dirty="0">
              <a:latin typeface="Arial" panose="020B0604020202020204" pitchFamily="34" charset="0"/>
              <a:cs typeface="Arial" panose="020B0604020202020204" pitchFamily="34" charset="0"/>
            </a:endParaRPr>
          </a:p>
          <a:p>
            <a:pPr marL="342900" lvl="0" indent="-342900" algn="justLow">
              <a:buFontTx/>
              <a:buChar char="-"/>
            </a:pPr>
            <a:r>
              <a:rPr lang="ar-SA" sz="2000" dirty="0" smtClean="0">
                <a:latin typeface="Arial" panose="020B0604020202020204" pitchFamily="34" charset="0"/>
                <a:cs typeface="Arial" panose="020B0604020202020204" pitchFamily="34" charset="0"/>
              </a:rPr>
              <a:t>يجب </a:t>
            </a:r>
            <a:r>
              <a:rPr lang="ar-SA" sz="2000" dirty="0">
                <a:latin typeface="Arial" panose="020B0604020202020204" pitchFamily="34" charset="0"/>
                <a:cs typeface="Arial" panose="020B0604020202020204" pitchFamily="34" charset="0"/>
              </a:rPr>
              <a:t>أن تكون مواقف السيارات كافية للطلاب والموظفين والزواروبالنسب المحددة.</a:t>
            </a:r>
            <a:endParaRPr lang="en-US" sz="2000" dirty="0">
              <a:latin typeface="Arial" panose="020B0604020202020204" pitchFamily="34" charset="0"/>
              <a:cs typeface="Arial" panose="020B0604020202020204" pitchFamily="34" charset="0"/>
            </a:endParaRPr>
          </a:p>
          <a:p>
            <a:pPr marL="342900" lvl="0" indent="-342900" algn="justLow">
              <a:buFontTx/>
              <a:buChar char="-"/>
            </a:pPr>
            <a:r>
              <a:rPr lang="ar-SA" sz="2000" dirty="0" smtClean="0">
                <a:latin typeface="Arial" panose="020B0604020202020204" pitchFamily="34" charset="0"/>
                <a:cs typeface="Arial" panose="020B0604020202020204" pitchFamily="34" charset="0"/>
              </a:rPr>
              <a:t>ترك </a:t>
            </a:r>
            <a:r>
              <a:rPr lang="ar-SA" sz="2000" dirty="0">
                <a:latin typeface="Arial" panose="020B0604020202020204" pitchFamily="34" charset="0"/>
                <a:cs typeface="Arial" panose="020B0604020202020204" pitchFamily="34" charset="0"/>
              </a:rPr>
              <a:t>مناطق كافية و مساحات كافية لاستغلالها كمناطق خضراء </a:t>
            </a:r>
            <a:r>
              <a:rPr lang="ar-OM" sz="2000" dirty="0" smtClean="0">
                <a:latin typeface="Arial" panose="020B0604020202020204" pitchFamily="34" charset="0"/>
                <a:cs typeface="Arial" panose="020B0604020202020204" pitchFamily="34" charset="0"/>
              </a:rPr>
              <a:t>لإضافة عنصر</a:t>
            </a:r>
            <a:r>
              <a:rPr lang="ar-SA" sz="2000" dirty="0" smtClean="0">
                <a:latin typeface="Arial" panose="020B0604020202020204" pitchFamily="34" charset="0"/>
                <a:cs typeface="Arial" panose="020B0604020202020204" pitchFamily="34" charset="0"/>
              </a:rPr>
              <a:t>الجمال </a:t>
            </a:r>
            <a:r>
              <a:rPr lang="ar-OM" sz="2000" dirty="0" smtClean="0">
                <a:latin typeface="Arial" panose="020B0604020202020204" pitchFamily="34" charset="0"/>
                <a:cs typeface="Arial" panose="020B0604020202020204" pitchFamily="34" charset="0"/>
              </a:rPr>
              <a:t>الراحة البصرية والنفسية</a:t>
            </a:r>
            <a:r>
              <a:rPr lang="ar-SA"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342900" lvl="0" indent="-342900" algn="justLow">
              <a:buFontTx/>
              <a:buChar char="-"/>
            </a:pPr>
            <a:r>
              <a:rPr lang="ar-SA" sz="2000" dirty="0" smtClean="0">
                <a:latin typeface="Arial" panose="020B0604020202020204" pitchFamily="34" charset="0"/>
                <a:cs typeface="Arial" panose="020B0604020202020204" pitchFamily="34" charset="0"/>
              </a:rPr>
              <a:t>فصل </a:t>
            </a:r>
            <a:r>
              <a:rPr lang="ar-SA" sz="2000" dirty="0">
                <a:latin typeface="Arial" panose="020B0604020202020204" pitchFamily="34" charset="0"/>
                <a:cs typeface="Arial" panose="020B0604020202020204" pitchFamily="34" charset="0"/>
              </a:rPr>
              <a:t>حركة السيارات عن حركة المشاة داخل الموقع بإستخدام التبليط والتشجير </a:t>
            </a:r>
            <a:r>
              <a:rPr lang="ar-OM" sz="2000" dirty="0" smtClean="0">
                <a:latin typeface="Arial" panose="020B0604020202020204" pitchFamily="34" charset="0"/>
                <a:cs typeface="Arial" panose="020B0604020202020204" pitchFamily="34" charset="0"/>
              </a:rPr>
              <a:t>في تنسيق </a:t>
            </a:r>
            <a:r>
              <a:rPr lang="ar-SA" sz="2000" dirty="0" smtClean="0">
                <a:latin typeface="Arial" panose="020B0604020202020204" pitchFamily="34" charset="0"/>
                <a:cs typeface="Arial" panose="020B0604020202020204" pitchFamily="34" charset="0"/>
              </a:rPr>
              <a:t>الموقع</a:t>
            </a:r>
            <a:r>
              <a:rPr lang="ar-SA"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342900" lvl="0" indent="-342900" algn="justLow">
              <a:buFontTx/>
              <a:buChar char="-"/>
            </a:pPr>
            <a:r>
              <a:rPr lang="ar-OM" sz="2000" dirty="0" smtClean="0">
                <a:latin typeface="Arial" panose="020B0604020202020204" pitchFamily="34" charset="0"/>
                <a:cs typeface="Arial" panose="020B0604020202020204" pitchFamily="34" charset="0"/>
              </a:rPr>
              <a:t>مراعاة وجود</a:t>
            </a:r>
            <a:r>
              <a:rPr lang="ar-SA" sz="2000" dirty="0" smtClean="0">
                <a:latin typeface="Arial" panose="020B0604020202020204" pitchFamily="34" charset="0"/>
                <a:cs typeface="Arial" panose="020B0604020202020204" pitchFamily="34" charset="0"/>
              </a:rPr>
              <a:t> </a:t>
            </a:r>
            <a:r>
              <a:rPr lang="ar-OM" sz="2000" dirty="0" smtClean="0">
                <a:latin typeface="Arial" panose="020B0604020202020204" pitchFamily="34" charset="0"/>
                <a:cs typeface="Arial" panose="020B0604020202020204" pitchFamily="34" charset="0"/>
              </a:rPr>
              <a:t>ال</a:t>
            </a:r>
            <a:r>
              <a:rPr lang="ar-SA" sz="2000" dirty="0" smtClean="0">
                <a:latin typeface="Arial" panose="020B0604020202020204" pitchFamily="34" charset="0"/>
                <a:cs typeface="Arial" panose="020B0604020202020204" pitchFamily="34" charset="0"/>
              </a:rPr>
              <a:t>تداخل </a:t>
            </a:r>
            <a:r>
              <a:rPr lang="ar-SA" sz="2000" dirty="0">
                <a:latin typeface="Arial" panose="020B0604020202020204" pitchFamily="34" charset="0"/>
                <a:cs typeface="Arial" panose="020B0604020202020204" pitchFamily="34" charset="0"/>
              </a:rPr>
              <a:t>بين المناطق الخضراء وبين كتل المشروع المختلفة</a:t>
            </a:r>
            <a:r>
              <a:rPr lang="ar-SA"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6" name="Rectangle 5"/>
          <p:cNvSpPr/>
          <p:nvPr/>
        </p:nvSpPr>
        <p:spPr>
          <a:xfrm>
            <a:off x="5643570" y="109076"/>
            <a:ext cx="4262431"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أولاً: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القرارات التخطيطية</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9584213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5"/>
          <p:cNvSpPr txBox="1"/>
          <p:nvPr/>
        </p:nvSpPr>
        <p:spPr>
          <a:xfrm>
            <a:off x="3061479" y="2139361"/>
            <a:ext cx="6572296" cy="1938992"/>
          </a:xfrm>
          <a:prstGeom prst="rect">
            <a:avLst/>
          </a:prstGeom>
          <a:noFill/>
        </p:spPr>
        <p:txBody>
          <a:bodyPr wrap="square" rtlCol="1">
            <a:spAutoFit/>
          </a:bodyPr>
          <a:lstStyle/>
          <a:p>
            <a:pPr marL="342900" lvl="0" indent="-342900">
              <a:buFont typeface="Arial" panose="020B0604020202020204" pitchFamily="34" charset="0"/>
              <a:buChar char="-"/>
            </a:pPr>
            <a:r>
              <a:rPr lang="ar-OM" sz="2000" dirty="0" smtClean="0">
                <a:latin typeface="Arial" panose="020B0604020202020204" pitchFamily="34" charset="0"/>
                <a:cs typeface="Arial" panose="020B0604020202020204" pitchFamily="34" charset="0"/>
              </a:rPr>
              <a:t>مراعاة أن تكون</a:t>
            </a:r>
            <a:r>
              <a:rPr lang="ar-SA" sz="2000" dirty="0" smtClean="0">
                <a:latin typeface="Arial" panose="020B0604020202020204" pitchFamily="34" charset="0"/>
                <a:cs typeface="Arial" panose="020B0604020202020204" pitchFamily="34" charset="0"/>
              </a:rPr>
              <a:t> </a:t>
            </a:r>
            <a:r>
              <a:rPr lang="ar-SA" sz="2000" dirty="0">
                <a:latin typeface="Arial" panose="020B0604020202020204" pitchFamily="34" charset="0"/>
                <a:cs typeface="Arial" panose="020B0604020202020204" pitchFamily="34" charset="0"/>
              </a:rPr>
              <a:t>ممرات الحركة واضحة وسهلة الوصول </a:t>
            </a:r>
            <a:r>
              <a:rPr lang="ar-OM" sz="2000" dirty="0" smtClean="0">
                <a:latin typeface="Arial" panose="020B0604020202020204" pitchFamily="34" charset="0"/>
                <a:cs typeface="Arial" panose="020B0604020202020204" pitchFamily="34" charset="0"/>
              </a:rPr>
              <a:t>لكافة </a:t>
            </a:r>
            <a:r>
              <a:rPr lang="ar-SA" sz="2000" dirty="0" smtClean="0">
                <a:latin typeface="Arial" panose="020B0604020202020204" pitchFamily="34" charset="0"/>
                <a:cs typeface="Arial" panose="020B0604020202020204" pitchFamily="34" charset="0"/>
              </a:rPr>
              <a:t>عنصر</a:t>
            </a:r>
            <a:r>
              <a:rPr lang="ar-OM" sz="2000" dirty="0" smtClean="0">
                <a:latin typeface="Arial" panose="020B0604020202020204" pitchFamily="34" charset="0"/>
                <a:cs typeface="Arial" panose="020B0604020202020204" pitchFamily="34" charset="0"/>
              </a:rPr>
              <a:t> المشروع </a:t>
            </a:r>
            <a:r>
              <a:rPr lang="ar-SA"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ar-OM" sz="2000" dirty="0" smtClean="0">
                <a:latin typeface="Arial" panose="020B0604020202020204" pitchFamily="34" charset="0"/>
                <a:cs typeface="Arial" panose="020B0604020202020204" pitchFamily="34" charset="0"/>
              </a:rPr>
              <a:t>مراعاة وجود</a:t>
            </a:r>
            <a:r>
              <a:rPr lang="ar-SA" sz="2000" dirty="0" smtClean="0">
                <a:latin typeface="Arial" panose="020B0604020202020204" pitchFamily="34" charset="0"/>
                <a:cs typeface="Arial" panose="020B0604020202020204" pitchFamily="34" charset="0"/>
              </a:rPr>
              <a:t> </a:t>
            </a:r>
            <a:r>
              <a:rPr lang="ar-SA" sz="2000" dirty="0">
                <a:latin typeface="Arial" panose="020B0604020202020204" pitchFamily="34" charset="0"/>
                <a:cs typeface="Arial" panose="020B0604020202020204" pitchFamily="34" charset="0"/>
              </a:rPr>
              <a:t>مخارج للطوارئ للقاعة الرئيسية.</a:t>
            </a:r>
            <a:endParaRPr lang="en-US" sz="20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ar-SA" sz="2000" dirty="0" smtClean="0">
                <a:latin typeface="Arial" panose="020B0604020202020204" pitchFamily="34" charset="0"/>
                <a:cs typeface="Arial" panose="020B0604020202020204" pitchFamily="34" charset="0"/>
              </a:rPr>
              <a:t>استخدام </a:t>
            </a:r>
            <a:r>
              <a:rPr lang="ar-SA" sz="2000" dirty="0">
                <a:latin typeface="Arial" panose="020B0604020202020204" pitchFamily="34" charset="0"/>
                <a:cs typeface="Arial" panose="020B0604020202020204" pitchFamily="34" charset="0"/>
              </a:rPr>
              <a:t>الحدائق الداخلية في المبنى للربط بين الداخل والخارج.</a:t>
            </a:r>
            <a:endParaRPr lang="en-US" sz="20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ar-SA" sz="2000" dirty="0" smtClean="0">
                <a:latin typeface="Arial" panose="020B0604020202020204" pitchFamily="34" charset="0"/>
                <a:cs typeface="Arial" panose="020B0604020202020204" pitchFamily="34" charset="0"/>
              </a:rPr>
              <a:t>استخدام </a:t>
            </a:r>
            <a:r>
              <a:rPr lang="ar-SA" sz="2000" dirty="0">
                <a:latin typeface="Arial" panose="020B0604020202020204" pitchFamily="34" charset="0"/>
                <a:cs typeface="Arial" panose="020B0604020202020204" pitchFamily="34" charset="0"/>
              </a:rPr>
              <a:t>مواد البناء المحلية والمتوفرة لمواكبة الطراز المعماري للمدينة.</a:t>
            </a:r>
            <a:endParaRPr lang="en-US" sz="20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ar-SA" sz="2000" dirty="0" smtClean="0">
                <a:latin typeface="Arial" panose="020B0604020202020204" pitchFamily="34" charset="0"/>
                <a:cs typeface="Arial" panose="020B0604020202020204" pitchFamily="34" charset="0"/>
              </a:rPr>
              <a:t>وضع </a:t>
            </a:r>
            <a:r>
              <a:rPr lang="ar-SA" sz="2000" dirty="0">
                <a:latin typeface="Arial" panose="020B0604020202020204" pitchFamily="34" charset="0"/>
                <a:cs typeface="Arial" panose="020B0604020202020204" pitchFamily="34" charset="0"/>
              </a:rPr>
              <a:t>كتل المبنى بارتفاعات تتناسب مع خط السماء العام بالنسبة للمدينة. </a:t>
            </a:r>
            <a:endParaRPr lang="en-US" sz="2000" dirty="0">
              <a:latin typeface="Arial" panose="020B0604020202020204" pitchFamily="34" charset="0"/>
              <a:cs typeface="Arial" panose="020B0604020202020204" pitchFamily="34" charset="0"/>
            </a:endParaRPr>
          </a:p>
        </p:txBody>
      </p:sp>
      <p:sp>
        <p:nvSpPr>
          <p:cNvPr id="6" name="Rectangle 5"/>
          <p:cNvSpPr/>
          <p:nvPr/>
        </p:nvSpPr>
        <p:spPr>
          <a:xfrm>
            <a:off x="5643570" y="109076"/>
            <a:ext cx="4262431" cy="461665"/>
          </a:xfrm>
          <a:prstGeom prst="rect">
            <a:avLst/>
          </a:prstGeom>
          <a:solidFill>
            <a:schemeClr val="accent6">
              <a:lumMod val="20000"/>
              <a:lumOff val="80000"/>
            </a:schemeClr>
          </a:solidFill>
        </p:spPr>
        <p:txBody>
          <a:bodyPr wrap="square" lIns="91440" tIns="45720" rIns="91440" bIns="45720">
            <a:spAutoFit/>
          </a:bodyPr>
          <a:lstStyle/>
          <a:p>
            <a:pPr algn="ctr"/>
            <a:r>
              <a:rPr lang="ar-OM" sz="2400" b="1" cap="none" spc="0" dirty="0" smtClean="0">
                <a:ln w="10160">
                  <a:solidFill>
                    <a:schemeClr val="accent6">
                      <a:lumMod val="50000"/>
                    </a:schemeClr>
                  </a:solidFill>
                  <a:prstDash val="solid"/>
                </a:ln>
                <a:solidFill>
                  <a:schemeClr val="bg1"/>
                </a:solidFill>
                <a:effectLst>
                  <a:outerShdw blurRad="38100" dist="22860" dir="5400000" algn="tl" rotWithShape="0">
                    <a:srgbClr val="000000">
                      <a:alpha val="30000"/>
                    </a:srgbClr>
                  </a:outerShdw>
                </a:effectLst>
              </a:rPr>
              <a:t>ثانياً: </a:t>
            </a:r>
            <a:r>
              <a:rPr lang="ar-OM" sz="2400" b="1" cap="none" spc="0" dirty="0" smtClean="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rPr>
              <a:t>القرارات التصميمية</a:t>
            </a:r>
            <a:endParaRPr lang="en-US" sz="2400" b="1" cap="none" spc="0" dirty="0">
              <a:ln w="10160">
                <a:solidFill>
                  <a:schemeClr val="accent6">
                    <a:lumMod val="50000"/>
                  </a:schemeClr>
                </a:solidFill>
                <a:prstDash val="solid"/>
              </a:ln>
              <a:solidFill>
                <a:schemeClr val="accent6">
                  <a:lumMod val="40000"/>
                  <a:lumOff val="6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9603404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19518" y="1648609"/>
            <a:ext cx="7207623" cy="3970318"/>
          </a:xfrm>
          <a:prstGeom prst="rect">
            <a:avLst/>
          </a:prstGeom>
          <a:solidFill>
            <a:schemeClr val="accent6">
              <a:lumMod val="60000"/>
              <a:lumOff val="40000"/>
            </a:schemeClr>
          </a:solidFill>
          <a:ln>
            <a:solidFill>
              <a:schemeClr val="accent6">
                <a:lumMod val="50000"/>
              </a:schemeClr>
            </a:solidFill>
          </a:ln>
          <a:effectLst>
            <a:outerShdw blurRad="76200" dir="13500000" sy="23000" kx="1200000" algn="br"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endParaRPr lang="ar-OM" sz="2800" b="1" dirty="0" smtClean="0">
              <a:ln w="10160">
                <a:solidFill>
                  <a:schemeClr val="accent6">
                    <a:lumMod val="20000"/>
                    <a:lumOff val="8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a:p>
            <a:pPr algn="ctr"/>
            <a:r>
              <a:rPr lang="ar-OM" sz="2800" b="1" dirty="0" smtClean="0">
                <a:ln w="10160">
                  <a:solidFill>
                    <a:schemeClr val="accent6">
                      <a:lumMod val="20000"/>
                      <a:lumOff val="8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العلم والمعرفة متجددة مع تقدم السنين والمفاهيم والإعتقادات متغيرة مع تنور العقول .</a:t>
            </a:r>
          </a:p>
          <a:p>
            <a:pPr algn="ctr"/>
            <a:r>
              <a:rPr lang="ar-OM" sz="2800" b="1" dirty="0" smtClean="0">
                <a:ln w="10160">
                  <a:solidFill>
                    <a:schemeClr val="accent6">
                      <a:lumMod val="20000"/>
                      <a:lumOff val="8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قد نكون أصبنا اليوم وأخطأنا غداً ... كل ما نرجوه هو أن نكون قد مدينا يد العون ولو بالقليل ولتعلم بأن كل شيء متغير طالما لم يكن من سنن الكون الحتمية </a:t>
            </a:r>
          </a:p>
          <a:p>
            <a:pPr algn="ctr"/>
            <a:r>
              <a:rPr lang="ar-OM" sz="2800" b="1" dirty="0" smtClean="0">
                <a:ln w="10160">
                  <a:solidFill>
                    <a:schemeClr val="accent6">
                      <a:lumMod val="20000"/>
                      <a:lumOff val="8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أطلب المعرفة وخذ بيد العون لكن لا تقف ها هنا وليكن لديك دائما ما تضيفه </a:t>
            </a:r>
          </a:p>
          <a:p>
            <a:pPr algn="ctr"/>
            <a:r>
              <a:rPr lang="ar-OM" sz="2800" b="1" cap="none" spc="0" dirty="0" smtClean="0">
                <a:ln w="10160">
                  <a:solidFill>
                    <a:schemeClr val="accent6">
                      <a:lumMod val="20000"/>
                      <a:lumOff val="8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ما الجهل عيباً .... وما العيب إلا الجمود والتبعية المطلقة</a:t>
            </a:r>
            <a:endParaRPr lang="en-US" sz="2800" b="1" cap="none" spc="0" dirty="0">
              <a:ln w="10160">
                <a:solidFill>
                  <a:schemeClr val="accent6">
                    <a:lumMod val="20000"/>
                    <a:lumOff val="8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
        <p:nvSpPr>
          <p:cNvPr id="2" name="Rectangle 1"/>
          <p:cNvSpPr/>
          <p:nvPr/>
        </p:nvSpPr>
        <p:spPr>
          <a:xfrm>
            <a:off x="6353125" y="1355789"/>
            <a:ext cx="3297384" cy="584775"/>
          </a:xfrm>
          <a:prstGeom prst="rect">
            <a:avLst/>
          </a:prstGeom>
          <a:ln>
            <a:solidFill>
              <a:schemeClr val="accent6">
                <a:lumMod val="50000"/>
              </a:schemeClr>
            </a:solidFill>
          </a:ln>
          <a:effectLst>
            <a:outerShdw blurRad="76200" dir="13500000" sy="23000" kx="1200000" algn="br"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ar-OM" sz="3200" b="1" cap="none" spc="0" dirty="0" smtClean="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rPr>
              <a:t>الخاتمة</a:t>
            </a:r>
            <a:endParaRPr lang="en-US" sz="3200" b="1" cap="none" spc="0" dirty="0">
              <a:ln w="10160">
                <a:solidFill>
                  <a:schemeClr val="accent6">
                    <a:lumMod val="50000"/>
                  </a:schemeClr>
                </a:solidFill>
                <a:prstDash val="solid"/>
              </a:ln>
              <a:solidFill>
                <a:schemeClr val="accent6">
                  <a:lumMod val="20000"/>
                  <a:lumOff val="8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485087793"/>
      </p:ext>
    </p:extLst>
  </p:cSld>
  <p:clrMapOvr>
    <a:masterClrMapping/>
  </p:clrMapOvr>
</p:sld>
</file>

<file path=ppt/theme/theme1.xml><?xml version="1.0" encoding="utf-8"?>
<a:theme xmlns:a="http://schemas.openxmlformats.org/drawingml/2006/main" name="عالم دويو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عالم دويو2" id="{FF939790-A1A0-42BF-BE00-B62290521CD0}" vid="{29E0CD2A-C4FC-450F-8063-F36E821F0639}"/>
    </a:ext>
  </a:extLst>
</a:theme>
</file>

<file path=ppt/theme/theme2.xml><?xml version="1.0" encoding="utf-8"?>
<a:theme xmlns:a="http://schemas.openxmlformats.org/drawingml/2006/main" name="عالم دويو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عالم دويو1" id="{EADB93F6-1D5B-4D7F-B503-DBBAD576FD10}" vid="{2AA173C8-E525-4E22-8746-734D698B84F0}"/>
    </a:ext>
  </a:extLst>
</a:theme>
</file>

<file path=docProps/app.xml><?xml version="1.0" encoding="utf-8"?>
<Properties xmlns="http://schemas.openxmlformats.org/officeDocument/2006/extended-properties" xmlns:vt="http://schemas.openxmlformats.org/officeDocument/2006/docPropsVTypes">
  <Template>عالم دويو2</Template>
  <TotalTime>1571</TotalTime>
  <Words>7355</Words>
  <Application>Microsoft Office PowerPoint</Application>
  <PresentationFormat>A4 Paper (210x297 mm)</PresentationFormat>
  <Paragraphs>1613</Paragraphs>
  <Slides>101</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101</vt:i4>
      </vt:variant>
    </vt:vector>
  </HeadingPairs>
  <TitlesOfParts>
    <vt:vector size="111" baseType="lpstr">
      <vt:lpstr>Kozuka Gothic Pro H</vt:lpstr>
      <vt:lpstr>Arial</vt:lpstr>
      <vt:lpstr>Calibri</vt:lpstr>
      <vt:lpstr>Calibri Light</vt:lpstr>
      <vt:lpstr>Courier New</vt:lpstr>
      <vt:lpstr>Times New Roman</vt:lpstr>
      <vt:lpstr>Vani</vt:lpstr>
      <vt:lpstr>Wingdings</vt:lpstr>
      <vt:lpstr>عالم دويو2</vt:lpstr>
      <vt:lpstr>عالم دويو1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Ahmed-Under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293</cp:revision>
  <dcterms:created xsi:type="dcterms:W3CDTF">2022-05-21T12:50:37Z</dcterms:created>
  <dcterms:modified xsi:type="dcterms:W3CDTF">2022-06-12T14:34:21Z</dcterms:modified>
</cp:coreProperties>
</file>